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8" r:id="rId3"/>
    <p:sldId id="257" r:id="rId4"/>
    <p:sldId id="259" r:id="rId5"/>
    <p:sldId id="260" r:id="rId6"/>
    <p:sldId id="270" r:id="rId7"/>
    <p:sldId id="263" r:id="rId8"/>
    <p:sldId id="269" r:id="rId9"/>
    <p:sldId id="262" r:id="rId10"/>
    <p:sldId id="266" r:id="rId11"/>
    <p:sldId id="265" r:id="rId12"/>
    <p:sldId id="267" r:id="rId13"/>
    <p:sldId id="268" r:id="rId14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3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54BF-1B63-4DB3-96BE-830A1B78841D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DF54-8DDD-4D6C-B619-B254C969ECC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771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54BF-1B63-4DB3-96BE-830A1B78841D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DF54-8DDD-4D6C-B619-B254C969ECC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269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54BF-1B63-4DB3-96BE-830A1B78841D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DF54-8DDD-4D6C-B619-B254C969ECC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9717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54BF-1B63-4DB3-96BE-830A1B78841D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DF54-8DDD-4D6C-B619-B254C969ECC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823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54BF-1B63-4DB3-96BE-830A1B78841D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DF54-8DDD-4D6C-B619-B254C969ECC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7548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54BF-1B63-4DB3-96BE-830A1B78841D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DF54-8DDD-4D6C-B619-B254C969ECC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6008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54BF-1B63-4DB3-96BE-830A1B78841D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DF54-8DDD-4D6C-B619-B254C969ECC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0762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54BF-1B63-4DB3-96BE-830A1B78841D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DF54-8DDD-4D6C-B619-B254C969ECC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7450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54BF-1B63-4DB3-96BE-830A1B78841D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DF54-8DDD-4D6C-B619-B254C969ECC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29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54BF-1B63-4DB3-96BE-830A1B78841D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DF54-8DDD-4D6C-B619-B254C969ECC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571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54BF-1B63-4DB3-96BE-830A1B78841D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DF54-8DDD-4D6C-B619-B254C969ECC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250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54BF-1B63-4DB3-96BE-830A1B78841D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DF54-8DDD-4D6C-B619-B254C969ECC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132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54BF-1B63-4DB3-96BE-830A1B78841D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DF54-8DDD-4D6C-B619-B254C969ECC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619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54BF-1B63-4DB3-96BE-830A1B78841D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DF54-8DDD-4D6C-B619-B254C969ECC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019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54BF-1B63-4DB3-96BE-830A1B78841D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DF54-8DDD-4D6C-B619-B254C969ECC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736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54BF-1B63-4DB3-96BE-830A1B78841D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DF54-8DDD-4D6C-B619-B254C969ECC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862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90154BF-1B63-4DB3-96BE-830A1B78841D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C70DF54-8DDD-4D6C-B619-B254C969ECC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725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90154BF-1B63-4DB3-96BE-830A1B78841D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C70DF54-8DDD-4D6C-B619-B254C969ECC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8690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31321" y="-834406"/>
            <a:ext cx="7935598" cy="2421464"/>
          </a:xfrm>
        </p:spPr>
        <p:txBody>
          <a:bodyPr>
            <a:normAutofit/>
          </a:bodyPr>
          <a:lstStyle/>
          <a:p>
            <a:r>
              <a:rPr lang="cs-CZ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Automechanik</a:t>
            </a:r>
            <a:r>
              <a:rPr lang="cs-CZ" sz="7200" b="1" dirty="0" smtClean="0">
                <a:solidFill>
                  <a:srgbClr val="4130C0"/>
                </a:solidFill>
              </a:rPr>
              <a:t> </a:t>
            </a:r>
            <a:endParaRPr lang="cs-CZ" sz="7200" b="1" dirty="0">
              <a:solidFill>
                <a:srgbClr val="413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82299" y="4514520"/>
            <a:ext cx="7197726" cy="1405467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                                          																			</a:t>
            </a:r>
            <a:r>
              <a:rPr lang="cs-CZ" sz="1700" dirty="0" smtClean="0"/>
              <a:t>														         </a:t>
            </a:r>
            <a:r>
              <a:rPr lang="cs-CZ" sz="1700" dirty="0" smtClean="0">
                <a:solidFill>
                  <a:schemeClr val="tx1"/>
                </a:solidFill>
              </a:rPr>
              <a:t>zpracoval: daniel tancoš</a:t>
            </a:r>
          </a:p>
          <a:p>
            <a:r>
              <a:rPr lang="cs-CZ" sz="1700" dirty="0">
                <a:solidFill>
                  <a:schemeClr val="tx1"/>
                </a:solidFill>
              </a:rPr>
              <a:t> </a:t>
            </a:r>
            <a:r>
              <a:rPr lang="cs-CZ" sz="1700" dirty="0" smtClean="0">
                <a:solidFill>
                  <a:schemeClr val="tx1"/>
                </a:solidFill>
              </a:rPr>
              <a:t>                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7" y="2016074"/>
            <a:ext cx="7459149" cy="417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2141" y="0"/>
            <a:ext cx="10131425" cy="1456267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Poděkování</a:t>
            </a:r>
            <a:r>
              <a:rPr lang="cs-C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6668" y="877288"/>
            <a:ext cx="9905998" cy="3784864"/>
          </a:xfrm>
        </p:spPr>
        <p:txBody>
          <a:bodyPr/>
          <a:lstStyle/>
          <a:p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Chtěl bych poděkovat všem učitelům, kteří mi pomáhali s mojí prezentací.</a:t>
            </a:r>
          </a:p>
          <a:p>
            <a:r>
              <a:rPr lang="cs-CZ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Hlavně bych chtěl poděkovat paní ředitelce, která mi  s prezentací pomohla nejvíce. </a:t>
            </a:r>
          </a:p>
          <a:p>
            <a:endParaRPr lang="cs-CZ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\\s2\HomeZ$\zak9\Dokumenty\My Pictures\vojta lobner miluje maruš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5247" y="3300412"/>
            <a:ext cx="4855284" cy="3121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632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253" y="83058"/>
            <a:ext cx="10131425" cy="1456267"/>
          </a:xfrm>
        </p:spPr>
        <p:txBody>
          <a:bodyPr>
            <a:normAutofit/>
          </a:bodyPr>
          <a:lstStyle/>
          <a:p>
            <a:r>
              <a:rPr lang="cs-CZ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  <a:endParaRPr lang="cs-CZ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1405" y="0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Díky této prezentaci jsem se dozvěděl  věci které jsem o tomto oboru nevěděl. </a:t>
            </a: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98" y="2313532"/>
            <a:ext cx="6500590" cy="420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11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18822" y="160867"/>
            <a:ext cx="9905998" cy="1905000"/>
          </a:xfrm>
        </p:spPr>
        <p:txBody>
          <a:bodyPr>
            <a:normAutofit/>
          </a:bodyPr>
          <a:lstStyle/>
          <a:p>
            <a:r>
              <a:rPr lang="cs-CZ" sz="4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Zdroje: </a:t>
            </a:r>
            <a:endParaRPr lang="cs-CZ" sz="4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558345"/>
            <a:ext cx="10131425" cy="4156656"/>
          </a:xfrm>
        </p:spPr>
        <p:txBody>
          <a:bodyPr/>
          <a:lstStyle/>
          <a:p>
            <a:r>
              <a:rPr lang="cs-CZ" sz="3200" dirty="0">
                <a:solidFill>
                  <a:schemeClr val="tx1"/>
                </a:solidFill>
              </a:rPr>
              <a:t>http://www.sos-souhtyn.cz</a:t>
            </a:r>
            <a:r>
              <a:rPr lang="cs-CZ" sz="3200" dirty="0" smtClean="0">
                <a:solidFill>
                  <a:schemeClr val="tx1"/>
                </a:solidFill>
              </a:rPr>
              <a:t>//http</a:t>
            </a:r>
            <a:r>
              <a:rPr lang="cs-CZ" sz="3200" dirty="0">
                <a:solidFill>
                  <a:schemeClr val="tx1"/>
                </a:solidFill>
              </a:rPr>
              <a:t>://www.sos-souhtyn.cz/index.php?page=autoskolahttp</a:t>
            </a:r>
            <a:r>
              <a:rPr lang="cs-CZ" sz="3200" dirty="0" smtClean="0">
                <a:solidFill>
                  <a:schemeClr val="tx1"/>
                </a:solidFill>
              </a:rPr>
              <a:t>:/ </a:t>
            </a:r>
          </a:p>
          <a:p>
            <a:r>
              <a:rPr lang="cs-CZ" sz="3200" dirty="0" smtClean="0">
                <a:solidFill>
                  <a:schemeClr val="tx1"/>
                </a:solidFill>
              </a:rPr>
              <a:t>/www.sos-souhtyn.cz/index. php?m=7&amp;page=autodílna</a:t>
            </a:r>
          </a:p>
          <a:p>
            <a:r>
              <a:rPr lang="cs-CZ" sz="3200" dirty="0">
                <a:solidFill>
                  <a:schemeClr val="tx1"/>
                </a:solidFill>
              </a:rPr>
              <a:t>http://klatovynet.cz/spskt/fr.asp?tab=spskt12&amp;id=283&amp;burl=&amp;</a:t>
            </a:r>
            <a:r>
              <a:rPr lang="cs-CZ" sz="3200" dirty="0" smtClean="0">
                <a:solidFill>
                  <a:schemeClr val="tx1"/>
                </a:solidFill>
              </a:rPr>
              <a:t>pt=SP</a:t>
            </a:r>
          </a:p>
          <a:p>
            <a:endParaRPr lang="cs-CZ" sz="2400" dirty="0">
              <a:solidFill>
                <a:schemeClr val="tx1">
                  <a:lumMod val="75000"/>
                </a:schemeClr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1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0238" y="388639"/>
            <a:ext cx="9905998" cy="1485162"/>
          </a:xfrm>
        </p:spPr>
        <p:txBody>
          <a:bodyPr>
            <a:normAutofit fontScale="90000"/>
          </a:bodyPr>
          <a:lstStyle/>
          <a:p>
            <a:r>
              <a:rPr lang="cs-CZ" sz="4800" b="1" dirty="0" smtClean="0">
                <a:solidFill>
                  <a:srgbClr val="FF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Děkuji za pozornost a doufám že se vám  moje prezentace líbila</a:t>
            </a:r>
            <a:endParaRPr lang="cs-CZ" sz="4800" b="1" dirty="0">
              <a:solidFill>
                <a:srgbClr val="FF00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378" y="2318196"/>
            <a:ext cx="5959408" cy="3573887"/>
          </a:xfrm>
        </p:spPr>
      </p:pic>
    </p:spTree>
    <p:extLst>
      <p:ext uri="{BB962C8B-B14F-4D97-AF65-F5344CB8AC3E}">
        <p14:creationId xmlns:p14="http://schemas.microsoft.com/office/powerpoint/2010/main" val="42281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054" y="197699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Prohlášení a anotace </a:t>
            </a:r>
            <a:endParaRPr lang="cs-CZ" sz="5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6258" y="1820095"/>
            <a:ext cx="10969579" cy="4490553"/>
          </a:xfrm>
        </p:spPr>
        <p:txBody>
          <a:bodyPr>
            <a:normAutofit fontScale="77500" lnSpcReduction="20000"/>
          </a:bodyPr>
          <a:lstStyle/>
          <a:p>
            <a:r>
              <a:rPr lang="cs-CZ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Prohlašuji ,že jsem žákem devátého ročníku. Téma mé závěrečné práce se týká strojírenství</a:t>
            </a:r>
          </a:p>
          <a:p>
            <a:endParaRPr lang="cs-CZ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Jmenuji se Daniel </a:t>
            </a:r>
            <a:r>
              <a:rPr lang="cs-CZ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Tancoš.  je </a:t>
            </a:r>
            <a:r>
              <a:rPr lang="cs-CZ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16 let a bydlím v Blížejově. Mým největším koníčkem je </a:t>
            </a:r>
            <a:r>
              <a:rPr lang="cs-CZ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parkour</a:t>
            </a:r>
            <a:r>
              <a:rPr lang="cs-CZ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thai box.</a:t>
            </a:r>
          </a:p>
          <a:p>
            <a:r>
              <a:rPr lang="cs-CZ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téma mé závěrečné práce je automechanik. toto téma jsem si vybral protože mě baví práce s auty. </a:t>
            </a:r>
            <a:endParaRPr lang="cs-CZ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name is Daniel Tancoš. I’m a 15 year old,and live in the Blížejov</a:t>
            </a:r>
          </a:p>
          <a:p>
            <a:pPr marL="0" indent="0">
              <a:buNone/>
            </a:pPr>
            <a:r>
              <a:rPr lang="cs-CZ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On my final work i chose a motor mechanik</a:t>
            </a:r>
          </a:p>
          <a:p>
            <a:endParaRPr lang="cs-CZ" sz="2400" dirty="0">
              <a:solidFill>
                <a:schemeClr val="tx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cs-C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cs-CZ" sz="3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Motto: </a:t>
            </a:r>
            <a:r>
              <a:rPr lang="cs-CZ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 Neper se, </a:t>
            </a:r>
            <a:r>
              <a:rPr lang="cs-CZ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cs-CZ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ivot ti dá přes hubu sám“</a:t>
            </a:r>
            <a:endParaRPr lang="cs-CZ" sz="3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50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167" y="167426"/>
            <a:ext cx="10131425" cy="901521"/>
          </a:xfrm>
        </p:spPr>
        <p:txBody>
          <a:bodyPr>
            <a:noAutofit/>
          </a:bodyPr>
          <a:lstStyle/>
          <a:p>
            <a:r>
              <a:rPr lang="cs-CZ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endParaRPr lang="cs-CZ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680" y="2949264"/>
            <a:ext cx="9905998" cy="44389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Studijní obor</a:t>
            </a:r>
          </a:p>
          <a:p>
            <a:pPr marL="0" indent="0">
              <a:buNone/>
            </a:pPr>
            <a:r>
              <a:rPr lang="cs-C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Strojní vybavení a materiál</a:t>
            </a:r>
          </a:p>
          <a:p>
            <a:pPr marL="0" indent="0">
              <a:buNone/>
            </a:pPr>
            <a:r>
              <a:rPr lang="cs-C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Náplň oboru</a:t>
            </a:r>
          </a:p>
          <a:p>
            <a:pPr marL="0" indent="0">
              <a:buNone/>
            </a:pPr>
            <a:r>
              <a:rPr lang="cs-C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Poskytované služby</a:t>
            </a:r>
          </a:p>
          <a:p>
            <a:pPr marL="0" indent="0">
              <a:buNone/>
            </a:pPr>
            <a:r>
              <a:rPr lang="cs-C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Budoucí uplatnění</a:t>
            </a:r>
          </a:p>
          <a:p>
            <a:pPr marL="0" indent="0">
              <a:buNone/>
            </a:pPr>
            <a:r>
              <a:rPr lang="cs-C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Poděkování</a:t>
            </a:r>
          </a:p>
          <a:p>
            <a:pPr marL="0" indent="0">
              <a:buNone/>
            </a:pPr>
            <a:r>
              <a:rPr lang="cs-C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</a:p>
          <a:p>
            <a:pPr marL="0" indent="0">
              <a:buNone/>
            </a:pPr>
            <a:endParaRPr lang="cs-CZ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0" y="3142447"/>
            <a:ext cx="4712361" cy="325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9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194" y="160867"/>
            <a:ext cx="9905998" cy="1905000"/>
          </a:xfrm>
        </p:spPr>
        <p:txBody>
          <a:bodyPr>
            <a:normAutofit/>
          </a:bodyPr>
          <a:lstStyle/>
          <a:p>
            <a:r>
              <a:rPr lang="cs-CZ" sz="6600" b="1" u="sng" dirty="0" smtClean="0">
                <a:solidFill>
                  <a:srgbClr val="FF0000"/>
                </a:solidFill>
              </a:rPr>
              <a:t>Studijní obor </a:t>
            </a:r>
            <a:endParaRPr lang="cs-CZ" sz="6600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7767" y="2065867"/>
            <a:ext cx="10131425" cy="3649133"/>
          </a:xfrm>
        </p:spPr>
        <p:txBody>
          <a:bodyPr>
            <a:normAutofit fontScale="70000" lnSpcReduction="20000"/>
          </a:bodyPr>
          <a:lstStyle/>
          <a:p>
            <a:r>
              <a:rPr lang="cs-CZ" sz="3900" dirty="0">
                <a:solidFill>
                  <a:schemeClr val="tx1"/>
                </a:solidFill>
              </a:rPr>
              <a:t>Zaměření na opravu silničních </a:t>
            </a:r>
            <a:r>
              <a:rPr lang="cs-CZ" sz="3900" dirty="0" smtClean="0">
                <a:solidFill>
                  <a:schemeClr val="tx1"/>
                </a:solidFill>
              </a:rPr>
              <a:t>vozidel a používání </a:t>
            </a:r>
            <a:r>
              <a:rPr lang="cs-CZ" sz="3900" dirty="0">
                <a:solidFill>
                  <a:schemeClr val="tx1"/>
                </a:solidFill>
              </a:rPr>
              <a:t>diagnostických přístrojů</a:t>
            </a:r>
          </a:p>
          <a:p>
            <a:r>
              <a:rPr lang="cs-CZ" sz="3900" dirty="0">
                <a:solidFill>
                  <a:schemeClr val="tx1"/>
                </a:solidFill>
              </a:rPr>
              <a:t>Jedná se o tříleté studium se závěrečnou zkouškou s přípravou oboru </a:t>
            </a:r>
            <a:r>
              <a:rPr lang="cs-CZ" sz="3900" dirty="0" smtClean="0">
                <a:solidFill>
                  <a:schemeClr val="tx1"/>
                </a:solidFill>
              </a:rPr>
              <a:t>automechanik. Žák </a:t>
            </a:r>
            <a:r>
              <a:rPr lang="cs-CZ" sz="3900" dirty="0">
                <a:solidFill>
                  <a:schemeClr val="tx1"/>
                </a:solidFill>
              </a:rPr>
              <a:t>Má </a:t>
            </a:r>
            <a:r>
              <a:rPr lang="cs-CZ" sz="3900" dirty="0" smtClean="0">
                <a:solidFill>
                  <a:schemeClr val="tx1"/>
                </a:solidFill>
              </a:rPr>
              <a:t>možnost </a:t>
            </a:r>
            <a:r>
              <a:rPr lang="cs-CZ" sz="3900" dirty="0">
                <a:solidFill>
                  <a:schemeClr val="tx1"/>
                </a:solidFill>
              </a:rPr>
              <a:t>získat řidičský průkaz skupiny B a C. Povinností studenta je rozeznávat různé druhy tipů automobilů, vyzná s v elektroinstalaci, provádí údržbu diagnostických </a:t>
            </a:r>
            <a:r>
              <a:rPr lang="cs-CZ" sz="3900" dirty="0" smtClean="0">
                <a:solidFill>
                  <a:schemeClr val="tx1"/>
                </a:solidFill>
              </a:rPr>
              <a:t>přístrojů a je </a:t>
            </a:r>
            <a:r>
              <a:rPr lang="cs-CZ" sz="3900" dirty="0">
                <a:solidFill>
                  <a:schemeClr val="tx1"/>
                </a:solidFill>
              </a:rPr>
              <a:t>šetrný k životnímu prostředí. Cílem oboru je získání </a:t>
            </a:r>
            <a:r>
              <a:rPr lang="cs-CZ" sz="3900" dirty="0" smtClean="0">
                <a:solidFill>
                  <a:schemeClr val="tx1"/>
                </a:solidFill>
              </a:rPr>
              <a:t>výučního </a:t>
            </a:r>
            <a:r>
              <a:rPr lang="cs-CZ" sz="3900" dirty="0">
                <a:solidFill>
                  <a:schemeClr val="tx1"/>
                </a:solidFill>
              </a:rPr>
              <a:t>listu a provozovat obor v běžném životě.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8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313" y="216198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Strojní vybavení a materiál </a:t>
            </a:r>
            <a:endParaRPr lang="cs-CZ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06790" y="631063"/>
            <a:ext cx="10131425" cy="5628069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nejpoužívanější pracovní prostředky patří ruční nářadí a pomůcky pro řemeslnou práci, např. klíče, šroubováky, dále maznice, měřidla, zkoušečky, diagnostické přístroje a hlavně šikovné ruce a neomezená pohyblivost celého těla.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1" y="4520215"/>
            <a:ext cx="4471501" cy="17389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40" y="4086359"/>
            <a:ext cx="2400300" cy="1905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541" y="4403559"/>
            <a:ext cx="3015607" cy="227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294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7317" y="-240405"/>
            <a:ext cx="9905998" cy="1905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Automobilové součástky</a:t>
            </a:r>
            <a:endParaRPr lang="cs-CZ" sz="4000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17" y="1664595"/>
            <a:ext cx="2466975" cy="18478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02" y="1664595"/>
            <a:ext cx="2248973" cy="224897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97" y="4595589"/>
            <a:ext cx="2665794" cy="179016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063" y="1212691"/>
            <a:ext cx="3609858" cy="270390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976" y="4275381"/>
            <a:ext cx="2817461" cy="211037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002" y="4294057"/>
            <a:ext cx="2243712" cy="22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8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7359" y="-167426"/>
            <a:ext cx="10593456" cy="1456267"/>
          </a:xfrm>
        </p:spPr>
        <p:txBody>
          <a:bodyPr>
            <a:normAutofit/>
          </a:bodyPr>
          <a:lstStyle/>
          <a:p>
            <a:r>
              <a:rPr lang="cs-CZ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Náplň oboru</a:t>
            </a:r>
            <a:endParaRPr lang="cs-CZ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5" y="1545465"/>
            <a:ext cx="10131425" cy="4194219"/>
          </a:xfrm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Výuka probíhá v týdenních blocích </a:t>
            </a:r>
            <a:r>
              <a:rPr lang="cs-CZ" sz="2400" dirty="0">
                <a:solidFill>
                  <a:schemeClr val="tx1"/>
                </a:solidFill>
              </a:rPr>
              <a:t>– týden teoretické vyučování </a:t>
            </a:r>
            <a:r>
              <a:rPr lang="cs-CZ" sz="2400" dirty="0" smtClean="0">
                <a:solidFill>
                  <a:schemeClr val="tx1"/>
                </a:solidFill>
              </a:rPr>
              <a:t>a týden </a:t>
            </a:r>
            <a:r>
              <a:rPr lang="cs-CZ" sz="2400" dirty="0">
                <a:solidFill>
                  <a:schemeClr val="tx1"/>
                </a:solidFill>
              </a:rPr>
              <a:t>praktické </a:t>
            </a:r>
            <a:r>
              <a:rPr lang="cs-CZ" sz="2400" dirty="0" smtClean="0">
                <a:solidFill>
                  <a:schemeClr val="tx1"/>
                </a:solidFill>
              </a:rPr>
              <a:t>vyučování.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Součástí oboru je  příprava získání řidičského průkazu skupin B,C </a:t>
            </a:r>
            <a:r>
              <a:rPr lang="cs-CZ" sz="2400" dirty="0">
                <a:solidFill>
                  <a:schemeClr val="tx1"/>
                </a:solidFill>
              </a:rPr>
              <a:t>a příprava k získání svářečských </a:t>
            </a:r>
            <a:r>
              <a:rPr lang="cs-CZ" sz="2400" dirty="0" smtClean="0">
                <a:solidFill>
                  <a:schemeClr val="tx1"/>
                </a:solidFill>
              </a:rPr>
              <a:t>oprávnění </a:t>
            </a:r>
            <a:r>
              <a:rPr lang="cs-CZ" sz="2400" dirty="0">
                <a:solidFill>
                  <a:schemeClr val="tx1"/>
                </a:solidFill>
              </a:rPr>
              <a:t>pro </a:t>
            </a:r>
            <a:r>
              <a:rPr lang="cs-CZ" sz="2400" dirty="0" smtClean="0">
                <a:solidFill>
                  <a:schemeClr val="tx1"/>
                </a:solidFill>
              </a:rPr>
              <a:t>svařování v </a:t>
            </a:r>
            <a:r>
              <a:rPr lang="cs-CZ" sz="2400" dirty="0">
                <a:solidFill>
                  <a:schemeClr val="tx1"/>
                </a:solidFill>
              </a:rPr>
              <a:t>ochranné atmosféře a řezání </a:t>
            </a:r>
            <a:r>
              <a:rPr lang="cs-CZ" sz="2400" dirty="0" smtClean="0">
                <a:solidFill>
                  <a:schemeClr val="tx1"/>
                </a:solidFill>
              </a:rPr>
              <a:t>kyslík acetylenovým plamenem</a:t>
            </a:r>
          </a:p>
          <a:p>
            <a:r>
              <a:rPr lang="cs-CZ" sz="2400" dirty="0">
                <a:solidFill>
                  <a:schemeClr val="tx1"/>
                </a:solidFill>
              </a:rPr>
              <a:t>vzdělání umožňuje kvalifikovaný výkon činností při opravách motorových a přípojných </a:t>
            </a:r>
            <a:r>
              <a:rPr lang="cs-CZ" sz="2400" dirty="0" smtClean="0">
                <a:solidFill>
                  <a:schemeClr val="tx1"/>
                </a:solidFill>
              </a:rPr>
              <a:t>vozidel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ve </a:t>
            </a:r>
            <a:r>
              <a:rPr lang="cs-CZ" sz="2400" dirty="0">
                <a:solidFill>
                  <a:schemeClr val="tx1"/>
                </a:solidFill>
              </a:rPr>
              <a:t>2. a 3. ročníku žáci absolvují 2 týdny individuální praxe ve </a:t>
            </a:r>
            <a:r>
              <a:rPr lang="cs-CZ" sz="2400" dirty="0" smtClean="0">
                <a:solidFill>
                  <a:schemeClr val="tx1"/>
                </a:solidFill>
              </a:rPr>
              <a:t>firmách</a:t>
            </a:r>
          </a:p>
          <a:p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92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319" y="226720"/>
            <a:ext cx="9905998" cy="1574202"/>
          </a:xfrm>
        </p:spPr>
        <p:txBody>
          <a:bodyPr>
            <a:noAutofit/>
          </a:bodyPr>
          <a:lstStyle/>
          <a:p>
            <a:r>
              <a:rPr lang="cs-CZ" sz="5400" b="1" u="sng" dirty="0" smtClean="0">
                <a:solidFill>
                  <a:srgbClr val="FF0000"/>
                </a:solidFill>
              </a:rPr>
              <a:t>Poskytované služby</a:t>
            </a:r>
            <a:r>
              <a:rPr lang="cs-CZ" sz="5400" b="1" dirty="0" smtClean="0">
                <a:solidFill>
                  <a:srgbClr val="FF0000"/>
                </a:solidFill>
              </a:rPr>
              <a:t/>
            </a:r>
            <a:br>
              <a:rPr lang="cs-CZ" sz="5400" b="1" dirty="0" smtClean="0">
                <a:solidFill>
                  <a:srgbClr val="FF0000"/>
                </a:solidFill>
              </a:rPr>
            </a:br>
            <a:r>
              <a:rPr lang="cs-CZ" sz="5400" b="1" dirty="0" smtClean="0">
                <a:solidFill>
                  <a:srgbClr val="FF0000"/>
                </a:solidFill>
              </a:rPr>
              <a:t>drobné </a:t>
            </a:r>
            <a:endParaRPr lang="cs-CZ" sz="54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099" y="1800922"/>
            <a:ext cx="11122305" cy="470109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Provádění oprav a výměny jednotlivých součástí (výměna motorů,brzd,spojek,motorového </a:t>
            </a:r>
            <a:r>
              <a:rPr lang="cs-CZ" dirty="0" err="1" smtClean="0">
                <a:solidFill>
                  <a:schemeClr val="tx1"/>
                </a:solidFill>
              </a:rPr>
              <a:t>oleje,převodovek,filtrů,rozdělovačů,alternátorů..atd</a:t>
            </a:r>
            <a:r>
              <a:rPr lang="cs-CZ" dirty="0" smtClean="0">
                <a:solidFill>
                  <a:schemeClr val="tx1"/>
                </a:solidFill>
              </a:rPr>
              <a:t>.)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Drobné opravy aut pod dohledem  učitele.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Provádění nastavovacích a seřizovacích prací na mechanických,hydraulických a pneumatických dílech vozidel.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Zhotovování jednotlivých součástí nebo jejich renovace.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Údržba vozidel. 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1102" y="154547"/>
            <a:ext cx="10131425" cy="1456267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Budoucí uplatnění </a:t>
            </a:r>
            <a:endParaRPr lang="cs-CZ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1322" y="1610814"/>
            <a:ext cx="10466276" cy="39795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5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Absolvent získá : </a:t>
            </a:r>
          </a:p>
          <a:p>
            <a:pPr marL="0" indent="0">
              <a:buNone/>
            </a:pPr>
            <a:r>
              <a:rPr lang="cs-CZ" sz="41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45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3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Výuční list </a:t>
            </a:r>
          </a:p>
          <a:p>
            <a:pPr marL="0" indent="0">
              <a:buNone/>
            </a:pPr>
            <a:r>
              <a:rPr lang="cs-CZ" sz="3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cs-CZ" sz="3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řidičské oprávnění v rozsahu skupiny </a:t>
            </a:r>
            <a:r>
              <a:rPr lang="cs-CZ" sz="3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B,C</a:t>
            </a:r>
          </a:p>
          <a:p>
            <a:pPr marL="0" indent="0">
              <a:buNone/>
            </a:pPr>
            <a:r>
              <a:rPr lang="cs-CZ" sz="3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svářečský průkaz</a:t>
            </a:r>
          </a:p>
          <a:p>
            <a:pPr marL="0" indent="0">
              <a:buNone/>
            </a:pPr>
            <a:r>
              <a:rPr lang="cs-CZ" sz="3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široké </a:t>
            </a:r>
            <a:r>
              <a:rPr lang="cs-CZ" sz="3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uplatnění na trhu </a:t>
            </a:r>
            <a:r>
              <a:rPr lang="cs-CZ" sz="3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práce </a:t>
            </a:r>
          </a:p>
          <a:p>
            <a:pPr marL="0" indent="0">
              <a:buNone/>
            </a:pPr>
            <a:endParaRPr lang="cs-CZ" sz="28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4100" dirty="0">
                <a:solidFill>
                  <a:schemeClr val="tx1"/>
                </a:solidFill>
              </a:rPr>
              <a:t>absolvent se uplatní v opravárenských provozech, servisech, stanicích, technické kontroly, stanicích měření emisí apod…</a:t>
            </a:r>
          </a:p>
          <a:p>
            <a:pPr marL="0" indent="0">
              <a:buNone/>
            </a:pPr>
            <a:endParaRPr lang="cs-CZ" sz="4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15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616</TotalTime>
  <Words>348</Words>
  <Application>Microsoft Office PowerPoint</Application>
  <PresentationFormat>Širokoúhlá obrazovka</PresentationFormat>
  <Paragraphs>56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Times New Roman</vt:lpstr>
      <vt:lpstr>Síť</vt:lpstr>
      <vt:lpstr>Automechanik </vt:lpstr>
      <vt:lpstr>Prohlášení a anotace </vt:lpstr>
      <vt:lpstr>Obsah</vt:lpstr>
      <vt:lpstr>Studijní obor </vt:lpstr>
      <vt:lpstr>Strojní vybavení a materiál </vt:lpstr>
      <vt:lpstr>Automobilové součástky</vt:lpstr>
      <vt:lpstr>Náplň oboru</vt:lpstr>
      <vt:lpstr>Poskytované služby drobné </vt:lpstr>
      <vt:lpstr>Budoucí uplatnění </vt:lpstr>
      <vt:lpstr>Poděkování </vt:lpstr>
      <vt:lpstr>Závěr</vt:lpstr>
      <vt:lpstr>Zdroje: </vt:lpstr>
      <vt:lpstr>Děkuji za pozornost a doufám že se vám  moje prezentace líbila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Automechanik</dc:title>
  <dc:creator>zak9</dc:creator>
  <cp:lastModifiedBy>L. Hejtman</cp:lastModifiedBy>
  <cp:revision>72</cp:revision>
  <dcterms:created xsi:type="dcterms:W3CDTF">2015-03-11T11:18:20Z</dcterms:created>
  <dcterms:modified xsi:type="dcterms:W3CDTF">2015-09-08T12:43:09Z</dcterms:modified>
</cp:coreProperties>
</file>