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4" r:id="rId8"/>
    <p:sldId id="263" r:id="rId9"/>
    <p:sldId id="261" r:id="rId10"/>
    <p:sldId id="268" r:id="rId11"/>
    <p:sldId id="260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74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4468-D426-401C-BED9-12DBC3E6E30B}" type="datetimeFigureOut">
              <a:rPr lang="cs-CZ" smtClean="0"/>
              <a:pPr/>
              <a:t>8.9.2015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F963-41E5-4448-9390-992370CCF9FB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9541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4468-D426-401C-BED9-12DBC3E6E30B}" type="datetimeFigureOut">
              <a:rPr lang="cs-CZ" smtClean="0"/>
              <a:pPr/>
              <a:t>8.9.2015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F963-41E5-4448-9390-992370CCF9FB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8246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4468-D426-401C-BED9-12DBC3E6E30B}" type="datetimeFigureOut">
              <a:rPr lang="cs-CZ" smtClean="0"/>
              <a:pPr/>
              <a:t>8.9.2015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F963-41E5-4448-9390-992370CCF9FB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9173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4468-D426-401C-BED9-12DBC3E6E30B}" type="datetimeFigureOut">
              <a:rPr lang="cs-CZ" smtClean="0"/>
              <a:pPr/>
              <a:t>8.9.2015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F963-41E5-4448-9390-992370CCF9FB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9398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4468-D426-401C-BED9-12DBC3E6E30B}" type="datetimeFigureOut">
              <a:rPr lang="cs-CZ" smtClean="0"/>
              <a:pPr/>
              <a:t>8.9.2015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F963-41E5-4448-9390-992370CCF9FB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1066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4468-D426-401C-BED9-12DBC3E6E30B}" type="datetimeFigureOut">
              <a:rPr lang="cs-CZ" smtClean="0"/>
              <a:pPr/>
              <a:t>8.9.2015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F963-41E5-4448-9390-992370CCF9FB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9911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4468-D426-401C-BED9-12DBC3E6E30B}" type="datetimeFigureOut">
              <a:rPr lang="cs-CZ" smtClean="0"/>
              <a:pPr/>
              <a:t>8.9.2015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F963-41E5-4448-9390-992370CCF9FB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889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4468-D426-401C-BED9-12DBC3E6E30B}" type="datetimeFigureOut">
              <a:rPr lang="cs-CZ" smtClean="0"/>
              <a:pPr/>
              <a:t>8.9.2015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F963-41E5-4448-9390-992370CCF9FB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992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4468-D426-401C-BED9-12DBC3E6E30B}" type="datetimeFigureOut">
              <a:rPr lang="cs-CZ" smtClean="0"/>
              <a:pPr/>
              <a:t>8.9.2015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F963-41E5-4448-9390-992370CCF9FB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56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4468-D426-401C-BED9-12DBC3E6E30B}" type="datetimeFigureOut">
              <a:rPr lang="cs-CZ" smtClean="0"/>
              <a:pPr/>
              <a:t>8.9.2015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F963-41E5-4448-9390-992370CCF9FB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095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4468-D426-401C-BED9-12DBC3E6E30B}" type="datetimeFigureOut">
              <a:rPr lang="cs-CZ" smtClean="0"/>
              <a:pPr/>
              <a:t>8.9.2015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F963-41E5-4448-9390-992370CCF9FB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9488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4468-D426-401C-BED9-12DBC3E6E30B}" type="datetimeFigureOut">
              <a:rPr lang="cs-CZ" smtClean="0"/>
              <a:pPr/>
              <a:t>8.9.2015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F963-41E5-4448-9390-992370CCF9FB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5319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4468-D426-401C-BED9-12DBC3E6E30B}" type="datetimeFigureOut">
              <a:rPr lang="cs-CZ" smtClean="0"/>
              <a:pPr/>
              <a:t>8.9.2015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F963-41E5-4448-9390-992370CCF9FB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286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4468-D426-401C-BED9-12DBC3E6E30B}" type="datetimeFigureOut">
              <a:rPr lang="cs-CZ" smtClean="0"/>
              <a:pPr/>
              <a:t>8.9.2015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F963-41E5-4448-9390-992370CCF9FB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3706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4468-D426-401C-BED9-12DBC3E6E30B}" type="datetimeFigureOut">
              <a:rPr lang="cs-CZ" smtClean="0"/>
              <a:pPr/>
              <a:t>8.9.2015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F963-41E5-4448-9390-992370CCF9FB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8104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dirty="0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04468-D426-401C-BED9-12DBC3E6E30B}" type="datetimeFigureOut">
              <a:rPr lang="cs-CZ" smtClean="0"/>
              <a:pPr/>
              <a:t>8.9.2015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F963-41E5-4448-9390-992370CCF9FB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2721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04468-D426-401C-BED9-12DBC3E6E30B}" type="datetimeFigureOut">
              <a:rPr lang="cs-CZ" smtClean="0"/>
              <a:pPr/>
              <a:t>8.9.2015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2CF963-41E5-4448-9390-992370CCF9FB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62091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V%C3%BDzkum_trhu" TargetMode="External"/><Relationship Id="rId2" Type="http://schemas.openxmlformats.org/officeDocument/2006/relationships/hyperlink" Target="http://www.marketingova-kancelar.cz/jak-udelat-zakladni-marketingovy-pruzku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55423" y="698678"/>
            <a:ext cx="11202988" cy="2971801"/>
          </a:xfrm>
        </p:spPr>
        <p:txBody>
          <a:bodyPr/>
          <a:lstStyle/>
          <a:p>
            <a:pPr algn="ctr"/>
            <a:r>
              <a:rPr lang="cs-CZ" dirty="0" smtClean="0"/>
              <a:t>VšeumělCNC – Průzkum trhu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4025076"/>
            <a:ext cx="7766936" cy="1096899"/>
          </a:xfrm>
        </p:spPr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tx1"/>
                </a:solidFill>
              </a:rPr>
              <a:t>Zpracoval: Jan Svačina</a:t>
            </a:r>
          </a:p>
          <a:p>
            <a:r>
              <a:rPr lang="cs-CZ" sz="2400" dirty="0" smtClean="0">
                <a:solidFill>
                  <a:schemeClr val="tx1"/>
                </a:solidFill>
              </a:rPr>
              <a:t>Ročník: 9.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0"/>
            <a:ext cx="4114800" cy="1933575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411468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59" y="519448"/>
            <a:ext cx="9625765" cy="1320800"/>
          </a:xfrm>
        </p:spPr>
        <p:txBody>
          <a:bodyPr>
            <a:noAutofit/>
          </a:bodyPr>
          <a:lstStyle/>
          <a:p>
            <a:r>
              <a:rPr lang="cs-CZ" sz="4800" dirty="0"/>
              <a:t>P</a:t>
            </a:r>
            <a:r>
              <a:rPr lang="cs-CZ" sz="4800" dirty="0" smtClean="0"/>
              <a:t>rodej výrobků – Vánoční besídka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Prodalo by se 100 výrobků </a:t>
            </a:r>
          </a:p>
          <a:p>
            <a:r>
              <a:rPr lang="cs-CZ" dirty="0" smtClean="0"/>
              <a:t>Besídky by se zúčastnilo 100 lidí </a:t>
            </a:r>
          </a:p>
          <a:p>
            <a:r>
              <a:rPr lang="cs-CZ" dirty="0" smtClean="0"/>
              <a:t>Výrobky byli v 7 druzích</a:t>
            </a:r>
          </a:p>
          <a:p>
            <a:r>
              <a:rPr lang="cs-CZ" dirty="0" smtClean="0"/>
              <a:t>Prodej výzdob z plastu byl na besídce v ZŠ Blížejov</a:t>
            </a:r>
          </a:p>
          <a:p>
            <a:endParaRPr lang="cs-CZ" dirty="0" smtClean="0"/>
          </a:p>
          <a:p>
            <a:endParaRPr lang="cs-CZ" dirty="0" smtClean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6389" y="1550958"/>
            <a:ext cx="3835226" cy="2550017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0027" y="4191127"/>
            <a:ext cx="3835227" cy="255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146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800" dirty="0" smtClean="0"/>
              <a:t>Závěr a poděkování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tx1"/>
                </a:solidFill>
              </a:rPr>
              <a:t>Poděkován: Chtěl bych poděkovat paní učitelce Hanzalová za pomoc při práci s prezentací a poskytnutí informací ohledně průzkumu trhu a paní učitelce Křížové za opravení mých gramatických chyb.</a:t>
            </a:r>
          </a:p>
          <a:p>
            <a:endParaRPr lang="cs-CZ" sz="2800" dirty="0">
              <a:solidFill>
                <a:schemeClr val="tx1"/>
              </a:solidFill>
            </a:endParaRPr>
          </a:p>
          <a:p>
            <a:r>
              <a:rPr lang="cs-CZ" sz="2800" dirty="0" smtClean="0">
                <a:solidFill>
                  <a:schemeClr val="tx1"/>
                </a:solidFill>
              </a:rPr>
              <a:t>Děkuji za pozornost a doufám, že se vám moje prezentace líbila</a:t>
            </a:r>
            <a:endParaRPr lang="cs-CZ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225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30556" y="539358"/>
            <a:ext cx="990814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400" kern="150" dirty="0" smtClean="0"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ahoma" panose="020B0604030504040204" pitchFamily="34" charset="0"/>
              </a:rPr>
              <a:t>Anotace:</a:t>
            </a:r>
          </a:p>
          <a:p>
            <a:pPr>
              <a:spcAft>
                <a:spcPts val="0"/>
              </a:spcAft>
            </a:pPr>
            <a:r>
              <a:rPr lang="cs-CZ" sz="2400" kern="150" dirty="0" smtClean="0"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ahoma" panose="020B0604030504040204" pitchFamily="34" charset="0"/>
              </a:rPr>
              <a:t>Jmenuji se Jan Svačina, je mi 15 let. Bydlím v obci Blížejov. Toto téma se si vybral proto, protože je součástí našeho minipodniku.</a:t>
            </a:r>
          </a:p>
          <a:p>
            <a:pPr>
              <a:spcAft>
                <a:spcPts val="0"/>
              </a:spcAft>
            </a:pPr>
            <a:r>
              <a:rPr lang="cs-CZ" sz="2400" kern="150" dirty="0" smtClean="0"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ahoma" panose="020B0604030504040204" pitchFamily="34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cs-CZ" sz="2400" kern="150" dirty="0" smtClean="0"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ahoma" panose="020B0604030504040204" pitchFamily="34" charset="0"/>
              </a:rPr>
              <a:t>My name is Jan Svačina. I´m 15 years old. I live in Bližejov. The theme I chose because it is part of our mini enterprise</a:t>
            </a:r>
          </a:p>
          <a:p>
            <a:pPr>
              <a:spcAft>
                <a:spcPts val="0"/>
              </a:spcAft>
            </a:pPr>
            <a:endParaRPr lang="cs-CZ" sz="2400" kern="150" dirty="0">
              <a:latin typeface="Times New Roman" panose="02020603050405020304" pitchFamily="18" charset="0"/>
              <a:ea typeface="Arial Unicode MS" panose="020B0604020202020204" pitchFamily="34" charset="-128"/>
              <a:cs typeface="Tahoma" panose="020B0604030504040204" pitchFamily="34" charset="0"/>
            </a:endParaRPr>
          </a:p>
          <a:p>
            <a:pPr>
              <a:spcAft>
                <a:spcPts val="0"/>
              </a:spcAft>
            </a:pPr>
            <a:r>
              <a:rPr lang="cs-CZ" sz="2400" kern="150" dirty="0" smtClean="0"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ahoma" panose="020B0604030504040204" pitchFamily="34" charset="0"/>
              </a:rPr>
              <a:t>Prohlášení</a:t>
            </a:r>
            <a:r>
              <a:rPr lang="cs-CZ" sz="2400" kern="150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ahoma" panose="020B0604030504040204" pitchFamily="34" charset="0"/>
              </a:rPr>
              <a:t>: </a:t>
            </a:r>
          </a:p>
          <a:p>
            <a:pPr>
              <a:spcAft>
                <a:spcPts val="0"/>
              </a:spcAft>
            </a:pPr>
            <a:r>
              <a:rPr lang="cs-CZ" sz="2400" kern="150" dirty="0" smtClean="0"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ahoma" panose="020B0604030504040204" pitchFamily="34" charset="0"/>
              </a:rPr>
              <a:t>Prohlašuji, že jsem závěrečnou práci zpracoval samostatně za použití zdrojů v ní uvedených</a:t>
            </a:r>
            <a:endParaRPr lang="cs-CZ" sz="2400" kern="150" dirty="0">
              <a:effectLst/>
              <a:latin typeface="Times New Roman" panose="02020603050405020304" pitchFamily="18" charset="0"/>
              <a:ea typeface="Arial Unicode MS" panose="020B0604020202020204" pitchFamily="34" charset="-128"/>
              <a:cs typeface="Tahoma" panose="020B0604030504040204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30556" y="4770378"/>
            <a:ext cx="81051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400" kern="150" dirty="0" smtClean="0"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ahoma" panose="020B0604030504040204" pitchFamily="34" charset="0"/>
              </a:rPr>
              <a:t>Motto:</a:t>
            </a:r>
          </a:p>
          <a:p>
            <a:pPr>
              <a:spcAft>
                <a:spcPts val="0"/>
              </a:spcAft>
            </a:pPr>
            <a:endParaRPr lang="cs-CZ" sz="2400" b="1" i="1" u="sng" kern="150" dirty="0">
              <a:solidFill>
                <a:schemeClr val="accent1"/>
              </a:solidFill>
              <a:effectLst/>
              <a:latin typeface="Times New Roman" panose="02020603050405020304" pitchFamily="18" charset="0"/>
              <a:ea typeface="Arial Unicode MS" panose="020B0604020202020204" pitchFamily="34" charset="-128"/>
              <a:cs typeface="Tahoma" panose="020B0604030504040204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30556" y="5185876"/>
            <a:ext cx="106344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36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„To, co hledáme, máme často přímo pod nosem“</a:t>
            </a:r>
            <a:endParaRPr lang="cs-CZ" sz="36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5704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800" dirty="0" smtClean="0"/>
              <a:t>Obsah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3277" y="2094330"/>
            <a:ext cx="8596668" cy="24114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 smtClean="0">
                <a:solidFill>
                  <a:schemeClr val="tx1"/>
                </a:solidFill>
              </a:rPr>
              <a:t>1) Úvod: Seznámení s průzkumem trhu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1"/>
                </a:solidFill>
              </a:rPr>
              <a:t>2) Stať: Výzkum od stolu</a:t>
            </a:r>
            <a:endParaRPr lang="cs-CZ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tx1"/>
                </a:solidFill>
              </a:rPr>
              <a:t>             Výzkum v </a:t>
            </a:r>
            <a:r>
              <a:rPr lang="cs-CZ" sz="2400" dirty="0" smtClean="0">
                <a:solidFill>
                  <a:schemeClr val="tx1"/>
                </a:solidFill>
              </a:rPr>
              <a:t>terénu 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tx1"/>
                </a:solidFill>
              </a:rPr>
              <a:t>	</a:t>
            </a:r>
            <a:r>
              <a:rPr lang="cs-CZ" sz="2400" dirty="0" smtClean="0">
                <a:solidFill>
                  <a:schemeClr val="tx1"/>
                </a:solidFill>
              </a:rPr>
              <a:t>	   Prodej výrobků – Vánoční besídka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tx1"/>
                </a:solidFill>
              </a:rPr>
              <a:t> </a:t>
            </a:r>
            <a:r>
              <a:rPr lang="cs-CZ" sz="2400" dirty="0" smtClean="0">
                <a:solidFill>
                  <a:schemeClr val="tx1"/>
                </a:solidFill>
              </a:rPr>
              <a:t>            Segmentace trhu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1"/>
                </a:solidFill>
              </a:rPr>
              <a:t>             Vlastní průzkum trhu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1"/>
                </a:solidFill>
              </a:rPr>
              <a:t>             Jak na průzkum trhu</a:t>
            </a:r>
          </a:p>
          <a:p>
            <a:pPr marL="0" indent="0">
              <a:buNone/>
            </a:pPr>
            <a:endParaRPr lang="cs-CZ" sz="2400" dirty="0" smtClean="0">
              <a:solidFill>
                <a:schemeClr val="tx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93277" y="5461907"/>
            <a:ext cx="6770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3) Závěr: </a:t>
            </a:r>
            <a:r>
              <a:rPr lang="cs-CZ" sz="2400" dirty="0"/>
              <a:t>Získané informace pro podnikání</a:t>
            </a:r>
          </a:p>
        </p:txBody>
      </p:sp>
    </p:spTree>
    <p:extLst>
      <p:ext uri="{BB962C8B-B14F-4D97-AF65-F5344CB8AC3E}">
        <p14:creationId xmlns:p14="http://schemas.microsoft.com/office/powerpoint/2010/main" val="264172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800" dirty="0" smtClean="0"/>
              <a:t>Zdroje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Knižní a písemné zdroje: 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tx1"/>
                </a:solidFill>
              </a:rPr>
              <a:t>Fiktivní firma Zpracování průzkumu trhu </a:t>
            </a:r>
          </a:p>
          <a:p>
            <a:endParaRPr lang="cs-CZ" dirty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Internetové zdroje: </a:t>
            </a: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cs-CZ" dirty="0" smtClean="0">
                <a:solidFill>
                  <a:schemeClr val="tx1"/>
                </a:solidFill>
                <a:hlinkClick r:id="rId2"/>
              </a:rPr>
              <a:t>www.marketingova-kancelar.cz/jak-udelat-zakladni-marketingovy-pruzkum</a:t>
            </a:r>
            <a:endParaRPr lang="cs-CZ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cs-CZ" dirty="0" smtClean="0">
                <a:solidFill>
                  <a:schemeClr val="tx1"/>
                </a:solidFill>
                <a:hlinkClick r:id="rId3"/>
              </a:rPr>
              <a:t>cs.wikipedia.org/wiki/V%C3%BDzkum_trhu</a:t>
            </a:r>
            <a:endParaRPr lang="cs-CZ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28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996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Seznámení se průzkumem trhu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Zaměřuje se na aktuální situaci trhu </a:t>
            </a:r>
          </a:p>
          <a:p>
            <a:r>
              <a:rPr lang="cs-CZ" dirty="0" smtClean="0"/>
              <a:t>Při jeho zpracování máme 2 možnosti </a:t>
            </a:r>
          </a:p>
          <a:p>
            <a:r>
              <a:rPr lang="cs-CZ" dirty="0" smtClean="0"/>
              <a:t>1. možnost – výzkum od stolu </a:t>
            </a:r>
          </a:p>
          <a:p>
            <a:r>
              <a:rPr lang="cs-CZ" dirty="0" smtClean="0"/>
              <a:t>2. možnost – výzkum v terénu </a:t>
            </a:r>
          </a:p>
          <a:p>
            <a:r>
              <a:rPr lang="cs-CZ" dirty="0" smtClean="0"/>
              <a:t>Základní etapa je sběr informací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047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Výzkum od stolu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Pracujeme s běžnými informacemi </a:t>
            </a:r>
          </a:p>
          <a:p>
            <a:r>
              <a:rPr lang="cs-CZ" dirty="0" smtClean="0"/>
              <a:t>Informace se musí zpracovat a vyhodnotit</a:t>
            </a:r>
          </a:p>
          <a:p>
            <a:r>
              <a:rPr lang="cs-CZ" dirty="0" smtClean="0"/>
              <a:t>Menší rozbory může provádět jednotlivec</a:t>
            </a:r>
          </a:p>
          <a:p>
            <a:r>
              <a:rPr lang="cs-CZ" dirty="0" smtClean="0"/>
              <a:t>Větší rozbor provádí firmy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330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Výzkum v terénu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Zaměřujeme se na chování zákazníků a konkurence	</a:t>
            </a:r>
          </a:p>
          <a:p>
            <a:r>
              <a:rPr lang="cs-CZ" dirty="0" smtClean="0"/>
              <a:t>Sledujeme motivy kupujícího </a:t>
            </a:r>
          </a:p>
          <a:p>
            <a:r>
              <a:rPr lang="cs-CZ" dirty="0" smtClean="0"/>
              <a:t>Snažíme se najít odpověď na otázky: kdy, kde, za kolik, atd.</a:t>
            </a:r>
          </a:p>
          <a:p>
            <a:r>
              <a:rPr lang="cs-CZ" dirty="0" smtClean="0"/>
              <a:t>Můžeme použít různé techniky: osobní dotazování (interview)</a:t>
            </a:r>
          </a:p>
          <a:p>
            <a:pPr marL="0" indent="0">
              <a:buNone/>
            </a:pPr>
            <a:r>
              <a:rPr lang="cs-CZ" dirty="0" smtClean="0"/>
              <a:t>                                                     </a:t>
            </a:r>
            <a:r>
              <a:rPr lang="cs-CZ" sz="1800" dirty="0" smtClean="0"/>
              <a:t>skupinový rozhovor (fokus Group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527438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Segmentace trhu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Metoda marketingu zabývající se analýzou trhu </a:t>
            </a:r>
          </a:p>
          <a:p>
            <a:r>
              <a:rPr lang="cs-CZ" dirty="0" smtClean="0"/>
              <a:t>Při segmentaci jde o rozčlenění trhu do dvou skupin</a:t>
            </a:r>
          </a:p>
          <a:p>
            <a:r>
              <a:rPr lang="cs-CZ" dirty="0"/>
              <a:t>C</a:t>
            </a:r>
            <a:r>
              <a:rPr lang="cs-CZ" dirty="0" smtClean="0"/>
              <a:t>ílové segmenty se navzájem odlišují </a:t>
            </a:r>
          </a:p>
          <a:p>
            <a:r>
              <a:rPr lang="cs-CZ" dirty="0" smtClean="0"/>
              <a:t>Segmentaci lze využít při plánování reklamních kampaní</a:t>
            </a:r>
          </a:p>
          <a:p>
            <a:r>
              <a:rPr lang="cs-CZ" dirty="0" smtClean="0"/>
              <a:t>Segmentace se také využívá při analýze internetového projektu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5666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Jak na průzkum trhu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Průzkum trhu můžeme někomu zadat nebo ho dělat sami</a:t>
            </a:r>
          </a:p>
          <a:p>
            <a:r>
              <a:rPr lang="cs-CZ" dirty="0" smtClean="0"/>
              <a:t>Začneme tím, že budeme sledovat webové stránky</a:t>
            </a:r>
          </a:p>
          <a:p>
            <a:r>
              <a:rPr lang="cs-CZ" dirty="0" smtClean="0"/>
              <a:t>Průzkum končí tím, že jsme získali všechny informace o výrobcích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6047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Zeleno-žlutá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Fas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232</TotalTime>
  <Words>316</Words>
  <Application>Microsoft Office PowerPoint</Application>
  <PresentationFormat>Širokoúhlá obrazovka</PresentationFormat>
  <Paragraphs>64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Arial Unicode MS</vt:lpstr>
      <vt:lpstr>Arial</vt:lpstr>
      <vt:lpstr>Tahoma</vt:lpstr>
      <vt:lpstr>Times New Roman</vt:lpstr>
      <vt:lpstr>Trebuchet MS</vt:lpstr>
      <vt:lpstr>Wingdings 3</vt:lpstr>
      <vt:lpstr>Faseta</vt:lpstr>
      <vt:lpstr>VšeumělCNC – Průzkum trhu </vt:lpstr>
      <vt:lpstr>Prezentace aplikace PowerPoint</vt:lpstr>
      <vt:lpstr>Obsah</vt:lpstr>
      <vt:lpstr>Zdroje</vt:lpstr>
      <vt:lpstr>Seznámení se průzkumem trhu</vt:lpstr>
      <vt:lpstr>Výzkum od stolu</vt:lpstr>
      <vt:lpstr>Výzkum v terénu</vt:lpstr>
      <vt:lpstr>Segmentace trhu</vt:lpstr>
      <vt:lpstr>Jak na průzkum trhu</vt:lpstr>
      <vt:lpstr>Prodej výrobků – Vánoční besídka</vt:lpstr>
      <vt:lpstr>Závěr a poděkování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VšeumělCNC – Průzkum trhu</dc:title>
  <dc:creator>zak9</dc:creator>
  <cp:lastModifiedBy>L. Hejtman</cp:lastModifiedBy>
  <cp:revision>27</cp:revision>
  <dcterms:created xsi:type="dcterms:W3CDTF">2015-03-11T10:54:35Z</dcterms:created>
  <dcterms:modified xsi:type="dcterms:W3CDTF">2015-09-08T12:47:55Z</dcterms:modified>
</cp:coreProperties>
</file>