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10" r:id="rId1"/>
  </p:sldMasterIdLst>
  <p:sldIdLst>
    <p:sldId id="256" r:id="rId2"/>
    <p:sldId id="257" r:id="rId3"/>
    <p:sldId id="258" r:id="rId4"/>
    <p:sldId id="260" r:id="rId5"/>
    <p:sldId id="261" r:id="rId6"/>
    <p:sldId id="270" r:id="rId7"/>
    <p:sldId id="262" r:id="rId8"/>
    <p:sldId id="263" r:id="rId9"/>
    <p:sldId id="268" r:id="rId10"/>
    <p:sldId id="267" r:id="rId11"/>
    <p:sldId id="269" r:id="rId12"/>
    <p:sldId id="259" r:id="rId13"/>
    <p:sldId id="264" r:id="rId14"/>
    <p:sldId id="271" r:id="rId15"/>
    <p:sldId id="26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0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48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5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0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9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1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38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6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1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9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2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116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  <p:sldLayoutId id="2147484026" r:id="rId16"/>
    <p:sldLayoutId id="2147484027" r:id="rId1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recepty.vareni.cz/piskotova-rolada-1/" TargetMode="External"/><Relationship Id="rId3" Type="http://schemas.openxmlformats.org/officeDocument/2006/relationships/hyperlink" Target="http://www.sos-souhtyn.cz/http:/www.sos-souhtyn.cz/index.php?m=4&amp;page=cukrar" TargetMode="External"/><Relationship Id="rId7" Type="http://schemas.openxmlformats.org/officeDocument/2006/relationships/hyperlink" Target="http://www.recepty.cz/recept/mramorova-babovka-11" TargetMode="External"/><Relationship Id="rId12" Type="http://schemas.openxmlformats.org/officeDocument/2006/relationships/image" Target="../media/image22.png"/><Relationship Id="rId2" Type="http://schemas.openxmlformats.org/officeDocument/2006/relationships/hyperlink" Target="http://www.gastrocentrum-pisek.cz/nabidka-potreby-pro-cukrar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z/search?q=cukry+tuky+b&#237;lkoviny&amp;espv=2&amp;biw=1280&amp;bih=685&amp;tbm=isch&amp;tbo=u&amp;source=univ&amp;sa=X&amp;ei=n1nLVOHRMMe07AazioH" TargetMode="External"/><Relationship Id="rId11" Type="http://schemas.openxmlformats.org/officeDocument/2006/relationships/hyperlink" Target="http://nakup.itesco.cz/cs-CZ/Search/List?searchQuery=mou%C4%8Dka+%C5%A1krobov%C3%A1&amp;Hledat=Hledat7,4" TargetMode="External"/><Relationship Id="rId5" Type="http://schemas.openxmlformats.org/officeDocument/2006/relationships/hyperlink" Target="https://www.google.cz/search?q=cukr&#225;&#345;sk&#233;+v&#253;robky&amp;rlz=1C2_____enCZ408&amp;biw=1280&amp;bih=685&amp;tbm=isch&amp;tbo=u&amp;source=univ&amp;sa=X&amp;ei=yT_LVMKXGs" TargetMode="External"/><Relationship Id="rId10" Type="http://schemas.openxmlformats.org/officeDocument/2006/relationships/hyperlink" Target="https://www.google.cz/search?q=dorty&amp;biw=837&amp;bih=537&amp;source=lnms&amp;tbm=isch&amp;sa=X&amp;ei=RqwjVe-BNdDXas2qgYAJ&amp;ved=0CAYQ_AUoAQ" TargetMode="External"/><Relationship Id="rId4" Type="http://schemas.openxmlformats.org/officeDocument/2006/relationships/hyperlink" Target="http://www.sos-souhtyn.cz/index.php?page=mapaht" TargetMode="External"/><Relationship Id="rId9" Type="http://schemas.openxmlformats.org/officeDocument/2006/relationships/hyperlink" Target="http://recepty.vareni.cz/pernik-s-marmeladou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3905" y="-768634"/>
            <a:ext cx="10718895" cy="3111650"/>
          </a:xfrm>
        </p:spPr>
        <p:txBody>
          <a:bodyPr>
            <a:normAutofit/>
          </a:bodyPr>
          <a:lstStyle/>
          <a:p>
            <a:pPr algn="ctr"/>
            <a:r>
              <a:rPr lang="cs-CZ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základní škola  a  mateřská škola Blížejov</a:t>
            </a:r>
            <a:r>
              <a:rPr lang="cs-CZ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6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cukrář</a:t>
            </a:r>
            <a:endParaRPr lang="cs-CZ" sz="6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1" y="3843867"/>
            <a:ext cx="10121163" cy="1947333"/>
          </a:xfrm>
        </p:spPr>
        <p:txBody>
          <a:bodyPr/>
          <a:lstStyle/>
          <a:p>
            <a:pPr algn="l"/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Zpracovala:  Lenka Vorbachová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Datum: 11. 3. 2015</a:t>
            </a:r>
          </a:p>
          <a:p>
            <a:pPr algn="l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ročník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04" y="3387144"/>
            <a:ext cx="4414420" cy="318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63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1075" y="0"/>
            <a:ext cx="7212169" cy="1507067"/>
          </a:xfrm>
        </p:spPr>
        <p:txBody>
          <a:bodyPr/>
          <a:lstStyle/>
          <a:p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Piškotová roláda</a:t>
            </a:r>
            <a:endParaRPr lang="cs-CZ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214" y="1507067"/>
            <a:ext cx="10934163" cy="53509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Ingredience</a:t>
            </a:r>
            <a:r>
              <a:rPr lang="cs-C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ks – vejce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g – polohrubá mouka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špetka - sůl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g – cukr krupice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lžíce – horká voda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lžička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prášek do pečiva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g – škrobová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moučka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Postup přípravy receptu: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Plech potřeme máslem, položíme na něj pečící papír, ten také potřeme máslem.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Vejce ušleháme s vodou, cukrem a solí do pěny. Mouku, škrobovou moučku a prášek do pečiva smícháme a prosejeme do pěny. Opatrně smícháme. Těsto vlijeme na plech a stěrkou rozetřeme. Pečeme ve středu trouby.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Upečené těsto přesuneme z plechu na pracovní plochu, na kterou jsme si položili vlhkou utěrku. Piškot ihned plníme a rolujeme. Pokud však chceme roládu plnit krémem či šlehačkou. Dáme přes upečenou roládu také vlhkou utěrku a necháme tak vychladnout, aby se těsto nezlomilo při rolování.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412" y="1795587"/>
            <a:ext cx="4527965" cy="238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8307" y="0"/>
            <a:ext cx="8534400" cy="1507067"/>
          </a:xfrm>
        </p:spPr>
        <p:txBody>
          <a:bodyPr/>
          <a:lstStyle/>
          <a:p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Buchta s POLEVOU </a:t>
            </a:r>
            <a:endParaRPr lang="cs-CZ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5575" y="1210614"/>
            <a:ext cx="8534400" cy="5402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Ingredience</a:t>
            </a:r>
            <a:r>
              <a:rPr lang="cs-CZ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tuk na </a:t>
            </a:r>
            <a:r>
              <a:rPr lang="cs-C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vymazání </a:t>
            </a:r>
            <a:endParaRPr lang="cs-CZ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Mouka 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cs-C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vysypání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vejce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200g cukr krystal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dcl oleje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dcl vody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200g polohrubé mouky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prášek do pečiva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vanilkový cukru</a:t>
            </a:r>
            <a:endParaRPr lang="cs-CZ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Postup </a:t>
            </a:r>
            <a:r>
              <a:rPr lang="cs-CZ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přípravy receptu</a:t>
            </a:r>
            <a:r>
              <a:rPr lang="cs-CZ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cs-C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Smícháme polohrubou mouku s cukrem olejem a vodou a přidáme 4 celá vejce a postupně přimícháme  prášek do pečiva s vanilkovým cukrem. Vymažeme si  libovolná formu a vysype se hladkou moukou. Těsto vylejeme na plech a necháme péct 30-35 minut. U pečený korpus  necháme vychladit. Mezitím si připravíme libovolnou náplň kterou budeme  mazat těsto.</a:t>
            </a:r>
            <a:endParaRPr lang="cs-CZ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904" y="1358349"/>
            <a:ext cx="344453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7850" y="-334851"/>
            <a:ext cx="8534400" cy="1507067"/>
          </a:xfrm>
        </p:spPr>
        <p:txBody>
          <a:bodyPr/>
          <a:lstStyle/>
          <a:p>
            <a:pPr algn="ctr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Studijní obor</a:t>
            </a:r>
            <a:endParaRPr lang="cs-CZ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1972" y="746975"/>
            <a:ext cx="11629622" cy="58470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SOŠ a SOU Horšovský Týn – Littrowa 122  Cukrář- obor 29-54-H/01 Tříletý učební obor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Zaměření na přípravu cukrářských výrobků a vykonávání podnikatelských aktivit v oboru.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Jedná se o tříleté studium zakončené závěrečnou zkouškou, absolvent získává střední odborné vzdělání (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výuční 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list) a odbornou přípravu pro výkon oboru cukrář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 absolventa učebního oboru: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Ovládá techniky zpracování surovin a jejich zpracování do výrobků</a:t>
            </a:r>
          </a:p>
          <a:p>
            <a:pPr lvl="0"/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Umí přípravu běžných i technologicky náročných cukrářských výrobků</a:t>
            </a:r>
          </a:p>
          <a:p>
            <a:pPr lvl="0"/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Umí posoudit kvalitu surovin</a:t>
            </a:r>
          </a:p>
          <a:p>
            <a:pPr lvl="0"/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Ovládá estetické úpravy výrobků</a:t>
            </a:r>
          </a:p>
          <a:p>
            <a:pPr lvl="0"/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Zná základy správné výživy</a:t>
            </a:r>
          </a:p>
          <a:p>
            <a:pPr lvl="0"/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Osvojuje si obchodně podnikatelské činnosti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 oboru cukrář je činnosti v provozech a potravinářského odvětví při výrobě cukrářských, popřípadě cukrovinkářských výrobků. Žáci se připravují na svoje povolání v cukrářských výrobnách, po absolvování mají možnost založení vlastní soukromé firmy. Část odborného výcviku bude probíhat ve školním vzdělávacím centru – Penzion V Oboře, část v cukrářské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učebně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dále při školních akcích a rautech. </a:t>
            </a:r>
          </a:p>
        </p:txBody>
      </p:sp>
    </p:spTree>
    <p:extLst>
      <p:ext uri="{BB962C8B-B14F-4D97-AF65-F5344CB8AC3E}">
        <p14:creationId xmlns:p14="http://schemas.microsoft.com/office/powerpoint/2010/main" val="264288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7852" y="288819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 jsem se naučila, očekávání</a:t>
            </a:r>
            <a:endParaRPr lang="cs-CZ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4066" y="1499672"/>
            <a:ext cx="8534400" cy="4141275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Naučila jsem se péct různé druhy dortů, řezů, buchet, cukroví, atd..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Znám základy,  které cukráři potřebují vědět a umět.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dokončení studia na Střední odborné škole v Horšovském Týně si udělám nástavbu a založím si svůj soukromý obchod.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11" y="3490184"/>
            <a:ext cx="3284113" cy="301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020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Poděkování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 poděkování patří především paní ředitelce Hanzalové za pomoc při výběru tématu  mé závěrečné práce. Paní  učitelce Křížové za pomoc s gramatickými chybami. Panu učiteli Hejtmanovi za pomoc s prezentací.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8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09106" y="-289894"/>
            <a:ext cx="6671255" cy="1507067"/>
          </a:xfrm>
        </p:spPr>
        <p:txBody>
          <a:bodyPr/>
          <a:lstStyle/>
          <a:p>
            <a:pPr algn="ctr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Zdroje</a:t>
            </a:r>
            <a:endParaRPr lang="cs-CZ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1370" y="128789"/>
            <a:ext cx="9981126" cy="497124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dirty="0"/>
              <a:t> </a:t>
            </a:r>
            <a:endParaRPr lang="cs-CZ" sz="4800" dirty="0"/>
          </a:p>
          <a:p>
            <a:r>
              <a:rPr lang="cs-CZ" sz="4800" b="1" u="sng" dirty="0" smtClean="0">
                <a:solidFill>
                  <a:schemeClr val="tx1"/>
                </a:solidFill>
              </a:rPr>
              <a:t>Internet</a:t>
            </a:r>
            <a:endParaRPr lang="cs-CZ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4800" u="sng" dirty="0" smtClean="0">
                <a:solidFill>
                  <a:schemeClr val="tx1"/>
                </a:solidFill>
              </a:rPr>
              <a:t>:</a:t>
            </a:r>
            <a:r>
              <a:rPr lang="cs-CZ" sz="4000" b="1" u="sng" dirty="0" smtClean="0">
                <a:solidFill>
                  <a:schemeClr val="tx1"/>
                </a:solidFill>
                <a:hlinkClick r:id="rId2"/>
              </a:rPr>
              <a:t>http</a:t>
            </a:r>
            <a:r>
              <a:rPr lang="cs-CZ" sz="4000" b="1" u="sng" dirty="0">
                <a:solidFill>
                  <a:schemeClr val="tx1"/>
                </a:solidFill>
                <a:hlinkClick r:id="rId2"/>
              </a:rPr>
              <a:t>://www.gastrocentrum-pisek.cz/nabidka-potreby-pro-cukrare</a:t>
            </a:r>
            <a:r>
              <a:rPr lang="cs-CZ" sz="4000" b="1" dirty="0">
                <a:solidFill>
                  <a:schemeClr val="tx1"/>
                </a:solidFill>
              </a:rPr>
              <a:t>   14.1 2015 11:50 hodin</a:t>
            </a:r>
            <a:endParaRPr lang="cs-CZ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4000" u="sng" dirty="0">
                <a:solidFill>
                  <a:schemeClr val="tx1"/>
                </a:solidFill>
                <a:hlinkClick r:id="rId3"/>
              </a:rPr>
              <a:t>http://www.sos-souhtyn.cz/http://www.sos-souhtyn.cz/index.php?m=4&amp;page=cukrar</a:t>
            </a:r>
            <a:r>
              <a:rPr lang="cs-CZ" sz="4000" dirty="0">
                <a:solidFill>
                  <a:schemeClr val="tx1"/>
                </a:solidFill>
              </a:rPr>
              <a:t> </a:t>
            </a:r>
            <a:r>
              <a:rPr lang="cs-CZ" sz="4000" u="sng" dirty="0">
                <a:solidFill>
                  <a:schemeClr val="tx1"/>
                </a:solidFill>
                <a:hlinkClick r:id="rId4"/>
              </a:rPr>
              <a:t>http://www.sos-souhtyn.cz/index.php?page=mapaht</a:t>
            </a:r>
            <a:r>
              <a:rPr lang="cs-CZ" sz="4000" dirty="0">
                <a:solidFill>
                  <a:schemeClr val="tx1"/>
                </a:solidFill>
              </a:rPr>
              <a:t> 28.1 2015 11:40 hodin</a:t>
            </a:r>
          </a:p>
          <a:p>
            <a:pPr marL="0" indent="0">
              <a:buNone/>
            </a:pPr>
            <a:r>
              <a:rPr lang="cs-CZ" sz="4000" b="1" u="sng" dirty="0">
                <a:solidFill>
                  <a:schemeClr val="tx1"/>
                </a:solidFill>
                <a:hlinkClick r:id="rId5"/>
              </a:rPr>
              <a:t>https://www.google.cz/search?q=cukrářské+výrobky&amp;rlz=1C2_____enCZ408&amp;biw=1280&amp;bih=685&amp;tbm=isch&amp;tbo=u&amp;source=univ&amp;sa=X&amp;ei=yT_LVMKXGs</a:t>
            </a:r>
            <a:r>
              <a:rPr lang="cs-CZ" sz="4000" b="1" dirty="0">
                <a:solidFill>
                  <a:schemeClr val="tx1"/>
                </a:solidFill>
              </a:rPr>
              <a:t>  30.1 2015 9:27 hodin</a:t>
            </a:r>
            <a:endParaRPr lang="cs-CZ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4000" b="1" u="sng" dirty="0">
                <a:solidFill>
                  <a:schemeClr val="tx1"/>
                </a:solidFill>
                <a:hlinkClick r:id="rId6"/>
              </a:rPr>
              <a:t>https://www.google.cz/search?q=cukry+tuky+bílkoviny&amp;espv=2&amp;biw=1280&amp;bih=685&amp;tbm=isch&amp;tbo=u&amp;source=univ&amp;sa=X&amp;ei=n1nLVOHRMMe07AazioH</a:t>
            </a:r>
            <a:r>
              <a:rPr lang="cs-CZ" sz="4000" b="1" dirty="0">
                <a:solidFill>
                  <a:schemeClr val="tx1"/>
                </a:solidFill>
              </a:rPr>
              <a:t>  30.1  2015  11:34  hodin</a:t>
            </a:r>
            <a:endParaRPr lang="cs-CZ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4000" b="1" u="sng" dirty="0">
                <a:solidFill>
                  <a:schemeClr val="tx1"/>
                </a:solidFill>
                <a:hlinkClick r:id="rId7"/>
              </a:rPr>
              <a:t>http://www.recepty.cz/recept/mramorova-babovka-11</a:t>
            </a:r>
            <a:r>
              <a:rPr lang="cs-CZ" sz="4000" b="1" dirty="0">
                <a:solidFill>
                  <a:schemeClr val="tx1"/>
                </a:solidFill>
              </a:rPr>
              <a:t> 30.1.2015 13:04 hodin</a:t>
            </a:r>
            <a:endParaRPr lang="cs-CZ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4000" b="1" u="sng" dirty="0">
                <a:solidFill>
                  <a:schemeClr val="tx1"/>
                </a:solidFill>
                <a:hlinkClick r:id="rId8"/>
              </a:rPr>
              <a:t>http://recepty.vareni.cz/piskotova-rolada-1/</a:t>
            </a:r>
            <a:r>
              <a:rPr lang="cs-CZ" sz="4000" b="1" dirty="0">
                <a:solidFill>
                  <a:schemeClr val="tx1"/>
                </a:solidFill>
              </a:rPr>
              <a:t>  30.1 2015 13: 44 hodin</a:t>
            </a:r>
            <a:endParaRPr lang="cs-CZ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4000" b="1" u="sng" dirty="0">
                <a:solidFill>
                  <a:schemeClr val="tx1"/>
                </a:solidFill>
                <a:hlinkClick r:id="rId9"/>
              </a:rPr>
              <a:t>http://recepty.vareni.cz/pernik-s-marmeladou/</a:t>
            </a:r>
            <a:r>
              <a:rPr lang="cs-CZ" sz="4000" b="1" dirty="0">
                <a:solidFill>
                  <a:schemeClr val="tx1"/>
                </a:solidFill>
              </a:rPr>
              <a:t> 31.1 2015 9:34 </a:t>
            </a:r>
            <a:r>
              <a:rPr lang="cs-CZ" sz="4000" b="1" dirty="0" smtClean="0">
                <a:solidFill>
                  <a:schemeClr val="tx1"/>
                </a:solidFill>
              </a:rPr>
              <a:t>hodin</a:t>
            </a:r>
            <a:r>
              <a:rPr lang="cs-CZ" sz="4000" b="1" dirty="0">
                <a:solidFill>
                  <a:schemeClr val="tx1"/>
                </a:solidFill>
              </a:rPr>
              <a:t> </a:t>
            </a:r>
            <a:endParaRPr lang="cs-CZ" sz="4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4000" dirty="0">
                <a:solidFill>
                  <a:schemeClr val="tx1"/>
                </a:solidFill>
                <a:hlinkClick r:id="rId10"/>
              </a:rPr>
              <a:t>https://</a:t>
            </a:r>
            <a:r>
              <a:rPr lang="cs-CZ" sz="4000" dirty="0" smtClean="0">
                <a:solidFill>
                  <a:schemeClr val="tx1"/>
                </a:solidFill>
                <a:hlinkClick r:id="rId10"/>
              </a:rPr>
              <a:t>www.google.cz/search?q=dorty&amp;biw=837&amp;bih=537&amp;source=lnms&amp;tbm=isch&amp;sa=X&amp;ei=RqwjVe-BNdDXas2qgYAJ&amp;ved=0CAYQ_AUoAQ</a:t>
            </a:r>
            <a:r>
              <a:rPr lang="cs-CZ" sz="4000" dirty="0" smtClean="0">
                <a:solidFill>
                  <a:schemeClr val="tx1"/>
                </a:solidFill>
              </a:rPr>
              <a:t> 7,4 2015 12:22</a:t>
            </a:r>
            <a:endParaRPr lang="cs-CZ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4000" b="1" dirty="0">
                <a:solidFill>
                  <a:schemeClr val="tx1"/>
                </a:solidFill>
                <a:hlinkClick r:id="rId11"/>
              </a:rPr>
              <a:t>http://nakup.itesco.cz/cs-CZ/Search/List?searchQuery=mou%C4%8Dka+%</a:t>
            </a:r>
            <a:r>
              <a:rPr lang="cs-CZ" sz="4000" b="1" dirty="0" smtClean="0">
                <a:solidFill>
                  <a:schemeClr val="tx1"/>
                </a:solidFill>
                <a:hlinkClick r:id="rId11"/>
              </a:rPr>
              <a:t>C5%A1krobov%C3%A1&amp;Hledat=Hledat7,4</a:t>
            </a:r>
            <a:r>
              <a:rPr lang="cs-CZ" sz="4000" b="1" dirty="0" smtClean="0">
                <a:solidFill>
                  <a:schemeClr val="tx1"/>
                </a:solidFill>
              </a:rPr>
              <a:t> 2015 12: 03</a:t>
            </a:r>
          </a:p>
          <a:p>
            <a:endParaRPr lang="cs-CZ" sz="4000" b="1" dirty="0">
              <a:solidFill>
                <a:schemeClr val="tx1"/>
              </a:solidFill>
            </a:endParaRPr>
          </a:p>
          <a:p>
            <a:r>
              <a:rPr lang="cs-CZ" sz="49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Knižní</a:t>
            </a:r>
            <a:r>
              <a:rPr lang="cs-CZ" sz="49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cs-CZ" sz="49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Hrníčková kuchařka </a:t>
            </a:r>
            <a:r>
              <a:rPr lang="cs-CZ" sz="4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Nejlepší hrníčkové recepty našich čtenářů</a:t>
            </a:r>
          </a:p>
          <a:p>
            <a:pPr marL="0" indent="0">
              <a:buNone/>
            </a:pPr>
            <a:r>
              <a:rPr lang="cs-CZ" sz="4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Redakčně zpracovala Alena Doležalová. V roce 2010 vydalo jako svou 346/134. Publikaci</a:t>
            </a:r>
          </a:p>
          <a:p>
            <a:pPr marL="0" indent="0">
              <a:buNone/>
            </a:pPr>
            <a:r>
              <a:rPr lang="cs-CZ" sz="4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Nakladatelství Dona s.r.o.,</a:t>
            </a:r>
          </a:p>
          <a:p>
            <a:pPr marL="0" indent="0">
              <a:buNone/>
            </a:pPr>
            <a:r>
              <a:rPr lang="cs-CZ" sz="4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Komenského 37,370 01 České Budějovice.</a:t>
            </a:r>
          </a:p>
          <a:p>
            <a:pPr marL="0" indent="0">
              <a:buNone/>
            </a:pPr>
            <a:r>
              <a:rPr lang="cs-CZ" sz="4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Fotografie Vladimír Doležal.</a:t>
            </a:r>
          </a:p>
          <a:p>
            <a:pPr marL="0" indent="0">
              <a:buNone/>
            </a:pPr>
            <a:r>
              <a:rPr lang="cs-CZ" sz="4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Grafická úprava DONA.</a:t>
            </a:r>
          </a:p>
          <a:p>
            <a:pPr marL="0" indent="0">
              <a:buNone/>
            </a:pPr>
            <a:r>
              <a:rPr lang="cs-CZ" sz="4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Sazba DONA.</a:t>
            </a:r>
          </a:p>
          <a:p>
            <a:pPr marL="0" indent="0">
              <a:buNone/>
            </a:pPr>
            <a:r>
              <a:rPr lang="cs-CZ" sz="4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Vyrobila Tiskárna Protisk s.r.o., České Budějovice</a:t>
            </a:r>
          </a:p>
          <a:p>
            <a:pPr marL="0" indent="0">
              <a:buNone/>
            </a:pPr>
            <a:r>
              <a:rPr lang="cs-CZ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  978-80-7322-141-6</a:t>
            </a:r>
            <a:endParaRPr lang="cs-CZ" sz="4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300" dirty="0">
                <a:solidFill>
                  <a:schemeClr val="tx1"/>
                </a:solidFill>
              </a:rPr>
              <a:t> </a:t>
            </a:r>
          </a:p>
          <a:p>
            <a:endParaRPr lang="cs-CZ" sz="23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2893" y="4121240"/>
            <a:ext cx="3380087" cy="244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9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2808" y="0"/>
            <a:ext cx="8678728" cy="2106651"/>
          </a:xfrm>
        </p:spPr>
        <p:txBody>
          <a:bodyPr/>
          <a:lstStyle/>
          <a:p>
            <a:pPr algn="ctr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Závěr</a:t>
            </a:r>
            <a:endParaRPr lang="cs-CZ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37296" y="1884966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sz="4800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ěkuji za pozornost.</a:t>
            </a:r>
            <a:endParaRPr lang="cs-CZ" sz="4800" b="1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45" y="3002566"/>
            <a:ext cx="5057909" cy="337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22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6184" y="275464"/>
            <a:ext cx="8534400" cy="23921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Prohlášení</a:t>
            </a:r>
            <a:endParaRPr lang="cs-CZ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093" y="840345"/>
            <a:ext cx="8534400" cy="9111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Prohlašuji, že jsem závěrečnou práci zpracovala samostatně za použití literatury a ostatních zdrojů v ní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uvedených.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36633" y="1459139"/>
            <a:ext cx="4237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1" u="sng" dirty="0" smtClean="0"/>
              <a:t>Anotace</a:t>
            </a:r>
            <a:endParaRPr lang="cs-CZ" sz="3200" b="1" i="1" u="sng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06184" y="2189409"/>
            <a:ext cx="10005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Jmenuji se Lenka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Vorbachová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16 let. Bydlím v Nahošicích a absolvuji posledním rokem základní školu v Blížejově. Jako téma své závěrečné práce jsem si vybrala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cukrářství,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rotože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budu studovat tento obor. 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díky němu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získám nové zkušenosti a mohu si pak udělat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nástavbu.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name is Lenka Vorbachová. I’m sixteen years old. I  live in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Nahošice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pass the last year of primary school in Blížejov. The topic of my thesis I chose. because I study this subject. And thanks to this field, gain new experiences and I can then make the superstructure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13599" y="4929731"/>
            <a:ext cx="1937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Motto</a:t>
            </a:r>
            <a:endParaRPr lang="cs-CZ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405429" y="5669506"/>
            <a:ext cx="930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Rána na těle se zahojí lépe a bolí mnohem méně než rána na duši 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– neznámý autor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975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217" y="353213"/>
            <a:ext cx="8534400" cy="1507067"/>
          </a:xfrm>
        </p:spPr>
        <p:txBody>
          <a:bodyPr/>
          <a:lstStyle/>
          <a:p>
            <a:pPr algn="ctr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endParaRPr lang="cs-CZ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37247" y="1860281"/>
            <a:ext cx="8614335" cy="3999130"/>
          </a:xfrm>
        </p:spPr>
        <p:txBody>
          <a:bodyPr/>
          <a:lstStyle/>
          <a:p>
            <a:r>
              <a:rPr lang="cs-CZ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1/Úvod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Studijní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obor</a:t>
            </a:r>
          </a:p>
          <a:p>
            <a:r>
              <a:rPr lang="cs-CZ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2/Stať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a) Potraviny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Kuchyňské potřeby 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Cukrářské výrobky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4. recepty</a:t>
            </a:r>
          </a:p>
          <a:p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3/Závěr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e)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jsem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naučila, očekávání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07" y="3690244"/>
            <a:ext cx="4323813" cy="288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884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6335" y="0"/>
            <a:ext cx="8534400" cy="1507067"/>
          </a:xfrm>
        </p:spPr>
        <p:txBody>
          <a:bodyPr/>
          <a:lstStyle/>
          <a:p>
            <a:pPr algn="ctr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Potraviny</a:t>
            </a:r>
            <a:endParaRPr lang="cs-CZ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9093" y="991673"/>
            <a:ext cx="11153104" cy="5866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Cukr-krystal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krupice,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moučka,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droždí,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mouka-hladká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hrubá,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polohrubá,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prášek do pečiva, vanilkový cukr, kakao, vajíčka, olej, mléko, jedlá soda, máslo, puding-různé druhy, skořice, citronová kůra, sůl, marcipán, fondán, rozinky, margarín, želatina, čokoláda, sirup, šlehačka, ovocné náplně, voda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piškoty, zmrzlina –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různé druhy,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oříšky –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mandle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pistácie, vlašský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oříšek,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mák –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drcený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celý,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karamel, smetana, zhušťovač, kokos, škrobová moučka, alkohol, tvaroh, káva, aroma, gelové barvy, barviva ve spreji, prachové barvy, fixy a psací gely, arabská guma, jedlé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lepidlo,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plátková želatina, mandlová mouka, kandované ovoce, alginát červený,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med.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300" y="3858618"/>
            <a:ext cx="2537878" cy="2090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/>
          <p:cNvSpPr txBox="1"/>
          <p:nvPr/>
        </p:nvSpPr>
        <p:spPr>
          <a:xfrm>
            <a:off x="10050849" y="5943978"/>
            <a:ext cx="2292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Psací gel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165" y="3847558"/>
            <a:ext cx="2112135" cy="2112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/>
          <p:cNvSpPr txBox="1"/>
          <p:nvPr/>
        </p:nvSpPr>
        <p:spPr>
          <a:xfrm>
            <a:off x="7541172" y="5943978"/>
            <a:ext cx="2188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Jedlé lepidlo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3" y="4031678"/>
            <a:ext cx="2569912" cy="1584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ovéPole 12"/>
          <p:cNvSpPr txBox="1"/>
          <p:nvPr/>
        </p:nvSpPr>
        <p:spPr>
          <a:xfrm>
            <a:off x="5261612" y="5656785"/>
            <a:ext cx="227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Gelové barvy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52" y="3919790"/>
            <a:ext cx="1927001" cy="192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ovéPole 14"/>
          <p:cNvSpPr txBox="1"/>
          <p:nvPr/>
        </p:nvSpPr>
        <p:spPr>
          <a:xfrm>
            <a:off x="3378632" y="5870798"/>
            <a:ext cx="1275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Arabská guma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4031678"/>
            <a:ext cx="2175285" cy="1631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ovéPole 16"/>
          <p:cNvSpPr txBox="1"/>
          <p:nvPr/>
        </p:nvSpPr>
        <p:spPr>
          <a:xfrm>
            <a:off x="887425" y="5663142"/>
            <a:ext cx="173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Alginát červený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4370" y="211546"/>
            <a:ext cx="8534400" cy="1507067"/>
          </a:xfrm>
        </p:spPr>
        <p:txBody>
          <a:bodyPr/>
          <a:lstStyle/>
          <a:p>
            <a:pPr algn="ctr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Kuchyňské potřeby</a:t>
            </a:r>
            <a:endParaRPr lang="cs-CZ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9724" y="1345844"/>
            <a:ext cx="10932532" cy="5512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Síta, cukřenky, odměrky, mísy, nádoby, šlehač, kráječe, válečky, štětce, nože, škrabky, stěrky, vařečky, špachtle, metly, rondony, pytlík cukrářský, silikonové formy, silikonové podložky, stříkačka zdobící, mixér, plechy, vykrajovátka, stojany, modelovací nůž, modelovací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rádélko,,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kelímky na dezerty, vykrajovač na 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koblihy,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metla, sáčky na zdobení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váha , lis na citrusy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4" y="3260485"/>
            <a:ext cx="2227184" cy="259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ovéPole 10"/>
          <p:cNvSpPr txBox="1"/>
          <p:nvPr/>
        </p:nvSpPr>
        <p:spPr>
          <a:xfrm>
            <a:off x="1084973" y="5781875"/>
            <a:ext cx="184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Rondon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978" y="3741774"/>
            <a:ext cx="2638738" cy="1979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ovéPole 12"/>
          <p:cNvSpPr txBox="1"/>
          <p:nvPr/>
        </p:nvSpPr>
        <p:spPr>
          <a:xfrm>
            <a:off x="4025420" y="5733245"/>
            <a:ext cx="202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Rádélko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44" y="3590510"/>
            <a:ext cx="2994997" cy="2376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ovéPole 14"/>
          <p:cNvSpPr txBox="1"/>
          <p:nvPr/>
        </p:nvSpPr>
        <p:spPr>
          <a:xfrm>
            <a:off x="7173532" y="5858272"/>
            <a:ext cx="231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Barvy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897" y="3590509"/>
            <a:ext cx="1809750" cy="2142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ovéPole 16"/>
          <p:cNvSpPr txBox="1"/>
          <p:nvPr/>
        </p:nvSpPr>
        <p:spPr>
          <a:xfrm>
            <a:off x="10070486" y="5643375"/>
            <a:ext cx="136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Prachové barvy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6032" y="185789"/>
            <a:ext cx="8534400" cy="1507067"/>
          </a:xfrm>
        </p:spPr>
        <p:txBody>
          <a:bodyPr/>
          <a:lstStyle/>
          <a:p>
            <a:pPr algn="ctr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cs-CZ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recepty</a:t>
            </a:r>
            <a:endParaRPr lang="cs-CZ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6032" y="2308538"/>
            <a:ext cx="8534400" cy="3615267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Mramorová bábovka</a:t>
            </a:r>
          </a:p>
          <a:p>
            <a:r>
              <a:rPr lang="cs-C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Muffiny s kousky čokolády</a:t>
            </a:r>
          </a:p>
          <a:p>
            <a:r>
              <a:rPr lang="cs-C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Piškotová </a:t>
            </a:r>
            <a:r>
              <a:rPr lang="cs-CZ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roláda</a:t>
            </a:r>
          </a:p>
          <a:p>
            <a:r>
              <a:rPr lang="cs-CZ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Buchta s polevou</a:t>
            </a:r>
            <a:endParaRPr lang="cs-C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5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6977" y="85182"/>
            <a:ext cx="8534400" cy="1507067"/>
          </a:xfrm>
        </p:spPr>
        <p:txBody>
          <a:bodyPr/>
          <a:lstStyle/>
          <a:p>
            <a:pPr algn="ctr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Cukrářské výrobky</a:t>
            </a:r>
            <a:endParaRPr lang="cs-CZ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4" y="1150034"/>
            <a:ext cx="3444012" cy="2798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/>
          <p:cNvSpPr txBox="1"/>
          <p:nvPr/>
        </p:nvSpPr>
        <p:spPr>
          <a:xfrm>
            <a:off x="543023" y="3948916"/>
            <a:ext cx="140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Buchta s </a:t>
            </a:r>
          </a:p>
          <a:p>
            <a:r>
              <a:rPr lang="cs-CZ" dirty="0" smtClean="0"/>
              <a:t>polevou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66230" y="3810416"/>
            <a:ext cx="248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Bramorová bábovka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770513" y="3930151"/>
            <a:ext cx="206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Čokoládové muffiny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476028" y="5563696"/>
            <a:ext cx="276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Roláda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106" y="1264935"/>
            <a:ext cx="3361109" cy="2618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1" y="4560920"/>
            <a:ext cx="3820017" cy="2011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09" y="1264935"/>
            <a:ext cx="3425438" cy="2569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58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6792" y="-342247"/>
            <a:ext cx="8534400" cy="1507067"/>
          </a:xfrm>
        </p:spPr>
        <p:txBody>
          <a:bodyPr/>
          <a:lstStyle/>
          <a:p>
            <a:pPr algn="ctr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Mramorová bábovka</a:t>
            </a:r>
            <a:endParaRPr lang="cs-CZ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13738"/>
            <a:ext cx="12037453" cy="60667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05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Ingredience: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strouhanka na vysypání formy, máslo na vymazání formy</a:t>
            </a:r>
          </a:p>
          <a:p>
            <a:pPr marL="0" indent="0">
              <a:buNone/>
            </a:pP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Těsto: </a:t>
            </a:r>
            <a:endParaRPr lang="cs-CZ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Sůl</a:t>
            </a:r>
          </a:p>
          <a:p>
            <a:r>
              <a:rPr lang="cs-CZ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dcl  - mléko</a:t>
            </a:r>
            <a:endParaRPr lang="cs-CZ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350 g - polohrubá mouka</a:t>
            </a:r>
            <a:endParaRPr lang="cs-CZ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balíček prášek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pečiva </a:t>
            </a:r>
            <a:endParaRPr lang="cs-CZ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g - kakao </a:t>
            </a:r>
            <a:endParaRPr lang="cs-CZ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g - škrobová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moučka </a:t>
            </a:r>
          </a:p>
          <a:p>
            <a:r>
              <a:rPr lang="cs-CZ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 g - změklé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máslo </a:t>
            </a:r>
          </a:p>
          <a:p>
            <a:r>
              <a:rPr lang="cs-CZ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 g - cukr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krupice </a:t>
            </a:r>
          </a:p>
          <a:p>
            <a:r>
              <a:rPr lang="cs-CZ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ks -  vejce</a:t>
            </a:r>
            <a:endParaRPr lang="cs-CZ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Postup přípravy receptu:</a:t>
            </a:r>
            <a:endParaRPr lang="cs-CZ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Máslo utřeme do pěny, postupně přidáváme cukr, vanilkový cukr 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přimícháme </a:t>
            </a:r>
            <a:r>
              <a:rPr lang="cs-CZ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vejce. Smícháme s moukou, škrobovou moučkou, práškem do pečiva, přidáme sůl a postupně mléko.</a:t>
            </a:r>
          </a:p>
          <a:p>
            <a:pPr marL="0" indent="0">
              <a:buNone/>
            </a:pP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Troubu si předehřejeme na 180°.</a:t>
            </a:r>
          </a:p>
          <a:p>
            <a:pPr marL="0" indent="0">
              <a:buNone/>
            </a:pPr>
            <a:r>
              <a:rPr lang="cs-CZ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 míse necháme  2/3 těsta a do odebrané třetiny vmícháme kakao. Máslem vymazanou a strouhankou vysypanou formu potom plníme střídavě světlým a tmavým těstem. Nakonec lehce promícháme vidličkou, aby vznikl mramorový efekt. Pečeme zhruba hodinu. Vychladlou bábovku vyklopíme, posypeme moučkovým </a:t>
            </a:r>
            <a:r>
              <a:rPr lang="cs-CZ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cukrem.</a:t>
            </a:r>
            <a:endParaRPr lang="cs-CZ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382" y="1164820"/>
            <a:ext cx="3425952" cy="256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049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7863" y="-347730"/>
            <a:ext cx="8534400" cy="1507067"/>
          </a:xfrm>
        </p:spPr>
        <p:txBody>
          <a:bodyPr/>
          <a:lstStyle/>
          <a:p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Čokoládové Muffiny</a:t>
            </a:r>
            <a:endParaRPr lang="cs-CZ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5573" y="405803"/>
            <a:ext cx="8534400" cy="546064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Ingredience:</a:t>
            </a:r>
            <a:endParaRPr lang="cs-CZ" sz="6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Mouka na </a:t>
            </a:r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vysypání, tuk </a:t>
            </a:r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vymazání</a:t>
            </a:r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sz="6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Těsto</a:t>
            </a:r>
            <a:r>
              <a:rPr lang="cs-CZ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lžičky – </a:t>
            </a:r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sůl</a:t>
            </a:r>
            <a:endParaRPr lang="cs-CZ" sz="6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 g - </a:t>
            </a:r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čokoláda</a:t>
            </a:r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</a:p>
          <a:p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hrnku - </a:t>
            </a:r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olej</a:t>
            </a:r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</a:p>
          <a:p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hrnek - </a:t>
            </a:r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mléko</a:t>
            </a:r>
            <a:endParaRPr lang="cs-CZ" sz="6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 hrnku – cukr krupice</a:t>
            </a:r>
          </a:p>
          <a:p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ks - </a:t>
            </a:r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vejce</a:t>
            </a:r>
            <a:endParaRPr lang="cs-CZ" sz="6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balíček – prášek do pečiva ﻿</a:t>
            </a:r>
          </a:p>
          <a:p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</a:t>
            </a:r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hrnky – polohrubá </a:t>
            </a:r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mouka</a:t>
            </a:r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</a:p>
          <a:p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balíček – vanilkový </a:t>
            </a:r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cukr</a:t>
            </a:r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Postup přípravy receptu:                                  </a:t>
            </a:r>
            <a:r>
              <a:rPr lang="cs-CZ" sz="6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</a:t>
            </a:r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Nejdříve </a:t>
            </a:r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smícháme všechny tekuté ingredience (olej, vejce a mléko), poté přidáme zbytek, tedy sypké ingredience a pořádně promícháme, až nám vznikne </a:t>
            </a:r>
            <a:r>
              <a:rPr lang="cs-CZ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těsto.</a:t>
            </a:r>
            <a:endParaRPr lang="cs-CZ" sz="6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Formy na muffiny vymažeme a vysypeme polohrubou moukou a naplníme těstem do poloviny.</a:t>
            </a:r>
          </a:p>
          <a:p>
            <a:pPr marL="0" indent="0">
              <a:buNone/>
            </a:pPr>
            <a:r>
              <a:rPr lang="cs-CZ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Muffiny s kousky čokolády pečeme při 180 °C cca 20 minut.</a:t>
            </a:r>
          </a:p>
          <a:p>
            <a:endParaRPr lang="cs-CZ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457" y="1333082"/>
            <a:ext cx="4159119" cy="323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D4FE1632-F131-47D3-A814-99E9CD025E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Damašek</Template>
  <TotalTime>494</TotalTime>
  <Words>532</Words>
  <Application>Microsoft Office PowerPoint</Application>
  <PresentationFormat>Širokoúhlá obrazovka</PresentationFormat>
  <Paragraphs>148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Bookman Old Style</vt:lpstr>
      <vt:lpstr>Rockwell</vt:lpstr>
      <vt:lpstr>Times New Roman</vt:lpstr>
      <vt:lpstr>Damask</vt:lpstr>
      <vt:lpstr> základní škola  a  mateřská škola Blížejov cukrář</vt:lpstr>
      <vt:lpstr>Prohlášení</vt:lpstr>
      <vt:lpstr>Obsah</vt:lpstr>
      <vt:lpstr>Potraviny</vt:lpstr>
      <vt:lpstr>Kuchyňské potřeby</vt:lpstr>
      <vt:lpstr>4 recepty</vt:lpstr>
      <vt:lpstr>Cukrářské výrobky</vt:lpstr>
      <vt:lpstr>Mramorová bábovka</vt:lpstr>
      <vt:lpstr>Čokoládové Muffiny</vt:lpstr>
      <vt:lpstr>Piškotová roláda</vt:lpstr>
      <vt:lpstr>Buchta s POLEVOU </vt:lpstr>
      <vt:lpstr>Studijní obor</vt:lpstr>
      <vt:lpstr>Co jsem se naučila, očekávání</vt:lpstr>
      <vt:lpstr>Poděkování</vt:lpstr>
      <vt:lpstr>Zdroje</vt:lpstr>
      <vt:lpstr>Závěr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Cukrář</dc:title>
  <dc:creator>zak9</dc:creator>
  <cp:lastModifiedBy>L. Hejtman</cp:lastModifiedBy>
  <cp:revision>60</cp:revision>
  <dcterms:created xsi:type="dcterms:W3CDTF">2015-03-11T10:59:53Z</dcterms:created>
  <dcterms:modified xsi:type="dcterms:W3CDTF">2015-09-08T12:43:41Z</dcterms:modified>
</cp:coreProperties>
</file>