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2"/>
  </p:sldMasterIdLst>
  <p:notesMasterIdLst>
    <p:notesMasterId r:id="rId11"/>
  </p:notesMasterIdLst>
  <p:handoutMasterIdLst>
    <p:handoutMasterId r:id="rId12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4" r:id="rId9"/>
    <p:sldId id="262" r:id="rId10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00"/>
  </p:normalViewPr>
  <p:slideViewPr>
    <p:cSldViewPr>
      <p:cViewPr varScale="1">
        <p:scale>
          <a:sx n="47" d="100"/>
          <a:sy n="47" d="100"/>
        </p:scale>
        <p:origin x="119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ahoma" charset="0"/>
              </a:defRPr>
            </a:lvl1pPr>
          </a:lstStyle>
          <a:p>
            <a:endParaRPr lang="cs-CZ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charset="0"/>
              </a:defRPr>
            </a:lvl1pPr>
          </a:lstStyle>
          <a:p>
            <a:endParaRPr lang="cs-CZ" dirty="0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ahoma" charset="0"/>
              </a:defRPr>
            </a:lvl1pPr>
          </a:lstStyle>
          <a:p>
            <a:endParaRPr lang="cs-CZ" dirty="0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charset="0"/>
              </a:defRPr>
            </a:lvl1pPr>
          </a:lstStyle>
          <a:p>
            <a:fld id="{7B5ADEE6-12A9-4C58-AB41-AD0D737144D4}" type="slidenum">
              <a:rPr lang="cs-CZ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143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ahoma" charset="0"/>
              </a:defRPr>
            </a:lvl1pPr>
          </a:lstStyle>
          <a:p>
            <a:endParaRPr lang="cs-CZ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charset="0"/>
              </a:defRPr>
            </a:lvl1pPr>
          </a:lstStyle>
          <a:p>
            <a:endParaRPr lang="cs-CZ" dirty="0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ahoma" charset="0"/>
              </a:defRPr>
            </a:lvl1pPr>
          </a:lstStyle>
          <a:p>
            <a:endParaRPr lang="cs-CZ" dirty="0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charset="0"/>
              </a:defRPr>
            </a:lvl1pPr>
          </a:lstStyle>
          <a:p>
            <a:fld id="{2C75055C-CC57-4A11-A32A-1F13AA63F1D1}" type="slidenum">
              <a:rPr lang="cs-CZ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71659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733800" y="2135188"/>
            <a:ext cx="5181600" cy="1827212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cs-CZ" noProof="0" smtClean="0"/>
              <a:t>Kliknutím lze upravit styl.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733800" y="4038600"/>
            <a:ext cx="5176838" cy="10668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cs-CZ" noProof="0" smtClean="0"/>
              <a:t>Kliknutím lze upravit styl předlohy.</a:t>
            </a:r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228600" y="6248400"/>
            <a:ext cx="1905000" cy="457200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362200" y="6248400"/>
            <a:ext cx="4343400" cy="457200"/>
          </a:xfrm>
        </p:spPr>
        <p:txBody>
          <a:bodyPr/>
          <a:lstStyle>
            <a:lvl1pPr>
              <a:defRPr sz="800"/>
            </a:lvl1pPr>
          </a:lstStyle>
          <a:p>
            <a:endParaRPr lang="cs-CZ" dirty="0"/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 sz="800"/>
            </a:lvl1pPr>
          </a:lstStyle>
          <a:p>
            <a:fld id="{21319AA8-C336-4F0D-8E38-F6D9A21F9989}" type="slidenum">
              <a:rPr lang="cs-CZ"/>
              <a:pPr/>
              <a:t>‹#›</a:t>
            </a:fld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6ED0AC-A34E-47BA-9478-6F3D0E2BCCF0}" type="slidenum">
              <a:rPr lang="cs-CZ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9010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05650" y="228600"/>
            <a:ext cx="1733550" cy="58674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228600"/>
            <a:ext cx="5048250" cy="58674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A684A1-007C-4A3A-A9FB-95A970682C29}" type="slidenum">
              <a:rPr lang="cs-CZ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0581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62558A-AED4-4B28-9A42-DEB29E347928}" type="slidenum">
              <a:rPr lang="cs-CZ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174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4A209A-E369-4095-85FA-C9ED30754E45}" type="slidenum">
              <a:rPr lang="cs-CZ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44892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05000" y="1447800"/>
            <a:ext cx="33909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0" y="1447800"/>
            <a:ext cx="33909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800339-1769-468B-867F-F59D9144D27B}" type="slidenum">
              <a:rPr lang="cs-CZ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3665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6B198E-D75A-426B-918E-2B2C037B24B2}" type="slidenum">
              <a:rPr lang="cs-CZ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76450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ECB54A-0574-4B76-8214-90952C0EC7DE}" type="slidenum">
              <a:rPr lang="cs-CZ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6899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BFEE76-1694-4CEA-9C83-5FC67C72ECFA}" type="slidenum">
              <a:rPr lang="cs-CZ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67805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C006D4-382C-4E87-A79E-6C3A6D3D129E}" type="slidenum">
              <a:rPr lang="cs-CZ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9461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9DF75F-2B1E-422D-BB5E-5CAE654E32C4}" type="slidenum">
              <a:rPr lang="cs-CZ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49026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05000" y="228600"/>
            <a:ext cx="6934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5000" y="1447800"/>
            <a:ext cx="69342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0" y="6248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+mn-lt"/>
              </a:defRPr>
            </a:lvl1pPr>
          </a:lstStyle>
          <a:p>
            <a:endParaRPr lang="cs-CZ" dirty="0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958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+mn-lt"/>
              </a:defRPr>
            </a:lvl1pPr>
          </a:lstStyle>
          <a:p>
            <a:endParaRPr lang="cs-CZ" dirty="0"/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+mn-lt"/>
              </a:defRPr>
            </a:lvl1pPr>
          </a:lstStyle>
          <a:p>
            <a:fld id="{61B49914-0584-4652-86E1-C840CD03EDDB}" type="slidenum">
              <a:rPr lang="cs-CZ"/>
              <a:pPr/>
              <a:t>‹#›</a:t>
            </a:fld>
            <a:endParaRPr lang="cs-CZ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xStyles>
    <p:titleStyle>
      <a:lvl1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1" fontAlgn="base" hangingPunct="1">
        <a:lnSpc>
          <a:spcPts val="2400"/>
        </a:lnSpc>
        <a:spcBef>
          <a:spcPts val="16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ts val="2400"/>
        </a:lnSpc>
        <a:spcBef>
          <a:spcPts val="16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lnSpc>
          <a:spcPts val="2400"/>
        </a:lnSpc>
        <a:spcBef>
          <a:spcPts val="16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lnSpc>
          <a:spcPts val="2400"/>
        </a:lnSpc>
        <a:spcBef>
          <a:spcPts val="16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lnSpc>
          <a:spcPts val="2400"/>
        </a:lnSpc>
        <a:spcBef>
          <a:spcPts val="16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lnSpc>
          <a:spcPts val="2400"/>
        </a:lnSpc>
        <a:spcBef>
          <a:spcPts val="16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lnSpc>
          <a:spcPts val="2400"/>
        </a:lnSpc>
        <a:spcBef>
          <a:spcPts val="16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lnSpc>
          <a:spcPts val="2400"/>
        </a:lnSpc>
        <a:spcBef>
          <a:spcPts val="16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lnSpc>
          <a:spcPts val="2400"/>
        </a:lnSpc>
        <a:spcBef>
          <a:spcPts val="16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" TargetMode="External"/><Relationship Id="rId2" Type="http://schemas.openxmlformats.org/officeDocument/2006/relationships/hyperlink" Target="http://www.souplzen.cz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hyperlink" Target="http://www.wikipedia.org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4800" dirty="0" smtClean="0">
                <a:solidFill>
                  <a:srgbClr val="000000"/>
                </a:solidFill>
              </a:rPr>
              <a:t>Instalatér</a:t>
            </a:r>
            <a:endParaRPr lang="cs-CZ" sz="4800" dirty="0">
              <a:solidFill>
                <a:srgbClr val="000000"/>
              </a:solidFill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Zpracoval: Vojtěch Lobner</a:t>
            </a:r>
          </a:p>
          <a:p>
            <a:r>
              <a:rPr lang="cs-CZ" dirty="0" smtClean="0"/>
              <a:t>Ročník: 9.</a:t>
            </a:r>
            <a:endParaRPr lang="cs-CZ" dirty="0"/>
          </a:p>
        </p:txBody>
      </p:sp>
      <p:pic>
        <p:nvPicPr>
          <p:cNvPr id="5" name="obrázek 1" descr="http://www.instalaterbrno.com/images/plumber-1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551" y="-3499"/>
            <a:ext cx="3966210" cy="661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Prohlášení a anotace</a:t>
            </a:r>
            <a:endParaRPr lang="cs-CZ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124744"/>
            <a:ext cx="6934200" cy="4648200"/>
          </a:xfrm>
        </p:spPr>
        <p:txBody>
          <a:bodyPr/>
          <a:lstStyle/>
          <a:p>
            <a:pPr marL="0" indent="0">
              <a:buNone/>
            </a:pPr>
            <a:endParaRPr lang="cs-CZ" sz="1800" dirty="0" smtClean="0"/>
          </a:p>
          <a:p>
            <a:r>
              <a:rPr lang="cs-CZ" sz="1800" dirty="0" smtClean="0"/>
              <a:t>Prohlašuji</a:t>
            </a:r>
            <a:r>
              <a:rPr lang="cs-CZ" sz="1800" dirty="0"/>
              <a:t>, že jsem závěrečnou práci zpracoval samostatně za použití literatury a ostatních zdrojů v ní uvedených</a:t>
            </a:r>
            <a:r>
              <a:rPr lang="cs-CZ" sz="1800" dirty="0" smtClean="0"/>
              <a:t>.</a:t>
            </a:r>
          </a:p>
          <a:p>
            <a:endParaRPr lang="cs-CZ" sz="1800" dirty="0"/>
          </a:p>
          <a:p>
            <a:r>
              <a:rPr lang="cs-CZ" sz="1800" dirty="0"/>
              <a:t>Jmenuji se Vojtěch </a:t>
            </a:r>
            <a:r>
              <a:rPr lang="cs-CZ" sz="1800" dirty="0" smtClean="0"/>
              <a:t>Lobner</a:t>
            </a:r>
            <a:r>
              <a:rPr lang="cs-CZ" sz="1800" dirty="0"/>
              <a:t>,</a:t>
            </a:r>
            <a:r>
              <a:rPr lang="cs-CZ" sz="1800" dirty="0" smtClean="0"/>
              <a:t> </a:t>
            </a:r>
            <a:r>
              <a:rPr lang="cs-CZ" sz="1800" dirty="0"/>
              <a:t>je mi 16 let a bydlím ve </a:t>
            </a:r>
            <a:r>
              <a:rPr lang="cs-CZ" sz="1800" dirty="0" smtClean="0"/>
              <a:t>Lštění. Navštěvuji základní školu v Blížejově. Téma mé závěrečné práce je – Instalatérství, protože bych rád pracoval jako instalatér.</a:t>
            </a:r>
          </a:p>
          <a:p>
            <a:r>
              <a:rPr lang="cs-CZ" sz="1800" dirty="0" smtClean="0"/>
              <a:t>My name is Vojta Lobner. I´m 16 year old and I live in Lštění. I visit a primary school in Blížejov. My theme for my final work is about plumbing because I would like</a:t>
            </a:r>
            <a:r>
              <a:rPr lang="cs-CZ" sz="1800" dirty="0"/>
              <a:t> </a:t>
            </a:r>
            <a:r>
              <a:rPr lang="cs-CZ" sz="1800" dirty="0" smtClean="0"/>
              <a:t>to be a Plumber </a:t>
            </a:r>
            <a:endParaRPr lang="cs-CZ" sz="1800" dirty="0"/>
          </a:p>
          <a:p>
            <a:endParaRPr lang="cs-CZ" sz="1800" dirty="0"/>
          </a:p>
        </p:txBody>
      </p:sp>
      <p:sp>
        <p:nvSpPr>
          <p:cNvPr id="3" name="Obdélník 2"/>
          <p:cNvSpPr/>
          <p:nvPr/>
        </p:nvSpPr>
        <p:spPr>
          <a:xfrm>
            <a:off x="2051720" y="4941168"/>
            <a:ext cx="6787480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endParaRPr lang="cs-CZ" sz="2400" b="1" u="sng" dirty="0" smtClean="0">
              <a:solidFill>
                <a:schemeClr val="bg2">
                  <a:lumMod val="50000"/>
                  <a:lumOff val="50000"/>
                </a:schemeClr>
              </a:solidFill>
            </a:endParaRPr>
          </a:p>
          <a:p>
            <a:r>
              <a:rPr lang="cs-CZ" sz="2400" b="1" u="sng" dirty="0" smtClean="0">
                <a:solidFill>
                  <a:schemeClr val="bg2">
                    <a:lumMod val="50000"/>
                    <a:lumOff val="50000"/>
                  </a:schemeClr>
                </a:solidFill>
              </a:rPr>
              <a:t>Život </a:t>
            </a:r>
            <a:r>
              <a:rPr lang="cs-CZ" sz="2400" b="1" u="sng" dirty="0">
                <a:solidFill>
                  <a:schemeClr val="bg2">
                    <a:lumMod val="50000"/>
                    <a:lumOff val="50000"/>
                  </a:schemeClr>
                </a:solidFill>
              </a:rPr>
              <a:t>je boj, ale stojí za to. Tak si ho užívej naplno. Nikdy totiž nevíš, kdy skončí</a:t>
            </a:r>
            <a:r>
              <a:rPr lang="cs-CZ" sz="2400" b="1" u="sng" dirty="0" smtClean="0">
                <a:solidFill>
                  <a:schemeClr val="bg2">
                    <a:lumMod val="50000"/>
                    <a:lumOff val="50000"/>
                  </a:schemeClr>
                </a:solidFill>
              </a:rPr>
              <a:t>.</a:t>
            </a:r>
          </a:p>
          <a:p>
            <a:endParaRPr lang="cs-CZ" sz="2400" b="1" u="sng" dirty="0">
              <a:solidFill>
                <a:schemeClr val="bg2">
                  <a:lumMod val="50000"/>
                  <a:lumOff val="50000"/>
                </a:schemeClr>
              </a:solidFill>
            </a:endParaRPr>
          </a:p>
          <a:p>
            <a:endParaRPr lang="cs-CZ" sz="2400" b="1" u="sng" dirty="0">
              <a:solidFill>
                <a:schemeClr val="bg2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</a:t>
            </a:r>
            <a:endParaRPr lang="cs-CZ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16806" y="1412776"/>
            <a:ext cx="6934200" cy="4648200"/>
          </a:xfrm>
        </p:spPr>
        <p:txBody>
          <a:bodyPr/>
          <a:lstStyle/>
          <a:p>
            <a:pPr lvl="0"/>
            <a:r>
              <a:rPr lang="cs-CZ" dirty="0" smtClean="0"/>
              <a:t>a</a:t>
            </a:r>
            <a:r>
              <a:rPr lang="cs-CZ" dirty="0"/>
              <a:t>) </a:t>
            </a:r>
            <a:r>
              <a:rPr lang="cs-CZ" dirty="0" smtClean="0"/>
              <a:t>materiál</a:t>
            </a:r>
          </a:p>
          <a:p>
            <a:r>
              <a:rPr lang="cs-CZ" dirty="0"/>
              <a:t>b) strojní vybavení a </a:t>
            </a:r>
            <a:r>
              <a:rPr lang="cs-CZ" dirty="0" smtClean="0"/>
              <a:t>nářadí</a:t>
            </a:r>
          </a:p>
          <a:p>
            <a:r>
              <a:rPr lang="cs-CZ" dirty="0"/>
              <a:t>c) poskytované služby </a:t>
            </a:r>
            <a:endParaRPr lang="cs-CZ" dirty="0" smtClean="0"/>
          </a:p>
          <a:p>
            <a:r>
              <a:rPr lang="cs-CZ" dirty="0" smtClean="0"/>
              <a:t>d) </a:t>
            </a:r>
            <a:r>
              <a:rPr lang="cs-CZ" dirty="0"/>
              <a:t>budoucí </a:t>
            </a:r>
            <a:r>
              <a:rPr lang="cs-CZ" dirty="0" smtClean="0"/>
              <a:t>uplatnění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4502" y="3429000"/>
            <a:ext cx="4571428" cy="330158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Úvod: studijní obor</a:t>
            </a:r>
            <a:br>
              <a:rPr lang="cs-CZ" dirty="0"/>
            </a:br>
            <a:endParaRPr lang="cs-CZ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Obor je 3 leté denní studium pro žáky 9. tříd základních škol. Učební obor je určen pro chlapce.</a:t>
            </a:r>
          </a:p>
          <a:p>
            <a:r>
              <a:rPr lang="cs-CZ" dirty="0"/>
              <a:t>Charakteristika oboru je montáž, udržování a opravování vodovodních, odpadních, plynovodních a topných rozvodů a zařízení. Spojování různých materiálů svářením, lepením a jinými technikami, osazování a připojování různých zařízení, regulace, provádění zkoušek a uvádění do provozu.</a:t>
            </a:r>
          </a:p>
          <a:p>
            <a:r>
              <a:rPr lang="cs-CZ" dirty="0"/>
              <a:t>Po celou dobu vzdělávání se pravidelně střídají týden teoretického vyučování a týden odborného výcviku</a:t>
            </a:r>
            <a:r>
              <a:rPr lang="cs-CZ" dirty="0" smtClean="0"/>
              <a:t>.</a:t>
            </a:r>
          </a:p>
          <a:p>
            <a:r>
              <a:rPr lang="cs-CZ" dirty="0"/>
              <a:t>Vzdělávání je ukončeno vykonáním závěrečné zkoušky a získáním výučního listu.</a:t>
            </a:r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260648"/>
            <a:ext cx="6934200" cy="1066800"/>
          </a:xfrm>
        </p:spPr>
        <p:txBody>
          <a:bodyPr/>
          <a:lstStyle/>
          <a:p>
            <a:r>
              <a:rPr lang="cs-CZ" dirty="0" smtClean="0"/>
              <a:t>Materiál, Strojní </a:t>
            </a:r>
            <a:r>
              <a:rPr lang="cs-CZ" dirty="0"/>
              <a:t>vybavení a </a:t>
            </a:r>
            <a:r>
              <a:rPr lang="cs-CZ" dirty="0" smtClean="0"/>
              <a:t>nářadí</a:t>
            </a:r>
            <a:endParaRPr lang="cs-CZ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Materiál, se </a:t>
            </a:r>
            <a:r>
              <a:rPr lang="cs-CZ" dirty="0"/>
              <a:t>kterými budu v budoucnu pracovat jsou např.  izolace trubek, trubky, tvarovky, ventily, vršky, vodoměry, pojistné ventily, bronzové a mosazné tvarovky </a:t>
            </a:r>
            <a:r>
              <a:rPr lang="cs-CZ" dirty="0" smtClean="0"/>
              <a:t>závitové</a:t>
            </a:r>
            <a:r>
              <a:rPr lang="cs-CZ" dirty="0"/>
              <a:t>.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r>
              <a:rPr lang="cs-CZ" dirty="0" smtClean="0"/>
              <a:t>Nářadí, </a:t>
            </a:r>
            <a:r>
              <a:rPr lang="cs-CZ" dirty="0"/>
              <a:t>se kterými budu v budoucnu </a:t>
            </a:r>
            <a:r>
              <a:rPr lang="cs-CZ" dirty="0" smtClean="0"/>
              <a:t>pracovat, </a:t>
            </a:r>
            <a:r>
              <a:rPr lang="cs-CZ" dirty="0"/>
              <a:t>jsou </a:t>
            </a:r>
            <a:r>
              <a:rPr lang="cs-CZ" dirty="0" smtClean="0"/>
              <a:t>např. svářečka </a:t>
            </a:r>
            <a:r>
              <a:rPr lang="cs-CZ" dirty="0"/>
              <a:t>na plasty a kovy, imbus, hasák, řezač </a:t>
            </a:r>
            <a:r>
              <a:rPr lang="cs-CZ" dirty="0" smtClean="0"/>
              <a:t>tenko-stěnných </a:t>
            </a:r>
            <a:r>
              <a:rPr lang="cs-CZ" dirty="0"/>
              <a:t>trubek, nůžky na plech, nůžky na trubky, řezačka </a:t>
            </a:r>
            <a:r>
              <a:rPr lang="cs-CZ" dirty="0" smtClean="0"/>
              <a:t>trubek.</a:t>
            </a:r>
            <a:endParaRPr lang="cs-CZ" dirty="0"/>
          </a:p>
          <a:p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4958680"/>
            <a:ext cx="2123728" cy="1899320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5790" y="4958680"/>
            <a:ext cx="2016224" cy="1899320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9" y="4958680"/>
            <a:ext cx="3273014" cy="189932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Poskytované služby</a:t>
            </a:r>
            <a:endParaRPr lang="cs-CZ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1" u="sng" dirty="0" smtClean="0"/>
              <a:t>VYTÁPĚNÍ </a:t>
            </a:r>
          </a:p>
          <a:p>
            <a:r>
              <a:rPr lang="cs-CZ" dirty="0"/>
              <a:t>· Kompletní rozvod vytápění ve všech </a:t>
            </a:r>
            <a:r>
              <a:rPr lang="cs-CZ" dirty="0" smtClean="0"/>
              <a:t>systémech a elektrické práce včetně revize.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· Rekonstrukce panelových stoupaček a výměna radiátorů.</a:t>
            </a:r>
            <a:br>
              <a:rPr lang="cs-CZ" dirty="0"/>
            </a:br>
            <a:r>
              <a:rPr lang="cs-CZ" dirty="0"/>
              <a:t>· Podlahové vytápění včetně regulace</a:t>
            </a:r>
            <a:br>
              <a:rPr lang="cs-CZ" dirty="0"/>
            </a:br>
            <a:r>
              <a:rPr lang="cs-CZ" dirty="0"/>
              <a:t>· </a:t>
            </a:r>
            <a:r>
              <a:rPr lang="cs-CZ" dirty="0" smtClean="0"/>
              <a:t>Dodávání </a:t>
            </a:r>
            <a:r>
              <a:rPr lang="cs-CZ" dirty="0"/>
              <a:t>a </a:t>
            </a:r>
            <a:r>
              <a:rPr lang="cs-CZ" dirty="0" smtClean="0"/>
              <a:t>montáž všech typů </a:t>
            </a:r>
            <a:r>
              <a:rPr lang="cs-CZ" dirty="0"/>
              <a:t>kotlů (plyn, uhlí, koks, </a:t>
            </a:r>
            <a:r>
              <a:rPr lang="cs-CZ" dirty="0" smtClean="0"/>
              <a:t>dřevo,</a:t>
            </a:r>
            <a:r>
              <a:rPr lang="cs-CZ" dirty="0"/>
              <a:t> </a:t>
            </a:r>
            <a:r>
              <a:rPr lang="cs-CZ" dirty="0" smtClean="0"/>
              <a:t>dřevoplyn, pelety</a:t>
            </a:r>
            <a:r>
              <a:rPr lang="cs-CZ" dirty="0"/>
              <a:t>, olej) a ohřívačů</a:t>
            </a:r>
            <a:br>
              <a:rPr lang="cs-CZ" dirty="0"/>
            </a:br>
            <a:r>
              <a:rPr lang="cs-CZ" dirty="0"/>
              <a:t>· Ú</a:t>
            </a:r>
            <a:r>
              <a:rPr lang="cs-CZ" dirty="0" smtClean="0"/>
              <a:t>držbářské </a:t>
            </a:r>
            <a:r>
              <a:rPr lang="cs-CZ" dirty="0"/>
              <a:t>a </a:t>
            </a:r>
            <a:r>
              <a:rPr lang="cs-CZ" dirty="0" smtClean="0"/>
              <a:t>autogenní práce</a:t>
            </a:r>
          </a:p>
          <a:p>
            <a:r>
              <a:rPr lang="pl-PL" b="1" u="sng" dirty="0"/>
              <a:t>DALŠÍ SLUŽBY – dle dohody s </a:t>
            </a:r>
            <a:r>
              <a:rPr lang="pl-PL" b="1" u="sng" dirty="0" smtClean="0"/>
              <a:t>investorem</a:t>
            </a:r>
          </a:p>
          <a:p>
            <a:r>
              <a:rPr lang="cs-CZ" dirty="0"/>
              <a:t>· </a:t>
            </a:r>
            <a:r>
              <a:rPr lang="cs-CZ" dirty="0" smtClean="0"/>
              <a:t>Kompletní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· Zednické práce</a:t>
            </a:r>
            <a:br>
              <a:rPr lang="cs-CZ" dirty="0"/>
            </a:br>
            <a:r>
              <a:rPr lang="cs-CZ" dirty="0"/>
              <a:t>· Obkladačské práce</a:t>
            </a:r>
            <a:br>
              <a:rPr lang="cs-CZ" dirty="0"/>
            </a:br>
            <a:r>
              <a:rPr lang="cs-CZ" dirty="0"/>
              <a:t>· Kominické práce včetně revize</a:t>
            </a:r>
            <a:br>
              <a:rPr lang="cs-CZ" dirty="0"/>
            </a:br>
            <a:r>
              <a:rPr lang="cs-CZ" dirty="0"/>
              <a:t>· Uvedení kotlů do provozu a seřízení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hlinkClick r:id="rId2"/>
              </a:rPr>
              <a:t>www.souplzen.cz</a:t>
            </a:r>
            <a:endParaRPr lang="cs-CZ" dirty="0" smtClean="0"/>
          </a:p>
          <a:p>
            <a:r>
              <a:rPr lang="cs-CZ" dirty="0" smtClean="0">
                <a:hlinkClick r:id="rId3"/>
              </a:rPr>
              <a:t>www.google.com</a:t>
            </a:r>
            <a:endParaRPr lang="cs-CZ" dirty="0" smtClean="0"/>
          </a:p>
          <a:p>
            <a:r>
              <a:rPr lang="cs-CZ" dirty="0" smtClean="0">
                <a:hlinkClick r:id="rId4"/>
              </a:rPr>
              <a:t>www.wikipedia.org</a:t>
            </a:r>
            <a:endParaRPr lang="cs-CZ" dirty="0" smtClean="0"/>
          </a:p>
          <a:p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5347" y="3582787"/>
            <a:ext cx="3828653" cy="3284984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7769" y="4365104"/>
            <a:ext cx="3627578" cy="2490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557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Závěr a Poděkování</a:t>
            </a:r>
            <a:endParaRPr lang="cs-CZ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1168" y="1354821"/>
            <a:ext cx="6934200" cy="4648200"/>
          </a:xfrm>
        </p:spPr>
        <p:txBody>
          <a:bodyPr/>
          <a:lstStyle/>
          <a:p>
            <a:r>
              <a:rPr lang="cs-CZ" dirty="0" smtClean="0"/>
              <a:t>Díky této práci jsem se seznámil s tím, jaké materiály, stroje a nástroje budu používat ve své budoucí profesi</a:t>
            </a:r>
          </a:p>
          <a:p>
            <a:endParaRPr lang="cs-CZ" dirty="0"/>
          </a:p>
          <a:p>
            <a:r>
              <a:rPr lang="cs-CZ" b="1" dirty="0" smtClean="0"/>
              <a:t>Poděkování</a:t>
            </a:r>
            <a:r>
              <a:rPr lang="cs-CZ" b="1" dirty="0"/>
              <a:t>: </a:t>
            </a:r>
            <a:r>
              <a:rPr lang="cs-CZ" dirty="0"/>
              <a:t>Chtěl bych poděkovat pí uč. </a:t>
            </a:r>
            <a:r>
              <a:rPr lang="cs-CZ" dirty="0" smtClean="0"/>
              <a:t>Hanzalové, že mi pomohla s výběrem informací pro práci a pí uč. Křížové za opravu gramatických a pravopisných jevů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2119546" y="4509120"/>
            <a:ext cx="67249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54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Děkuji za pozornost</a:t>
            </a:r>
            <a:endParaRPr lang="cs-CZ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s_pptbusplan_tp01017510">
  <a:themeElements>
    <a:clrScheme name="ms_pptbusplan_tp01017510 11">
      <a:dk1>
        <a:srgbClr val="005A58"/>
      </a:dk1>
      <a:lt1>
        <a:srgbClr val="FFFFFF"/>
      </a:lt1>
      <a:dk2>
        <a:srgbClr val="4BB7B7"/>
      </a:dk2>
      <a:lt2>
        <a:srgbClr val="99CCFF"/>
      </a:lt2>
      <a:accent1>
        <a:srgbClr val="586F9E"/>
      </a:accent1>
      <a:accent2>
        <a:srgbClr val="4A24A8"/>
      </a:accent2>
      <a:accent3>
        <a:srgbClr val="B1D8D8"/>
      </a:accent3>
      <a:accent4>
        <a:srgbClr val="DADADA"/>
      </a:accent4>
      <a:accent5>
        <a:srgbClr val="B4BBCC"/>
      </a:accent5>
      <a:accent6>
        <a:srgbClr val="422098"/>
      </a:accent6>
      <a:hlink>
        <a:srgbClr val="CCECFF"/>
      </a:hlink>
      <a:folHlink>
        <a:srgbClr val="B2B2B2"/>
      </a:folHlink>
    </a:clrScheme>
    <a:fontScheme name="ms_pptbusplan_tp01017510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s_pptbusplan_tp01017510 1">
        <a:dk1>
          <a:srgbClr val="5C1F00"/>
        </a:dk1>
        <a:lt1>
          <a:srgbClr val="FFFFFF"/>
        </a:lt1>
        <a:dk2>
          <a:srgbClr val="E55555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F0B4B4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_pptbusplan_tp01017510 2">
        <a:dk1>
          <a:srgbClr val="2D2015"/>
        </a:dk1>
        <a:lt1>
          <a:srgbClr val="FFFFFF"/>
        </a:lt1>
        <a:dk2>
          <a:srgbClr val="9C8D6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CBC5B8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ADBA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_pptbusplan_tp01017510 3">
        <a:dk1>
          <a:srgbClr val="C0C0C0"/>
        </a:dk1>
        <a:lt1>
          <a:srgbClr val="FFFFFF"/>
        </a:lt1>
        <a:dk2>
          <a:srgbClr val="000000"/>
        </a:dk2>
        <a:lt2>
          <a:srgbClr val="333333"/>
        </a:lt2>
        <a:accent1>
          <a:srgbClr val="5F5F5F"/>
        </a:accent1>
        <a:accent2>
          <a:srgbClr val="DDDDDD"/>
        </a:accent2>
        <a:accent3>
          <a:srgbClr val="FFFFFF"/>
        </a:accent3>
        <a:accent4>
          <a:srgbClr val="A4A4A4"/>
        </a:accent4>
        <a:accent5>
          <a:srgbClr val="B6B6B6"/>
        </a:accent5>
        <a:accent6>
          <a:srgbClr val="C8C8C8"/>
        </a:accent6>
        <a:hlink>
          <a:srgbClr val="B2B2B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pptbusplan_tp01017510 4">
        <a:dk1>
          <a:srgbClr val="003366"/>
        </a:dk1>
        <a:lt1>
          <a:srgbClr val="FFFFFF"/>
        </a:lt1>
        <a:dk2>
          <a:srgbClr val="42A5F0"/>
        </a:dk2>
        <a:lt2>
          <a:srgbClr val="3399FF"/>
        </a:lt2>
        <a:accent1>
          <a:srgbClr val="4880B8"/>
        </a:accent1>
        <a:accent2>
          <a:srgbClr val="00B000"/>
        </a:accent2>
        <a:accent3>
          <a:srgbClr val="B0CFF6"/>
        </a:accent3>
        <a:accent4>
          <a:srgbClr val="DADADA"/>
        </a:accent4>
        <a:accent5>
          <a:srgbClr val="B1C0D8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_pptbusplan_tp01017510 5">
        <a:dk1>
          <a:srgbClr val="336699"/>
        </a:dk1>
        <a:lt1>
          <a:srgbClr val="FFFFFF"/>
        </a:lt1>
        <a:dk2>
          <a:srgbClr val="DDDDDD"/>
        </a:dk2>
        <a:lt2>
          <a:srgbClr val="B2C8D8"/>
        </a:lt2>
        <a:accent1>
          <a:srgbClr val="1F62C5"/>
        </a:accent1>
        <a:accent2>
          <a:srgbClr val="468A4B"/>
        </a:accent2>
        <a:accent3>
          <a:srgbClr val="EBEBEB"/>
        </a:accent3>
        <a:accent4>
          <a:srgbClr val="DADADA"/>
        </a:accent4>
        <a:accent5>
          <a:srgbClr val="ABB7DF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_pptbusplan_tp01017510 6">
        <a:dk1>
          <a:srgbClr val="777777"/>
        </a:dk1>
        <a:lt1>
          <a:srgbClr val="FFFFFF"/>
        </a:lt1>
        <a:dk2>
          <a:srgbClr val="ABADA1"/>
        </a:dk2>
        <a:lt2>
          <a:srgbClr val="C2C2BA"/>
        </a:lt2>
        <a:accent1>
          <a:srgbClr val="909082"/>
        </a:accent1>
        <a:accent2>
          <a:srgbClr val="809EA8"/>
        </a:accent2>
        <a:accent3>
          <a:srgbClr val="D2D3CD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_pptbusplan_tp01017510 7">
        <a:dk1>
          <a:srgbClr val="3E3E5C"/>
        </a:dk1>
        <a:lt1>
          <a:srgbClr val="FFFFFF"/>
        </a:lt1>
        <a:dk2>
          <a:srgbClr val="BABBD2"/>
        </a:dk2>
        <a:lt2>
          <a:srgbClr val="B2B2B2"/>
        </a:lt2>
        <a:accent1>
          <a:srgbClr val="787682"/>
        </a:accent1>
        <a:accent2>
          <a:srgbClr val="6699FF"/>
        </a:accent2>
        <a:accent3>
          <a:srgbClr val="D9DAE5"/>
        </a:accent3>
        <a:accent4>
          <a:srgbClr val="DADADA"/>
        </a:accent4>
        <a:accent5>
          <a:srgbClr val="BEBDC1"/>
        </a:accent5>
        <a:accent6>
          <a:srgbClr val="5C8A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_pptbusplan_tp01017510 8">
        <a:dk1>
          <a:srgbClr val="777777"/>
        </a:dk1>
        <a:lt1>
          <a:srgbClr val="FFFFDF"/>
        </a:lt1>
        <a:dk2>
          <a:srgbClr val="FFFFD9"/>
        </a:dk2>
        <a:lt2>
          <a:srgbClr val="AA8322"/>
        </a:lt2>
        <a:accent1>
          <a:srgbClr val="D6B778"/>
        </a:accent1>
        <a:accent2>
          <a:srgbClr val="33CCCC"/>
        </a:accent2>
        <a:accent3>
          <a:srgbClr val="FFFFE9"/>
        </a:accent3>
        <a:accent4>
          <a:srgbClr val="DADABE"/>
        </a:accent4>
        <a:accent5>
          <a:srgbClr val="E8D8BE"/>
        </a:accent5>
        <a:accent6>
          <a:srgbClr val="2DB9B9"/>
        </a:accent6>
        <a:hlink>
          <a:srgbClr val="FF505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_pptbusplan_tp01017510 9">
        <a:dk1>
          <a:srgbClr val="EACD64"/>
        </a:dk1>
        <a:lt1>
          <a:srgbClr val="FEDA9A"/>
        </a:lt1>
        <a:dk2>
          <a:srgbClr val="AD7625"/>
        </a:dk2>
        <a:lt2>
          <a:srgbClr val="969696"/>
        </a:lt2>
        <a:accent1>
          <a:srgbClr val="8F6F59"/>
        </a:accent1>
        <a:accent2>
          <a:srgbClr val="FFC891"/>
        </a:accent2>
        <a:accent3>
          <a:srgbClr val="FEEACA"/>
        </a:accent3>
        <a:accent4>
          <a:srgbClr val="C8AF54"/>
        </a:accent4>
        <a:accent5>
          <a:srgbClr val="C6BBB5"/>
        </a:accent5>
        <a:accent6>
          <a:srgbClr val="E7B583"/>
        </a:accent6>
        <a:hlink>
          <a:srgbClr val="FF8A3B"/>
        </a:hlink>
        <a:folHlink>
          <a:srgbClr val="EEC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pptbusplan_tp01017510 10">
        <a:dk1>
          <a:srgbClr val="808080"/>
        </a:dk1>
        <a:lt1>
          <a:srgbClr val="FFFFFF"/>
        </a:lt1>
        <a:dk2>
          <a:srgbClr val="F8F8F8"/>
        </a:dk2>
        <a:lt2>
          <a:srgbClr val="0099CC"/>
        </a:lt2>
        <a:accent1>
          <a:srgbClr val="66A0CC"/>
        </a:accent1>
        <a:accent2>
          <a:srgbClr val="CCCCFF"/>
        </a:accent2>
        <a:accent3>
          <a:srgbClr val="FBFBFB"/>
        </a:accent3>
        <a:accent4>
          <a:srgbClr val="DADADA"/>
        </a:accent4>
        <a:accent5>
          <a:srgbClr val="B8CDE2"/>
        </a:accent5>
        <a:accent6>
          <a:srgbClr val="B9B9E7"/>
        </a:accent6>
        <a:hlink>
          <a:srgbClr val="3333CC"/>
        </a:hlink>
        <a:folHlink>
          <a:srgbClr val="4D4D4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_pptbusplan_tp01017510 11">
        <a:dk1>
          <a:srgbClr val="005A58"/>
        </a:dk1>
        <a:lt1>
          <a:srgbClr val="FFFFFF"/>
        </a:lt1>
        <a:dk2>
          <a:srgbClr val="4BB7B7"/>
        </a:dk2>
        <a:lt2>
          <a:srgbClr val="99CCFF"/>
        </a:lt2>
        <a:accent1>
          <a:srgbClr val="586F9E"/>
        </a:accent1>
        <a:accent2>
          <a:srgbClr val="4A24A8"/>
        </a:accent2>
        <a:accent3>
          <a:srgbClr val="B1D8D8"/>
        </a:accent3>
        <a:accent4>
          <a:srgbClr val="DADADA"/>
        </a:accent4>
        <a:accent5>
          <a:srgbClr val="B4BBCC"/>
        </a:accent5>
        <a:accent6>
          <a:srgbClr val="422098"/>
        </a:accent6>
        <a:hlink>
          <a:srgbClr val="CCE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D898A45-A47E-4F5F-AC2E-1F9704397E5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 Obchodní plán</Template>
  <TotalTime>392</TotalTime>
  <Words>329</Words>
  <Application>Microsoft Office PowerPoint</Application>
  <PresentationFormat>Předvádění na obrazovce (4:3)</PresentationFormat>
  <Paragraphs>47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1" baseType="lpstr">
      <vt:lpstr>Arial</vt:lpstr>
      <vt:lpstr>Tahoma</vt:lpstr>
      <vt:lpstr>ms_pptbusplan_tp01017510</vt:lpstr>
      <vt:lpstr>Instalatér</vt:lpstr>
      <vt:lpstr>Prohlášení a anotace</vt:lpstr>
      <vt:lpstr>Obsah</vt:lpstr>
      <vt:lpstr>Úvod: studijní obor </vt:lpstr>
      <vt:lpstr>Materiál, Strojní vybavení a nářadí</vt:lpstr>
      <vt:lpstr>Poskytované služby</vt:lpstr>
      <vt:lpstr>Zdroje</vt:lpstr>
      <vt:lpstr>Závěr a Poděkování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Instalatér</dc:title>
  <dc:subject/>
  <dc:creator>zak9</dc:creator>
  <cp:keywords/>
  <dc:description/>
  <cp:lastModifiedBy>L. Hejtman</cp:lastModifiedBy>
  <cp:revision>41</cp:revision>
  <dcterms:created xsi:type="dcterms:W3CDTF">2015-03-09T10:21:15Z</dcterms:created>
  <dcterms:modified xsi:type="dcterms:W3CDTF">2015-09-08T12:44:42Z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TC010175101029</vt:lpwstr>
  </property>
</Properties>
</file>