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88" r:id="rId3"/>
    <p:sldId id="289" r:id="rId4"/>
    <p:sldId id="265" r:id="rId5"/>
    <p:sldId id="272" r:id="rId6"/>
    <p:sldId id="268" r:id="rId7"/>
    <p:sldId id="270" r:id="rId8"/>
    <p:sldId id="260" r:id="rId9"/>
    <p:sldId id="261" r:id="rId10"/>
    <p:sldId id="278" r:id="rId11"/>
    <p:sldId id="264" r:id="rId12"/>
    <p:sldId id="276" r:id="rId13"/>
    <p:sldId id="273" r:id="rId14"/>
    <p:sldId id="274" r:id="rId15"/>
    <p:sldId id="275" r:id="rId16"/>
    <p:sldId id="285" r:id="rId17"/>
    <p:sldId id="279" r:id="rId18"/>
    <p:sldId id="280" r:id="rId19"/>
    <p:sldId id="281" r:id="rId20"/>
    <p:sldId id="287" r:id="rId21"/>
    <p:sldId id="282" r:id="rId22"/>
    <p:sldId id="286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9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5747F-C2B6-48F4-B230-931F3251F608}" type="doc">
      <dgm:prSet loTypeId="urn:diagrams.loki3.com/BracketList+Icon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505937-A1D1-4FCF-B857-F28870C2B438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Administrativa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C7132FAD-B185-4405-ABD4-A30DEAC13416}" type="parTrans" cxnId="{2577AF47-547F-47F7-A484-871FB3256470}">
      <dgm:prSet/>
      <dgm:spPr/>
      <dgm:t>
        <a:bodyPr/>
        <a:lstStyle/>
        <a:p>
          <a:endParaRPr lang="en-US"/>
        </a:p>
      </dgm:t>
    </dgm:pt>
    <dgm:pt modelId="{3B7DB6A5-4C5E-46B9-A357-36BB8E4D8D85}" type="sibTrans" cxnId="{2577AF47-547F-47F7-A484-871FB3256470}">
      <dgm:prSet/>
      <dgm:spPr/>
      <dgm:t>
        <a:bodyPr/>
        <a:lstStyle/>
        <a:p>
          <a:endParaRPr lang="en-US"/>
        </a:p>
      </dgm:t>
    </dgm:pt>
    <dgm:pt modelId="{754976FE-E4B0-4743-B453-0E44EC68399E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Matěj</a:t>
          </a:r>
          <a:r>
            <a:rPr lang="cs-CZ" sz="1800" b="0" i="0" baseline="0" noProof="0" dirty="0" smtClean="0">
              <a:latin typeface="Calibri"/>
              <a:ea typeface="+mn-ea"/>
              <a:cs typeface="+mn-cs"/>
            </a:rPr>
            <a:t> Martínek 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4D9FEAA5-C005-491D-B43A-D4F62D2E4495}" type="parTrans" cxnId="{76698416-48B6-446C-BC4D-BBB529F863E9}">
      <dgm:prSet/>
      <dgm:spPr/>
      <dgm:t>
        <a:bodyPr/>
        <a:lstStyle/>
        <a:p>
          <a:endParaRPr lang="en-US"/>
        </a:p>
      </dgm:t>
    </dgm:pt>
    <dgm:pt modelId="{C2AD5ED6-AB5F-4192-9A90-DE66475C951C}" type="sibTrans" cxnId="{76698416-48B6-446C-BC4D-BBB529F863E9}">
      <dgm:prSet/>
      <dgm:spPr/>
      <dgm:t>
        <a:bodyPr/>
        <a:lstStyle/>
        <a:p>
          <a:endParaRPr lang="en-US"/>
        </a:p>
      </dgm:t>
    </dgm:pt>
    <dgm:pt modelId="{B1295C8C-8D1F-43C6-82C9-E9A0C9D69E91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Obchod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E5C704B0-DB8C-4E8C-A7B3-49A7A120BF7B}" type="parTrans" cxnId="{47137A9B-2AFD-43A1-BF60-A42D27E140F6}">
      <dgm:prSet/>
      <dgm:spPr/>
      <dgm:t>
        <a:bodyPr/>
        <a:lstStyle/>
        <a:p>
          <a:endParaRPr lang="en-US"/>
        </a:p>
      </dgm:t>
    </dgm:pt>
    <dgm:pt modelId="{8C31FF87-D786-498F-B4F8-FA4F5650B856}" type="sibTrans" cxnId="{47137A9B-2AFD-43A1-BF60-A42D27E140F6}">
      <dgm:prSet/>
      <dgm:spPr/>
      <dgm:t>
        <a:bodyPr/>
        <a:lstStyle/>
        <a:p>
          <a:endParaRPr lang="en-US"/>
        </a:p>
      </dgm:t>
    </dgm:pt>
    <dgm:pt modelId="{3DC9E84D-4109-41D9-B23B-CD33F63307C9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Daniel Šmíd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D44FDFB6-DCEB-482B-A44F-4AD4680B4845}" type="parTrans" cxnId="{7A48A55B-5522-4A42-ADC5-ACE0221D155E}">
      <dgm:prSet/>
      <dgm:spPr/>
      <dgm:t>
        <a:bodyPr/>
        <a:lstStyle/>
        <a:p>
          <a:endParaRPr lang="en-US"/>
        </a:p>
      </dgm:t>
    </dgm:pt>
    <dgm:pt modelId="{EF816448-0FE2-4DFA-B1FE-96F43A2497E4}" type="sibTrans" cxnId="{7A48A55B-5522-4A42-ADC5-ACE0221D155E}">
      <dgm:prSet/>
      <dgm:spPr/>
      <dgm:t>
        <a:bodyPr/>
        <a:lstStyle/>
        <a:p>
          <a:endParaRPr lang="en-US"/>
        </a:p>
      </dgm:t>
    </dgm:pt>
    <dgm:pt modelId="{1B41DC41-29F0-4922-BFC5-D6FC08605C24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Výroba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CE9E3E3B-2FC2-4FCA-97C2-0743E0F5A1A8}" type="parTrans" cxnId="{EBEFFE02-D79C-4682-B676-2C45B3EDDB59}">
      <dgm:prSet/>
      <dgm:spPr/>
      <dgm:t>
        <a:bodyPr/>
        <a:lstStyle/>
        <a:p>
          <a:endParaRPr lang="en-US"/>
        </a:p>
      </dgm:t>
    </dgm:pt>
    <dgm:pt modelId="{B1482198-B815-4549-93A1-1975942E3B24}" type="sibTrans" cxnId="{EBEFFE02-D79C-4682-B676-2C45B3EDDB59}">
      <dgm:prSet/>
      <dgm:spPr/>
      <dgm:t>
        <a:bodyPr/>
        <a:lstStyle/>
        <a:p>
          <a:endParaRPr lang="en-US"/>
        </a:p>
      </dgm:t>
    </dgm:pt>
    <dgm:pt modelId="{4777BA7A-CB4C-4047-A5C1-19C4370C7AE7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Filip Pavlečka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DBA40324-CF00-4C14-AB62-75C05DB6EAE5}" type="parTrans" cxnId="{991CB489-1893-438D-BC32-42AAD94F996C}">
      <dgm:prSet/>
      <dgm:spPr/>
      <dgm:t>
        <a:bodyPr/>
        <a:lstStyle/>
        <a:p>
          <a:endParaRPr lang="en-US"/>
        </a:p>
      </dgm:t>
    </dgm:pt>
    <dgm:pt modelId="{494B452E-9B16-41EA-8512-F0037B9C3E0D}" type="sibTrans" cxnId="{991CB489-1893-438D-BC32-42AAD94F996C}">
      <dgm:prSet/>
      <dgm:spPr/>
      <dgm:t>
        <a:bodyPr/>
        <a:lstStyle/>
        <a:p>
          <a:endParaRPr lang="en-US"/>
        </a:p>
      </dgm:t>
    </dgm:pt>
    <dgm:pt modelId="{505E7534-BC5D-479E-B52F-847F35EAB5BC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Denisa Špilková 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492C23AE-BD52-4B15-9AD9-B115E28E1BB2}" type="parTrans" cxnId="{0F7B844C-E53D-4992-BEFE-E3D939AEB0F0}">
      <dgm:prSet/>
      <dgm:spPr/>
      <dgm:t>
        <a:bodyPr/>
        <a:lstStyle/>
        <a:p>
          <a:endParaRPr lang="cs-CZ"/>
        </a:p>
      </dgm:t>
    </dgm:pt>
    <dgm:pt modelId="{D8A98629-7FB9-411B-9BCC-E4692A4FFE8A}" type="sibTrans" cxnId="{0F7B844C-E53D-4992-BEFE-E3D939AEB0F0}">
      <dgm:prSet/>
      <dgm:spPr/>
      <dgm:t>
        <a:bodyPr/>
        <a:lstStyle/>
        <a:p>
          <a:endParaRPr lang="cs-CZ"/>
        </a:p>
      </dgm:t>
    </dgm:pt>
    <dgm:pt modelId="{3FFE17A8-514D-4A0F-AD8A-C328A0243666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Zuzana Tomanová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1B8EBA36-8CE0-4353-8936-FB5F5BDC99DC}" type="parTrans" cxnId="{AD682B00-40B2-455D-862B-A062A9D62C0A}">
      <dgm:prSet/>
      <dgm:spPr/>
      <dgm:t>
        <a:bodyPr/>
        <a:lstStyle/>
        <a:p>
          <a:endParaRPr lang="cs-CZ"/>
        </a:p>
      </dgm:t>
    </dgm:pt>
    <dgm:pt modelId="{9249E613-B26C-4957-A578-52194372E8D8}" type="sibTrans" cxnId="{AD682B00-40B2-455D-862B-A062A9D62C0A}">
      <dgm:prSet/>
      <dgm:spPr/>
      <dgm:t>
        <a:bodyPr/>
        <a:lstStyle/>
        <a:p>
          <a:endParaRPr lang="cs-CZ"/>
        </a:p>
      </dgm:t>
    </dgm:pt>
    <dgm:pt modelId="{8335E358-C3D0-41CE-ABB1-F82B5D904F26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Jan Svačina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5215BD57-7827-45B1-AD1D-CE894EC111CB}" type="parTrans" cxnId="{EF458F75-7202-439B-B9DA-62E0E77919BD}">
      <dgm:prSet/>
      <dgm:spPr/>
      <dgm:t>
        <a:bodyPr/>
        <a:lstStyle/>
        <a:p>
          <a:endParaRPr lang="cs-CZ"/>
        </a:p>
      </dgm:t>
    </dgm:pt>
    <dgm:pt modelId="{59785B34-5883-4E12-AFA0-30D1A6C23F1F}" type="sibTrans" cxnId="{EF458F75-7202-439B-B9DA-62E0E77919BD}">
      <dgm:prSet/>
      <dgm:spPr/>
      <dgm:t>
        <a:bodyPr/>
        <a:lstStyle/>
        <a:p>
          <a:endParaRPr lang="cs-CZ"/>
        </a:p>
      </dgm:t>
    </dgm:pt>
    <dgm:pt modelId="{F3E1EDEA-9EEE-4AF1-8DB0-21B97AE2252D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Dělníci….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B4F8E6A7-FEE4-4E4F-92D6-B23055563E6F}" type="parTrans" cxnId="{48DBAD2F-8B0F-456C-BD79-AE2F9D34CBF5}">
      <dgm:prSet/>
      <dgm:spPr/>
      <dgm:t>
        <a:bodyPr/>
        <a:lstStyle/>
        <a:p>
          <a:endParaRPr lang="cs-CZ"/>
        </a:p>
      </dgm:t>
    </dgm:pt>
    <dgm:pt modelId="{F1BAB6F4-DF68-4A1E-97B5-DDA1A0B8757A}" type="sibTrans" cxnId="{48DBAD2F-8B0F-456C-BD79-AE2F9D34CBF5}">
      <dgm:prSet/>
      <dgm:spPr/>
      <dgm:t>
        <a:bodyPr/>
        <a:lstStyle/>
        <a:p>
          <a:endParaRPr lang="cs-CZ"/>
        </a:p>
      </dgm:t>
    </dgm:pt>
    <dgm:pt modelId="{B0AD83DE-376C-4B6D-88B3-8097A0E6BBA6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Denis Wendl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C67E2E97-9BAB-4B35-A93D-89E8EDD1CE30}" type="parTrans" cxnId="{5453BE6A-6AD5-4AB8-914D-6343F90BBA06}">
      <dgm:prSet/>
      <dgm:spPr/>
      <dgm:t>
        <a:bodyPr/>
        <a:lstStyle/>
        <a:p>
          <a:endParaRPr lang="cs-CZ"/>
        </a:p>
      </dgm:t>
    </dgm:pt>
    <dgm:pt modelId="{E89B53A0-9B9D-4E50-BEAE-A68B4E0F6A44}" type="sibTrans" cxnId="{5453BE6A-6AD5-4AB8-914D-6343F90BBA06}">
      <dgm:prSet/>
      <dgm:spPr/>
      <dgm:t>
        <a:bodyPr/>
        <a:lstStyle/>
        <a:p>
          <a:endParaRPr lang="cs-CZ"/>
        </a:p>
      </dgm:t>
    </dgm:pt>
    <dgm:pt modelId="{1B4D7546-3ACD-46ED-98ED-799923893FBE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noProof="0" dirty="0" smtClean="0">
              <a:latin typeface="Calibri"/>
              <a:ea typeface="+mn-ea"/>
              <a:cs typeface="+mn-cs"/>
            </a:rPr>
            <a:t>Programátoři</a:t>
          </a:r>
          <a:endParaRPr lang="cs-CZ" sz="1800" b="0" i="0" noProof="0" dirty="0">
            <a:latin typeface="Calibri"/>
            <a:ea typeface="+mn-ea"/>
            <a:cs typeface="+mn-cs"/>
          </a:endParaRPr>
        </a:p>
      </dgm:t>
    </dgm:pt>
    <dgm:pt modelId="{EE4C8471-CA1C-4763-B5E8-FF0B6E8E31A2}" type="parTrans" cxnId="{CE236F94-59EA-4E8B-A437-C5A5898BD85B}">
      <dgm:prSet/>
      <dgm:spPr/>
      <dgm:t>
        <a:bodyPr/>
        <a:lstStyle/>
        <a:p>
          <a:endParaRPr lang="cs-CZ"/>
        </a:p>
      </dgm:t>
    </dgm:pt>
    <dgm:pt modelId="{404C75CA-CA39-48B7-9D1F-BFB0E8DA0AED}" type="sibTrans" cxnId="{CE236F94-59EA-4E8B-A437-C5A5898BD85B}">
      <dgm:prSet/>
      <dgm:spPr/>
      <dgm:t>
        <a:bodyPr/>
        <a:lstStyle/>
        <a:p>
          <a:endParaRPr lang="cs-CZ"/>
        </a:p>
      </dgm:t>
    </dgm:pt>
    <dgm:pt modelId="{A664B6DC-B5D4-480F-8C18-4EEA3B403295}" type="pres">
      <dgm:prSet presAssocID="{CE05747F-C2B6-48F4-B230-931F3251F6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7CF0F8-542C-4273-AD39-AC9125950E5B}" type="pres">
      <dgm:prSet presAssocID="{7E505937-A1D1-4FCF-B857-F28870C2B438}" presName="linNode" presStyleCnt="0"/>
      <dgm:spPr/>
      <dgm:t>
        <a:bodyPr/>
        <a:lstStyle/>
        <a:p>
          <a:endParaRPr lang="cs-CZ"/>
        </a:p>
      </dgm:t>
    </dgm:pt>
    <dgm:pt modelId="{2C5BA068-BB4B-49C7-8916-4C0FEEAFB7D3}" type="pres">
      <dgm:prSet presAssocID="{7E505937-A1D1-4FCF-B857-F28870C2B438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60B7B-A2B0-46AD-A854-46E0D1855F68}" type="pres">
      <dgm:prSet presAssocID="{7E505937-A1D1-4FCF-B857-F28870C2B438}" presName="bracket" presStyleLbl="parChTrans1D1" presStyleIdx="0" presStyleCnt="3"/>
      <dgm:spPr/>
      <dgm:t>
        <a:bodyPr/>
        <a:lstStyle/>
        <a:p>
          <a:endParaRPr lang="cs-CZ"/>
        </a:p>
      </dgm:t>
    </dgm:pt>
    <dgm:pt modelId="{CC5F4082-0804-4B7F-B15E-81E8137F5C11}" type="pres">
      <dgm:prSet presAssocID="{7E505937-A1D1-4FCF-B857-F28870C2B438}" presName="spH" presStyleCnt="0"/>
      <dgm:spPr/>
      <dgm:t>
        <a:bodyPr/>
        <a:lstStyle/>
        <a:p>
          <a:endParaRPr lang="cs-CZ"/>
        </a:p>
      </dgm:t>
    </dgm:pt>
    <dgm:pt modelId="{0B75026B-D553-42CF-87D2-B415F2777DCC}" type="pres">
      <dgm:prSet presAssocID="{7E505937-A1D1-4FCF-B857-F28870C2B438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48DBF-1933-42EC-B582-783DD4A3CC9D}" type="pres">
      <dgm:prSet presAssocID="{3B7DB6A5-4C5E-46B9-A357-36BB8E4D8D85}" presName="spV" presStyleCnt="0"/>
      <dgm:spPr/>
      <dgm:t>
        <a:bodyPr/>
        <a:lstStyle/>
        <a:p>
          <a:endParaRPr lang="cs-CZ"/>
        </a:p>
      </dgm:t>
    </dgm:pt>
    <dgm:pt modelId="{61D22842-6DE5-43F4-8C89-BDFBDF0A84C8}" type="pres">
      <dgm:prSet presAssocID="{B1295C8C-8D1F-43C6-82C9-E9A0C9D69E91}" presName="linNode" presStyleCnt="0"/>
      <dgm:spPr/>
      <dgm:t>
        <a:bodyPr/>
        <a:lstStyle/>
        <a:p>
          <a:endParaRPr lang="cs-CZ"/>
        </a:p>
      </dgm:t>
    </dgm:pt>
    <dgm:pt modelId="{7C9B8812-F849-453D-BA52-CE14C834B1BC}" type="pres">
      <dgm:prSet presAssocID="{B1295C8C-8D1F-43C6-82C9-E9A0C9D69E91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98CFF-DF3C-43F4-8CBE-41A479DE6B8A}" type="pres">
      <dgm:prSet presAssocID="{B1295C8C-8D1F-43C6-82C9-E9A0C9D69E91}" presName="bracket" presStyleLbl="parChTrans1D1" presStyleIdx="1" presStyleCnt="3"/>
      <dgm:spPr/>
      <dgm:t>
        <a:bodyPr/>
        <a:lstStyle/>
        <a:p>
          <a:endParaRPr lang="cs-CZ"/>
        </a:p>
      </dgm:t>
    </dgm:pt>
    <dgm:pt modelId="{4FF76137-1C2B-4AAD-B533-20395A53231B}" type="pres">
      <dgm:prSet presAssocID="{B1295C8C-8D1F-43C6-82C9-E9A0C9D69E91}" presName="spH" presStyleCnt="0"/>
      <dgm:spPr/>
      <dgm:t>
        <a:bodyPr/>
        <a:lstStyle/>
        <a:p>
          <a:endParaRPr lang="cs-CZ"/>
        </a:p>
      </dgm:t>
    </dgm:pt>
    <dgm:pt modelId="{08E2C8D8-6229-43A7-8F06-E64E22D8E58A}" type="pres">
      <dgm:prSet presAssocID="{B1295C8C-8D1F-43C6-82C9-E9A0C9D69E91}" presName="desTx" presStyleLbl="node1" presStyleIdx="1" presStyleCnt="3" custLinFactX="445" custLinFactNeighborX="100000" custLinFactNeighborY="-2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6321F-5E83-4AB5-A934-A8A6B1E277A0}" type="pres">
      <dgm:prSet presAssocID="{8C31FF87-D786-498F-B4F8-FA4F5650B856}" presName="spV" presStyleCnt="0"/>
      <dgm:spPr/>
      <dgm:t>
        <a:bodyPr/>
        <a:lstStyle/>
        <a:p>
          <a:endParaRPr lang="cs-CZ"/>
        </a:p>
      </dgm:t>
    </dgm:pt>
    <dgm:pt modelId="{74287BDB-9D80-46B7-9984-AC2B753423DD}" type="pres">
      <dgm:prSet presAssocID="{1B41DC41-29F0-4922-BFC5-D6FC08605C24}" presName="linNode" presStyleCnt="0"/>
      <dgm:spPr/>
      <dgm:t>
        <a:bodyPr/>
        <a:lstStyle/>
        <a:p>
          <a:endParaRPr lang="cs-CZ"/>
        </a:p>
      </dgm:t>
    </dgm:pt>
    <dgm:pt modelId="{DFE58E50-D08B-4B73-94A1-1086CA88357F}" type="pres">
      <dgm:prSet presAssocID="{1B41DC41-29F0-4922-BFC5-D6FC08605C24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A5914-362B-47B2-925E-1271EDCF4D5A}" type="pres">
      <dgm:prSet presAssocID="{1B41DC41-29F0-4922-BFC5-D6FC08605C24}" presName="bracket" presStyleLbl="parChTrans1D1" presStyleIdx="2" presStyleCnt="3"/>
      <dgm:spPr/>
      <dgm:t>
        <a:bodyPr/>
        <a:lstStyle/>
        <a:p>
          <a:endParaRPr lang="cs-CZ"/>
        </a:p>
      </dgm:t>
    </dgm:pt>
    <dgm:pt modelId="{867C6EEA-1D9F-4C72-A3E4-4858AB1B0645}" type="pres">
      <dgm:prSet presAssocID="{1B41DC41-29F0-4922-BFC5-D6FC08605C24}" presName="spH" presStyleCnt="0"/>
      <dgm:spPr/>
      <dgm:t>
        <a:bodyPr/>
        <a:lstStyle/>
        <a:p>
          <a:endParaRPr lang="cs-CZ"/>
        </a:p>
      </dgm:t>
    </dgm:pt>
    <dgm:pt modelId="{BAC3E759-BFAD-49B5-8556-AF41067A7811}" type="pres">
      <dgm:prSet presAssocID="{1B41DC41-29F0-4922-BFC5-D6FC08605C24}" presName="desTx" presStyleLbl="node1" presStyleIdx="2" presStyleCnt="3" custLinFactNeighborX="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58F75-7202-439B-B9DA-62E0E77919BD}" srcId="{B1295C8C-8D1F-43C6-82C9-E9A0C9D69E91}" destId="{8335E358-C3D0-41CE-ABB1-F82B5D904F26}" srcOrd="1" destOrd="0" parTransId="{5215BD57-7827-45B1-AD1D-CE894EC111CB}" sibTransId="{59785B34-5883-4E12-AFA0-30D1A6C23F1F}"/>
    <dgm:cxn modelId="{3068BCE0-F5B3-4E61-99BF-35571B26E596}" type="presOf" srcId="{8335E358-C3D0-41CE-ABB1-F82B5D904F26}" destId="{08E2C8D8-6229-43A7-8F06-E64E22D8E58A}" srcOrd="0" destOrd="1" presId="urn:diagrams.loki3.com/BracketList+Icon#1"/>
    <dgm:cxn modelId="{C6AEF221-E6DA-44AC-B1D1-65C2742929D0}" type="presOf" srcId="{CE05747F-C2B6-48F4-B230-931F3251F608}" destId="{A664B6DC-B5D4-480F-8C18-4EEA3B403295}" srcOrd="0" destOrd="0" presId="urn:diagrams.loki3.com/BracketList+Icon#1"/>
    <dgm:cxn modelId="{AD682B00-40B2-455D-862B-A062A9D62C0A}" srcId="{7E505937-A1D1-4FCF-B857-F28870C2B438}" destId="{3FFE17A8-514D-4A0F-AD8A-C328A0243666}" srcOrd="2" destOrd="0" parTransId="{1B8EBA36-8CE0-4353-8936-FB5F5BDC99DC}" sibTransId="{9249E613-B26C-4957-A578-52194372E8D8}"/>
    <dgm:cxn modelId="{5453BE6A-6AD5-4AB8-914D-6343F90BBA06}" srcId="{B1295C8C-8D1F-43C6-82C9-E9A0C9D69E91}" destId="{B0AD83DE-376C-4B6D-88B3-8097A0E6BBA6}" srcOrd="2" destOrd="0" parTransId="{C67E2E97-9BAB-4B35-A93D-89E8EDD1CE30}" sibTransId="{E89B53A0-9B9D-4E50-BEAE-A68B4E0F6A44}"/>
    <dgm:cxn modelId="{D439B70B-2807-4F96-8101-8733B06F6BEA}" type="presOf" srcId="{B1295C8C-8D1F-43C6-82C9-E9A0C9D69E91}" destId="{7C9B8812-F849-453D-BA52-CE14C834B1BC}" srcOrd="0" destOrd="0" presId="urn:diagrams.loki3.com/BracketList+Icon#1"/>
    <dgm:cxn modelId="{DD9A01CD-0ABA-4070-80AE-B035F6914489}" type="presOf" srcId="{3FFE17A8-514D-4A0F-AD8A-C328A0243666}" destId="{0B75026B-D553-42CF-87D2-B415F2777DCC}" srcOrd="0" destOrd="2" presId="urn:diagrams.loki3.com/BracketList+Icon#1"/>
    <dgm:cxn modelId="{09A093F1-3C7A-4C65-849B-A8C257BC33F7}" type="presOf" srcId="{1B4D7546-3ACD-46ED-98ED-799923893FBE}" destId="{BAC3E759-BFAD-49B5-8556-AF41067A7811}" srcOrd="0" destOrd="1" presId="urn:diagrams.loki3.com/BracketList+Icon#1"/>
    <dgm:cxn modelId="{991CB489-1893-438D-BC32-42AAD94F996C}" srcId="{1B41DC41-29F0-4922-BFC5-D6FC08605C24}" destId="{4777BA7A-CB4C-4047-A5C1-19C4370C7AE7}" srcOrd="0" destOrd="0" parTransId="{DBA40324-CF00-4C14-AB62-75C05DB6EAE5}" sibTransId="{494B452E-9B16-41EA-8512-F0037B9C3E0D}"/>
    <dgm:cxn modelId="{76698416-48B6-446C-BC4D-BBB529F863E9}" srcId="{7E505937-A1D1-4FCF-B857-F28870C2B438}" destId="{754976FE-E4B0-4743-B453-0E44EC68399E}" srcOrd="0" destOrd="0" parTransId="{4D9FEAA5-C005-491D-B43A-D4F62D2E4495}" sibTransId="{C2AD5ED6-AB5F-4192-9A90-DE66475C951C}"/>
    <dgm:cxn modelId="{303240DC-0858-45F2-8B69-10B466BFE3ED}" type="presOf" srcId="{F3E1EDEA-9EEE-4AF1-8DB0-21B97AE2252D}" destId="{BAC3E759-BFAD-49B5-8556-AF41067A7811}" srcOrd="0" destOrd="2" presId="urn:diagrams.loki3.com/BracketList+Icon#1"/>
    <dgm:cxn modelId="{451D615B-98FE-4FC9-BF7F-62C0B5D98C46}" type="presOf" srcId="{7E505937-A1D1-4FCF-B857-F28870C2B438}" destId="{2C5BA068-BB4B-49C7-8916-4C0FEEAFB7D3}" srcOrd="0" destOrd="0" presId="urn:diagrams.loki3.com/BracketList+Icon#1"/>
    <dgm:cxn modelId="{2577AF47-547F-47F7-A484-871FB3256470}" srcId="{CE05747F-C2B6-48F4-B230-931F3251F608}" destId="{7E505937-A1D1-4FCF-B857-F28870C2B438}" srcOrd="0" destOrd="0" parTransId="{C7132FAD-B185-4405-ABD4-A30DEAC13416}" sibTransId="{3B7DB6A5-4C5E-46B9-A357-36BB8E4D8D85}"/>
    <dgm:cxn modelId="{C492D978-6FB6-47F5-A771-EE0734A3F0B6}" type="presOf" srcId="{1B41DC41-29F0-4922-BFC5-D6FC08605C24}" destId="{DFE58E50-D08B-4B73-94A1-1086CA88357F}" srcOrd="0" destOrd="0" presId="urn:diagrams.loki3.com/BracketList+Icon#1"/>
    <dgm:cxn modelId="{2ABD5B67-1CE7-4279-9067-19CCCF9051CC}" type="presOf" srcId="{754976FE-E4B0-4743-B453-0E44EC68399E}" destId="{0B75026B-D553-42CF-87D2-B415F2777DCC}" srcOrd="0" destOrd="0" presId="urn:diagrams.loki3.com/BracketList+Icon#1"/>
    <dgm:cxn modelId="{47137A9B-2AFD-43A1-BF60-A42D27E140F6}" srcId="{CE05747F-C2B6-48F4-B230-931F3251F608}" destId="{B1295C8C-8D1F-43C6-82C9-E9A0C9D69E91}" srcOrd="1" destOrd="0" parTransId="{E5C704B0-DB8C-4E8C-A7B3-49A7A120BF7B}" sibTransId="{8C31FF87-D786-498F-B4F8-FA4F5650B856}"/>
    <dgm:cxn modelId="{7A48A55B-5522-4A42-ADC5-ACE0221D155E}" srcId="{B1295C8C-8D1F-43C6-82C9-E9A0C9D69E91}" destId="{3DC9E84D-4109-41D9-B23B-CD33F63307C9}" srcOrd="0" destOrd="0" parTransId="{D44FDFB6-DCEB-482B-A44F-4AD4680B4845}" sibTransId="{EF816448-0FE2-4DFA-B1FE-96F43A2497E4}"/>
    <dgm:cxn modelId="{0F7B844C-E53D-4992-BEFE-E3D939AEB0F0}" srcId="{7E505937-A1D1-4FCF-B857-F28870C2B438}" destId="{505E7534-BC5D-479E-B52F-847F35EAB5BC}" srcOrd="1" destOrd="0" parTransId="{492C23AE-BD52-4B15-9AD9-B115E28E1BB2}" sibTransId="{D8A98629-7FB9-411B-9BCC-E4692A4FFE8A}"/>
    <dgm:cxn modelId="{47157EBF-4DBA-4F5D-937A-3711C796150E}" type="presOf" srcId="{B0AD83DE-376C-4B6D-88B3-8097A0E6BBA6}" destId="{08E2C8D8-6229-43A7-8F06-E64E22D8E58A}" srcOrd="0" destOrd="2" presId="urn:diagrams.loki3.com/BracketList+Icon#1"/>
    <dgm:cxn modelId="{D4201BB5-5256-4D86-81FA-EFDC0AA30415}" type="presOf" srcId="{3DC9E84D-4109-41D9-B23B-CD33F63307C9}" destId="{08E2C8D8-6229-43A7-8F06-E64E22D8E58A}" srcOrd="0" destOrd="0" presId="urn:diagrams.loki3.com/BracketList+Icon#1"/>
    <dgm:cxn modelId="{EBEFFE02-D79C-4682-B676-2C45B3EDDB59}" srcId="{CE05747F-C2B6-48F4-B230-931F3251F608}" destId="{1B41DC41-29F0-4922-BFC5-D6FC08605C24}" srcOrd="2" destOrd="0" parTransId="{CE9E3E3B-2FC2-4FCA-97C2-0743E0F5A1A8}" sibTransId="{B1482198-B815-4549-93A1-1975942E3B24}"/>
    <dgm:cxn modelId="{48DBAD2F-8B0F-456C-BD79-AE2F9D34CBF5}" srcId="{1B41DC41-29F0-4922-BFC5-D6FC08605C24}" destId="{F3E1EDEA-9EEE-4AF1-8DB0-21B97AE2252D}" srcOrd="2" destOrd="0" parTransId="{B4F8E6A7-FEE4-4E4F-92D6-B23055563E6F}" sibTransId="{F1BAB6F4-DF68-4A1E-97B5-DDA1A0B8757A}"/>
    <dgm:cxn modelId="{D26403DA-2375-4507-9B05-525191B1F378}" type="presOf" srcId="{4777BA7A-CB4C-4047-A5C1-19C4370C7AE7}" destId="{BAC3E759-BFAD-49B5-8556-AF41067A7811}" srcOrd="0" destOrd="0" presId="urn:diagrams.loki3.com/BracketList+Icon#1"/>
    <dgm:cxn modelId="{CE236F94-59EA-4E8B-A437-C5A5898BD85B}" srcId="{1B41DC41-29F0-4922-BFC5-D6FC08605C24}" destId="{1B4D7546-3ACD-46ED-98ED-799923893FBE}" srcOrd="1" destOrd="0" parTransId="{EE4C8471-CA1C-4763-B5E8-FF0B6E8E31A2}" sibTransId="{404C75CA-CA39-48B7-9D1F-BFB0E8DA0AED}"/>
    <dgm:cxn modelId="{BB7E5179-6876-43DB-B871-9DFEC467CFC4}" type="presOf" srcId="{505E7534-BC5D-479E-B52F-847F35EAB5BC}" destId="{0B75026B-D553-42CF-87D2-B415F2777DCC}" srcOrd="0" destOrd="1" presId="urn:diagrams.loki3.com/BracketList+Icon#1"/>
    <dgm:cxn modelId="{9268D54A-D35A-4708-9D02-3BB9F8BB57B5}" type="presParOf" srcId="{A664B6DC-B5D4-480F-8C18-4EEA3B403295}" destId="{707CF0F8-542C-4273-AD39-AC9125950E5B}" srcOrd="0" destOrd="0" presId="urn:diagrams.loki3.com/BracketList+Icon#1"/>
    <dgm:cxn modelId="{5CD7EB98-1087-45B7-A078-231F1E59FE38}" type="presParOf" srcId="{707CF0F8-542C-4273-AD39-AC9125950E5B}" destId="{2C5BA068-BB4B-49C7-8916-4C0FEEAFB7D3}" srcOrd="0" destOrd="0" presId="urn:diagrams.loki3.com/BracketList+Icon#1"/>
    <dgm:cxn modelId="{62A6211C-BFD3-4C65-B651-21AA06D3F7C4}" type="presParOf" srcId="{707CF0F8-542C-4273-AD39-AC9125950E5B}" destId="{F7060B7B-A2B0-46AD-A854-46E0D1855F68}" srcOrd="1" destOrd="0" presId="urn:diagrams.loki3.com/BracketList+Icon#1"/>
    <dgm:cxn modelId="{2092F5D6-5606-4284-9313-0C9F6D6077F6}" type="presParOf" srcId="{707CF0F8-542C-4273-AD39-AC9125950E5B}" destId="{CC5F4082-0804-4B7F-B15E-81E8137F5C11}" srcOrd="2" destOrd="0" presId="urn:diagrams.loki3.com/BracketList+Icon#1"/>
    <dgm:cxn modelId="{67E306BC-66CB-4944-843D-0ED313B1C963}" type="presParOf" srcId="{707CF0F8-542C-4273-AD39-AC9125950E5B}" destId="{0B75026B-D553-42CF-87D2-B415F2777DCC}" srcOrd="3" destOrd="0" presId="urn:diagrams.loki3.com/BracketList+Icon#1"/>
    <dgm:cxn modelId="{0A89DDCB-1646-491A-B01E-37BC7434954A}" type="presParOf" srcId="{A664B6DC-B5D4-480F-8C18-4EEA3B403295}" destId="{57548DBF-1933-42EC-B582-783DD4A3CC9D}" srcOrd="1" destOrd="0" presId="urn:diagrams.loki3.com/BracketList+Icon#1"/>
    <dgm:cxn modelId="{FE662A29-DEF6-43F8-9ACB-C3C1008CC536}" type="presParOf" srcId="{A664B6DC-B5D4-480F-8C18-4EEA3B403295}" destId="{61D22842-6DE5-43F4-8C89-BDFBDF0A84C8}" srcOrd="2" destOrd="0" presId="urn:diagrams.loki3.com/BracketList+Icon#1"/>
    <dgm:cxn modelId="{EFFFD98B-F8B5-428D-B5C4-5A4F7E54B73A}" type="presParOf" srcId="{61D22842-6DE5-43F4-8C89-BDFBDF0A84C8}" destId="{7C9B8812-F849-453D-BA52-CE14C834B1BC}" srcOrd="0" destOrd="0" presId="urn:diagrams.loki3.com/BracketList+Icon#1"/>
    <dgm:cxn modelId="{0165544F-768C-4D5D-AD01-D0AEBA30D73B}" type="presParOf" srcId="{61D22842-6DE5-43F4-8C89-BDFBDF0A84C8}" destId="{3B998CFF-DF3C-43F4-8CBE-41A479DE6B8A}" srcOrd="1" destOrd="0" presId="urn:diagrams.loki3.com/BracketList+Icon#1"/>
    <dgm:cxn modelId="{7BFC50F8-041C-4D0E-9F6C-18EDD35AC855}" type="presParOf" srcId="{61D22842-6DE5-43F4-8C89-BDFBDF0A84C8}" destId="{4FF76137-1C2B-4AAD-B533-20395A53231B}" srcOrd="2" destOrd="0" presId="urn:diagrams.loki3.com/BracketList+Icon#1"/>
    <dgm:cxn modelId="{69F1C48F-D1D4-4706-A9E6-E2CF40898067}" type="presParOf" srcId="{61D22842-6DE5-43F4-8C89-BDFBDF0A84C8}" destId="{08E2C8D8-6229-43A7-8F06-E64E22D8E58A}" srcOrd="3" destOrd="0" presId="urn:diagrams.loki3.com/BracketList+Icon#1"/>
    <dgm:cxn modelId="{91C56926-CD9F-4353-B727-58AB8131A684}" type="presParOf" srcId="{A664B6DC-B5D4-480F-8C18-4EEA3B403295}" destId="{EDA6321F-5E83-4AB5-A934-A8A6B1E277A0}" srcOrd="3" destOrd="0" presId="urn:diagrams.loki3.com/BracketList+Icon#1"/>
    <dgm:cxn modelId="{258F0EFF-648C-4CE4-ACC1-05DFE1EBE93E}" type="presParOf" srcId="{A664B6DC-B5D4-480F-8C18-4EEA3B403295}" destId="{74287BDB-9D80-46B7-9984-AC2B753423DD}" srcOrd="4" destOrd="0" presId="urn:diagrams.loki3.com/BracketList+Icon#1"/>
    <dgm:cxn modelId="{EF132C8E-2172-487B-A19A-5A3988CBA3F6}" type="presParOf" srcId="{74287BDB-9D80-46B7-9984-AC2B753423DD}" destId="{DFE58E50-D08B-4B73-94A1-1086CA88357F}" srcOrd="0" destOrd="0" presId="urn:diagrams.loki3.com/BracketList+Icon#1"/>
    <dgm:cxn modelId="{A09E737D-F1E5-4F39-A7D1-333DDCE87D85}" type="presParOf" srcId="{74287BDB-9D80-46B7-9984-AC2B753423DD}" destId="{5A3A5914-362B-47B2-925E-1271EDCF4D5A}" srcOrd="1" destOrd="0" presId="urn:diagrams.loki3.com/BracketList+Icon#1"/>
    <dgm:cxn modelId="{3F3F1639-B44E-4AFE-85C3-D84DEB8719D4}" type="presParOf" srcId="{74287BDB-9D80-46B7-9984-AC2B753423DD}" destId="{867C6EEA-1D9F-4C72-A3E4-4858AB1B0645}" srcOrd="2" destOrd="0" presId="urn:diagrams.loki3.com/BracketList+Icon#1"/>
    <dgm:cxn modelId="{1AAF2981-58CB-46F1-ADED-4F264594908F}" type="presParOf" srcId="{74287BDB-9D80-46B7-9984-AC2B753423DD}" destId="{BAC3E759-BFAD-49B5-8556-AF41067A7811}" srcOrd="3" destOrd="0" presId="urn:diagrams.loki3.com/BracketList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#1">
  <dgm:title val="Svislý seznam se složenými závorkami"/>
  <dgm:desc val="Umožňuje znázornit seskupené bloky informací.  Tato volba je vhodná pro velké množství textu úrovně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atMod val="103000"/>
                <a:lumMod val="118000"/>
              </a:schemeClr>
            </a:gs>
            <a:gs pos="50000">
              <a:schemeClr val="accent2">
                <a:satMod val="89000"/>
                <a:lumMod val="91000"/>
              </a:schemeClr>
            </a:gs>
            <a:gs pos="100000">
              <a:schemeClr val="accent2">
                <a:lumMod val="69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Závěrečná práce – naše firma Všeuměl CNC s.r.o.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2732" y="5318975"/>
            <a:ext cx="4829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Zpracoval: Kristián Soukup</a:t>
            </a:r>
          </a:p>
          <a:p>
            <a:r>
              <a:rPr lang="cs-CZ" sz="2400" dirty="0" smtClean="0"/>
              <a:t>Ročník: IX</a:t>
            </a:r>
          </a:p>
          <a:p>
            <a:r>
              <a:rPr lang="cs-CZ" sz="2400" dirty="0" smtClean="0"/>
              <a:t>Téma: Závěrečná práce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75" y="4604520"/>
            <a:ext cx="4114800" cy="1933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sz="half" idx="1"/>
          </p:nvPr>
        </p:nvSpPr>
        <p:spPr>
          <a:xfrm>
            <a:off x="1212331" y="369366"/>
            <a:ext cx="4572000" cy="80261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cs-CZ" sz="4000" u="sng" dirty="0" smtClean="0"/>
              <a:t>Podnikatelský plán</a:t>
            </a:r>
            <a:endParaRPr lang="cs-CZ" sz="4000" u="sng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85910" y="1670133"/>
            <a:ext cx="11459622" cy="4123944"/>
          </a:xfrm>
        </p:spPr>
        <p:txBody>
          <a:bodyPr>
            <a:normAutofit/>
          </a:bodyPr>
          <a:lstStyle/>
          <a:p>
            <a:r>
              <a:rPr lang="cs-CZ" sz="2800" u="sng" dirty="0" smtClean="0"/>
              <a:t>Podnikatelský záměr </a:t>
            </a:r>
            <a:r>
              <a:rPr lang="cs-CZ" sz="2400" u="sng" dirty="0" smtClean="0"/>
              <a:t>: </a:t>
            </a:r>
            <a:r>
              <a:rPr lang="cs-CZ" sz="2400" dirty="0"/>
              <a:t>Návrh a výroba polystyrenových výrobků pomocí CNC strojů – FiloCAD3 a frézka ncCAD7,5. Výrobky jsou určeny pro dekoraci, reklamu, hračky, názorné modely, dle přání </a:t>
            </a:r>
            <a:r>
              <a:rPr lang="cs-CZ" sz="2400" dirty="0" smtClean="0"/>
              <a:t>zákazníků</a:t>
            </a:r>
          </a:p>
          <a:p>
            <a:r>
              <a:rPr lang="cs-CZ" sz="2800" u="sng" dirty="0"/>
              <a:t>Podnikové </a:t>
            </a:r>
            <a:r>
              <a:rPr lang="cs-CZ" sz="2400" u="sng" dirty="0"/>
              <a:t>cíle</a:t>
            </a:r>
            <a:r>
              <a:rPr lang="cs-CZ" sz="2800" u="sng" dirty="0"/>
              <a:t> </a:t>
            </a:r>
            <a:r>
              <a:rPr lang="cs-CZ" sz="2800" u="sng" dirty="0" smtClean="0"/>
              <a:t>: </a:t>
            </a:r>
            <a:r>
              <a:rPr lang="cs-CZ" sz="2400" dirty="0"/>
              <a:t>Proniknutí na trh a získání odběratele z řad obchodních řetězců, škol. Dlouhodobý cíl: během 3 let profinancovat výrobní náklady ( prostory, stroje a materiál ). Získat dobrou pověst na trhu. Krátkodobý cíl: prodání reklamních vánočních a velikonočních ozdob </a:t>
            </a:r>
            <a:r>
              <a:rPr lang="cs-CZ" sz="2400" dirty="0" smtClean="0"/>
              <a:t>( 15000 kusů ), srdíčka a květiny ke </a:t>
            </a:r>
            <a:r>
              <a:rPr lang="cs-CZ" sz="2400" dirty="0"/>
              <a:t>D</a:t>
            </a:r>
            <a:r>
              <a:rPr lang="cs-CZ" sz="2400" dirty="0" smtClean="0"/>
              <a:t>ni matek, název pro Českou spořitelnu….</a:t>
            </a:r>
            <a:endParaRPr lang="cs-CZ" sz="2400" dirty="0"/>
          </a:p>
          <a:p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196624"/>
            <a:ext cx="9509760" cy="1233424"/>
          </a:xfrm>
        </p:spPr>
        <p:txBody>
          <a:bodyPr/>
          <a:lstStyle/>
          <a:p>
            <a:r>
              <a:rPr lang="cs-CZ" dirty="0" smtClean="0"/>
              <a:t>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2325" y="1748178"/>
            <a:ext cx="4572000" cy="4123944"/>
          </a:xfrm>
        </p:spPr>
        <p:txBody>
          <a:bodyPr/>
          <a:lstStyle/>
          <a:p>
            <a:r>
              <a:rPr lang="cs-CZ" dirty="0" smtClean="0"/>
              <a:t>Prostory výroby: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Naše výrobky – katalog výrobků: </a:t>
            </a:r>
          </a:p>
          <a:p>
            <a:r>
              <a:rPr lang="cs-CZ" u="sng" dirty="0" smtClean="0"/>
              <a:t>Vločka</a:t>
            </a:r>
            <a:r>
              <a:rPr lang="cs-CZ" dirty="0" smtClean="0"/>
              <a:t> -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47" y="2384438"/>
            <a:ext cx="2685675" cy="178555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49336" y="4560507"/>
            <a:ext cx="1216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/>
              <a:t>Hvězda </a:t>
            </a:r>
            <a:r>
              <a:rPr lang="cs-CZ" sz="2000" dirty="0" smtClean="0"/>
              <a:t>-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47" y="4560507"/>
            <a:ext cx="2685676" cy="17855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0" y="2384438"/>
            <a:ext cx="4595470" cy="30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6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100"/>
                            </p:stCondLst>
                            <p:childTnLst>
                              <p:par>
                                <p:cTn id="5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1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u="sng" dirty="0" smtClean="0"/>
              <a:t>LINTECH s.r.o.</a:t>
            </a:r>
            <a:endParaRPr lang="cs-CZ" sz="4400" u="sng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Exkurze ve společnosti lintech - Domažlice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54" y="5029200"/>
            <a:ext cx="4365740" cy="11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u="sng" dirty="0" smtClean="0"/>
              <a:t>Exkurze Lintech s.r.o.</a:t>
            </a:r>
            <a:endParaRPr lang="cs-CZ" sz="4000" u="sng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74" y="726926"/>
            <a:ext cx="4214037" cy="280188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84" y="3752549"/>
            <a:ext cx="4214037" cy="280188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1138" y="1907727"/>
            <a:ext cx="583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Založení firmy – 1993</a:t>
            </a:r>
            <a:r>
              <a:rPr lang="cs-CZ" dirty="0"/>
              <a:t> </a:t>
            </a:r>
            <a:r>
              <a:rPr lang="cs-CZ" dirty="0" smtClean="0"/>
              <a:t>– 3 lidé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1138" y="3141672"/>
            <a:ext cx="360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Ředitel podniku – Karel Kubr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31138" y="2362625"/>
            <a:ext cx="695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Dnešní zaměření – společnost se zaměřením na </a:t>
            </a:r>
          </a:p>
          <a:p>
            <a:r>
              <a:rPr lang="cs-CZ" dirty="0"/>
              <a:t>	</a:t>
            </a:r>
            <a:r>
              <a:rPr lang="cs-CZ" dirty="0" smtClean="0"/>
              <a:t>	laserové a CNC stroje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1138" y="3504527"/>
            <a:ext cx="61548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Informace: </a:t>
            </a:r>
          </a:p>
          <a:p>
            <a:r>
              <a:rPr lang="cs-CZ" dirty="0" smtClean="0"/>
              <a:t>- Vyrábí na nejmodernějších strojích dovezené z USA a Německa. </a:t>
            </a:r>
          </a:p>
          <a:p>
            <a:endParaRPr lang="cs-CZ" dirty="0" smtClean="0"/>
          </a:p>
          <a:p>
            <a:r>
              <a:rPr lang="cs-CZ" dirty="0" smtClean="0"/>
              <a:t>- Vyrábí technologicky náročné stroje na zakázku.</a:t>
            </a:r>
          </a:p>
          <a:p>
            <a:endParaRPr lang="cs-CZ" dirty="0" smtClean="0"/>
          </a:p>
          <a:p>
            <a:r>
              <a:rPr lang="cs-CZ" dirty="0" smtClean="0"/>
              <a:t>- Dobře zavedená průběžná i finální kontrola – průvodní list.</a:t>
            </a:r>
          </a:p>
          <a:p>
            <a:endParaRPr lang="cs-CZ" dirty="0"/>
          </a:p>
          <a:p>
            <a:r>
              <a:rPr lang="cs-CZ" dirty="0" smtClean="0"/>
              <a:t>- Stanovení ceny výrobku – marže.)</a:t>
            </a:r>
          </a:p>
          <a:p>
            <a:endParaRPr lang="cs-CZ" dirty="0"/>
          </a:p>
          <a:p>
            <a:r>
              <a:rPr lang="cs-CZ" dirty="0" smtClean="0"/>
              <a:t>- Vývojové oddělení spolupracuje se ZČU Plzeň.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9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9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900"/>
                            </p:stCondLst>
                            <p:childTnLst>
                              <p:par>
                                <p:cTn id="8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428723"/>
            <a:ext cx="9509760" cy="1233424"/>
          </a:xfrm>
        </p:spPr>
        <p:txBody>
          <a:bodyPr/>
          <a:lstStyle/>
          <a:p>
            <a:r>
              <a:rPr lang="cs-CZ" dirty="0" smtClean="0"/>
              <a:t>Beseda a metodická pomoc:</a:t>
            </a:r>
            <a:br>
              <a:rPr lang="cs-CZ" dirty="0" smtClean="0"/>
            </a:br>
            <a:r>
              <a:rPr lang="cs-CZ" dirty="0" smtClean="0"/>
              <a:t> 				   Ing. Miroslav Kroupa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Ředitel podniku: Ruml industry.</a:t>
            </a:r>
          </a:p>
          <a:p>
            <a:pPr marL="45720" indent="0">
              <a:buNone/>
            </a:pPr>
            <a:r>
              <a:rPr lang="cs-CZ" dirty="0" smtClean="0"/>
              <a:t>      	( bývalý ředitel jedné ze společnosti ŠKODA a.s. a bývalý ředitel Dioss Nýřany ).</a:t>
            </a:r>
          </a:p>
          <a:p>
            <a:r>
              <a:rPr lang="cs-CZ" dirty="0" smtClean="0"/>
              <a:t>Základní informace o zakládání podniku.</a:t>
            </a:r>
          </a:p>
          <a:p>
            <a:r>
              <a:rPr lang="cs-CZ" dirty="0" smtClean="0"/>
              <a:t>Personalistika podniku.</a:t>
            </a:r>
          </a:p>
          <a:p>
            <a:r>
              <a:rPr lang="cs-CZ" dirty="0" smtClean="0"/>
              <a:t>Plánování podniku.</a:t>
            </a:r>
          </a:p>
          <a:p>
            <a:r>
              <a:rPr lang="cs-CZ" dirty="0" smtClean="0"/>
              <a:t>Financování podniku.</a:t>
            </a:r>
          </a:p>
          <a:p>
            <a:r>
              <a:rPr lang="cs-CZ" dirty="0" smtClean="0"/>
              <a:t>Beseda diskuze nad našim podnikatelským plánem a finančním plánem.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6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Cena a materiál výrobku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1901952"/>
            <a:ext cx="9696074" cy="4127627"/>
          </a:xfrm>
        </p:spPr>
        <p:txBody>
          <a:bodyPr/>
          <a:lstStyle/>
          <a:p>
            <a:r>
              <a:rPr lang="cs-CZ" dirty="0"/>
              <a:t>Velikost desky: 125x60 cm</a:t>
            </a:r>
          </a:p>
          <a:p>
            <a:r>
              <a:rPr lang="cs-CZ" dirty="0"/>
              <a:t>Počet desek: 6ks</a:t>
            </a:r>
          </a:p>
          <a:p>
            <a:r>
              <a:rPr lang="cs-CZ" dirty="0"/>
              <a:t>Celkem cena za desky: </a:t>
            </a:r>
            <a:r>
              <a:rPr lang="cs-CZ" dirty="0" smtClean="0"/>
              <a:t>348</a:t>
            </a:r>
            <a:r>
              <a:rPr lang="cs-CZ" dirty="0"/>
              <a:t>K</a:t>
            </a:r>
            <a:r>
              <a:rPr lang="cs-CZ" dirty="0" smtClean="0"/>
              <a:t>č</a:t>
            </a:r>
            <a:endParaRPr lang="cs-CZ" dirty="0"/>
          </a:p>
          <a:p>
            <a:r>
              <a:rPr lang="cs-CZ" dirty="0"/>
              <a:t>Za jednu desku: </a:t>
            </a:r>
            <a:r>
              <a:rPr lang="cs-CZ" dirty="0" smtClean="0"/>
              <a:t>58,-Kč</a:t>
            </a:r>
          </a:p>
          <a:p>
            <a:r>
              <a:rPr lang="cs-CZ" dirty="0" smtClean="0"/>
              <a:t>Počet </a:t>
            </a:r>
            <a:r>
              <a:rPr lang="cs-CZ" dirty="0"/>
              <a:t>výrobků (15x15cm)z jedné desky: </a:t>
            </a:r>
            <a:r>
              <a:rPr lang="cs-CZ" dirty="0" smtClean="0"/>
              <a:t>2x 29ks</a:t>
            </a: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dirty="0" smtClean="0"/>
              <a:t>Cena </a:t>
            </a:r>
            <a:r>
              <a:rPr lang="cs-CZ" dirty="0"/>
              <a:t>jednoho výrobku v průměru: cena desky /počet výrobků z jedné desky  se rovná </a:t>
            </a:r>
            <a:r>
              <a:rPr lang="cs-CZ" b="1" u="sng" dirty="0"/>
              <a:t>1</a:t>
            </a:r>
            <a:r>
              <a:rPr lang="cs-CZ" b="1" u="sng" dirty="0" smtClean="0"/>
              <a:t>kč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9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Průzkum trhu a Marketing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Zjištění ceny výrobků na trhu</a:t>
            </a:r>
          </a:p>
          <a:p>
            <a:r>
              <a:rPr lang="cs-CZ" dirty="0" smtClean="0"/>
              <a:t>Předání informací marketingu </a:t>
            </a:r>
          </a:p>
          <a:p>
            <a:r>
              <a:rPr lang="cs-CZ" dirty="0" smtClean="0"/>
              <a:t>Stanovení ceny výrobků</a:t>
            </a:r>
          </a:p>
          <a:p>
            <a:r>
              <a:rPr lang="cs-CZ" dirty="0" smtClean="0"/>
              <a:t>Prodej samotného výrobku s  přijatelnou cenou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3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Objednávka materiálů na výrobky</a:t>
            </a:r>
          </a:p>
          <a:p>
            <a:r>
              <a:rPr lang="cs-CZ" dirty="0" smtClean="0"/>
              <a:t>Stanovení ceny výrobku</a:t>
            </a:r>
          </a:p>
          <a:p>
            <a:r>
              <a:rPr lang="cs-CZ" dirty="0" smtClean="0"/>
              <a:t>Zjišťování konkurence v kraji</a:t>
            </a:r>
          </a:p>
          <a:p>
            <a:r>
              <a:rPr lang="cs-CZ" dirty="0"/>
              <a:t>Nabídky a poptávky </a:t>
            </a:r>
          </a:p>
          <a:p>
            <a:r>
              <a:rPr lang="cs-CZ" dirty="0" smtClean="0"/>
              <a:t>Sestavení katalogů a vzorníků, letáků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1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5965" y="312814"/>
            <a:ext cx="9509760" cy="123342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WWW stránky</a:t>
            </a:r>
            <a:endParaRPr lang="cs-CZ" sz="4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0" y="1918474"/>
            <a:ext cx="5914268" cy="44710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2" y="1918474"/>
            <a:ext cx="5914268" cy="44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– analýza		</a:t>
            </a:r>
            <a:endParaRPr lang="cs-CZ" dirty="0"/>
          </a:p>
        </p:txBody>
      </p:sp>
      <p:pic>
        <p:nvPicPr>
          <p:cNvPr id="4" name="Zástupný symbol pro obsah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1314" y="454921"/>
            <a:ext cx="5433904" cy="583292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0062" y="0"/>
            <a:ext cx="9509760" cy="1233424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Prohlášení: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1800" dirty="0" smtClean="0"/>
              <a:t>Prohlašuji, že jsem závěrečnou práci zpracoval samostatně za použití literatury a ostatních zdrojů v ní uvedených.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1878" y="1374828"/>
            <a:ext cx="9509760" cy="4127627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 smtClean="0"/>
              <a:t>Anotace</a:t>
            </a:r>
            <a:r>
              <a:rPr lang="cs-CZ" b="1" dirty="0" smtClean="0"/>
              <a:t>:</a:t>
            </a:r>
          </a:p>
          <a:p>
            <a:r>
              <a:rPr lang="cs-CZ" dirty="0" smtClean="0"/>
              <a:t>Jmenuji se Kristián Soukup. Je mi 15 let a bydlím v Osvračíně. Pro svoji závěrečnou práci jsem si vybral téma našeho školního projektu Firma – CNC. Mým přáním by bylo dostat se na školu v Plzni oboru IT a tento školní projekt by mi mohl pomoct při zlepšení mých dovedností. V naší firmě zastupuji místo ředitele, který je zároveň jedním z nejtěžších, ale pro mě velice zajímavým a do budoucna i velice přínosným. Mým vedlejším úkolem je získat pro firmu zákazníky, které bych měl u firmy udržet co nejdéle a v tom nejlepším případě je nejenom udržet, ale také zvyšovat naše tržby. Největším cílem by bylo udělat z naší firmy, firmu úspěšnou a stát se regulérními obchodníky, i přes to, že naše firma není oficiální.</a:t>
            </a:r>
          </a:p>
          <a:p>
            <a:r>
              <a:rPr lang="cs-CZ" dirty="0"/>
              <a:t>My name is Kristian Soukup. I am 15 years old and I live in </a:t>
            </a:r>
            <a:r>
              <a:rPr lang="cs-CZ" dirty="0" smtClean="0"/>
              <a:t>Osračíně. I </a:t>
            </a:r>
            <a:r>
              <a:rPr lang="cs-CZ" dirty="0"/>
              <a:t>chose my theme – Company – CNC – for my final work. My future plan: I would like to visit a High School in Pilsen. I´d like use my skills for  my future life. In our Company – I worked as a Director. I talked and worked with customers and I did some things for growing sales. I hope that our company will be sucesfull for future. I hope that our company will be a good business.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79867" y="5349895"/>
            <a:ext cx="536806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Motto:</a:t>
            </a:r>
          </a:p>
          <a:p>
            <a:pPr algn="ctr"/>
            <a:r>
              <a:rPr lang="cs-CZ" u="sng" dirty="0" smtClean="0"/>
              <a:t>„</a:t>
            </a:r>
            <a:r>
              <a:rPr lang="cs-CZ" sz="2000" u="sng" dirty="0" smtClean="0"/>
              <a:t>Není důležité motto, ale činy.“ </a:t>
            </a:r>
            <a:r>
              <a:rPr lang="cs-CZ" dirty="0" smtClean="0"/>
              <a:t>- Dana Suchá</a:t>
            </a:r>
          </a:p>
          <a:p>
            <a:pPr algn="ctr"/>
            <a:endParaRPr lang="cs-CZ" b="1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Sestavení plánu toku peněz</a:t>
            </a:r>
          </a:p>
          <a:p>
            <a:r>
              <a:rPr lang="cs-CZ" dirty="0" smtClean="0"/>
              <a:t>Sestavení knihy příjmů a výdajů</a:t>
            </a:r>
          </a:p>
          <a:p>
            <a:r>
              <a:rPr lang="cs-CZ" dirty="0" smtClean="0"/>
              <a:t>Administrativa faktur transakcí firmy</a:t>
            </a:r>
          </a:p>
          <a:p>
            <a:r>
              <a:rPr lang="cs-CZ" dirty="0" smtClean="0"/>
              <a:t>Sestavení mzdy pro zaměstnance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0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206103"/>
            <a:ext cx="9509760" cy="603794"/>
          </a:xfrm>
        </p:spPr>
        <p:txBody>
          <a:bodyPr/>
          <a:lstStyle/>
          <a:p>
            <a:pPr algn="ctr"/>
            <a:r>
              <a:rPr lang="cs-CZ" dirty="0" smtClean="0"/>
              <a:t>Finanční vyhodnocení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1" y="845053"/>
            <a:ext cx="3814679" cy="516789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27" y="1379007"/>
            <a:ext cx="4153480" cy="44392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475" y="1455218"/>
            <a:ext cx="3691944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8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Minipodniky Plzeň – otázky pro jednatele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Jste hodně vytížen..?</a:t>
            </a:r>
          </a:p>
          <a:p>
            <a:r>
              <a:rPr lang="cs-CZ" dirty="0" smtClean="0"/>
              <a:t>„Ano, pracovně jsem vytížen hodně, už jen díky tomu, že práce jednatele není vůbec jednoduchá.“</a:t>
            </a:r>
          </a:p>
          <a:p>
            <a:r>
              <a:rPr lang="cs-CZ" dirty="0"/>
              <a:t>Máte v nabídce něco speciálního, co jinde zákazník nenajde</a:t>
            </a:r>
            <a:r>
              <a:rPr lang="cs-CZ" dirty="0" smtClean="0"/>
              <a:t>?</a:t>
            </a:r>
          </a:p>
          <a:p>
            <a:r>
              <a:rPr lang="cs-CZ" dirty="0" smtClean="0"/>
              <a:t>„Určitě ano.. Naše prodejna je pro nás jakousi vzorkovou prodejnou toho, co nabízíme v našem internetovém obchodě.“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Poučení, závěr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Naše snažení v projektu minipodniky vyústilo v konečné shledání všech zapojených firem v Plzni, kde naše výrobky získali výtečné ohlasy, i přes to, že jsme žádnou cenu nezískali. </a:t>
            </a:r>
          </a:p>
          <a:p>
            <a:r>
              <a:rPr lang="cs-CZ" dirty="0" smtClean="0"/>
              <a:t>Pro všechny zúčastněné byla firma přínosem a všechny firmy tak měli možnost prezentovat svůj projekt v Plzni v Parkhotelu.</a:t>
            </a:r>
          </a:p>
          <a:p>
            <a:r>
              <a:rPr lang="cs-CZ" dirty="0" smtClean="0"/>
              <a:t>Na závěr bych chtěl poděkovat všem, kteří mi s mojí prezentací pomáhali. Zejména paní ředitelce Dagmar Hanzalové za zapojení do projektu. Paní učitelce Petře Křížové za opravení mých chyb v prezentaci a v písemné podobě a také panu učiteli Liboru Hejtmanovi za pomoc a opravení mé prezentace.</a:t>
            </a:r>
          </a:p>
          <a:p>
            <a:r>
              <a:rPr lang="cs-CZ" dirty="0" smtClean="0"/>
              <a:t>Doufám, že vám má závěrečná práce připadala zajímavá, poučná a budu rád pokud si z mé prezentace budete něco pamatovat.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2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341120" y="195898"/>
            <a:ext cx="9509760" cy="1233424"/>
          </a:xfrm>
        </p:spPr>
        <p:txBody>
          <a:bodyPr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400" b="0" i="0" u="sng" dirty="0" smtClean="0">
                <a:latin typeface="Calibri"/>
                <a:ea typeface="+mj-ea"/>
                <a:cs typeface="+mj-cs"/>
              </a:rPr>
              <a:t>Firma - Všeuměl CNC ( zaměření )</a:t>
            </a:r>
            <a:endParaRPr lang="cs-CZ" sz="4400" b="0" i="0" u="sng" dirty="0">
              <a:latin typeface="Calibri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cs-CZ" sz="2800" dirty="0"/>
              <a:t>Naše firma zabývající se výrobou polystyrénových ozdob a písmen vznikla v roce 2014</a:t>
            </a:r>
            <a:r>
              <a:rPr lang="cs-CZ" sz="2800" dirty="0" smtClean="0"/>
              <a:t>.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cs-CZ" sz="2800" dirty="0" smtClean="0"/>
              <a:t> </a:t>
            </a:r>
            <a:r>
              <a:rPr lang="cs-CZ" sz="2800" dirty="0"/>
              <a:t>Zaměřujeme se na široké spektrum zákazníků. Garantujeme vysokou kvalitu našich výrobků a snažíme se vyhovět požadavkům našich zákazníků. </a:t>
            </a:r>
            <a:endParaRPr lang="cs-CZ" sz="2800" dirty="0" smtClean="0"/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cs-CZ" sz="2800" dirty="0" smtClean="0"/>
              <a:t>Naše </a:t>
            </a:r>
            <a:r>
              <a:rPr lang="cs-CZ" sz="2800" dirty="0"/>
              <a:t>technologie vznikla ve spolupráci s hospodářskou </a:t>
            </a:r>
            <a:r>
              <a:rPr lang="cs-CZ" sz="2800" dirty="0" smtClean="0"/>
              <a:t>komorou</a:t>
            </a:r>
            <a:r>
              <a:rPr lang="cs-CZ" sz="2800" dirty="0"/>
              <a:t> </a:t>
            </a:r>
            <a:r>
              <a:rPr lang="cs-CZ" sz="2800" dirty="0" smtClean="0"/>
              <a:t>Plzeň.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cs-CZ" sz="2800" dirty="0" smtClean="0"/>
              <a:t>Naše </a:t>
            </a:r>
            <a:r>
              <a:rPr lang="cs-CZ" sz="2800" dirty="0"/>
              <a:t>výrobky vznikají za pomoci našich dělníků a návrhářů </a:t>
            </a:r>
            <a:r>
              <a:rPr lang="cs-CZ" sz="2800" dirty="0" smtClean="0"/>
              <a:t>na zapůjčeném </a:t>
            </a:r>
            <a:r>
              <a:rPr lang="cs-CZ" sz="2800" dirty="0"/>
              <a:t>"školním" </a:t>
            </a:r>
            <a:r>
              <a:rPr lang="cs-CZ" sz="2800" dirty="0" smtClean="0"/>
              <a:t>stroji FiloCAD2 USB.</a:t>
            </a:r>
            <a:endParaRPr lang="cs-CZ" sz="2800" b="0" i="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9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1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4010" y="248419"/>
            <a:ext cx="9509760" cy="1233424"/>
          </a:xfrm>
        </p:spPr>
        <p:txBody>
          <a:bodyPr>
            <a:normAutofit/>
          </a:bodyPr>
          <a:lstStyle/>
          <a:p>
            <a:r>
              <a:rPr lang="cs-CZ" sz="6000" u="sng" dirty="0" smtClean="0"/>
              <a:t>Živnostenský</a:t>
            </a:r>
            <a:r>
              <a:rPr lang="cs-CZ" u="sng" dirty="0" smtClean="0"/>
              <a:t> </a:t>
            </a:r>
            <a:r>
              <a:rPr lang="cs-CZ" sz="6000" u="sng" dirty="0" smtClean="0"/>
              <a:t>list</a:t>
            </a:r>
            <a:r>
              <a:rPr lang="cs-CZ" u="sng" dirty="0" smtClean="0"/>
              <a:t>	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56499"/>
            <a:ext cx="6568225" cy="412762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Naše společnost s.r.o. podniká na základě živnostenského listu 529260549</a:t>
            </a:r>
          </a:p>
          <a:p>
            <a:r>
              <a:rPr lang="cs-CZ" sz="2800" dirty="0" smtClean="0"/>
              <a:t>Obchodní jméno: Všeuměl CNC, s.r.o.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68" y="1481843"/>
            <a:ext cx="3465744" cy="495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886074" y="400049"/>
            <a:ext cx="2571751" cy="942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Jednatel: Kristián Soukup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167436" y="400050"/>
            <a:ext cx="2890839" cy="942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Zástupce: Vlastimil Weiner 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4443413" y="1343024"/>
            <a:ext cx="274493" cy="676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6770428" y="1343024"/>
            <a:ext cx="316172" cy="676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4312978" y="2115739"/>
            <a:ext cx="3228975" cy="12430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u="sng" dirty="0" smtClean="0"/>
              <a:t>Výroba</a:t>
            </a:r>
            <a:endParaRPr lang="cs-CZ" sz="3200" u="sng" dirty="0"/>
          </a:p>
        </p:txBody>
      </p:sp>
      <p:cxnSp>
        <p:nvCxnSpPr>
          <p:cNvPr id="15" name="Přímá spojnice se šipkou 14"/>
          <p:cNvCxnSpPr/>
          <p:nvPr/>
        </p:nvCxnSpPr>
        <p:spPr>
          <a:xfrm flipH="1" flipV="1">
            <a:off x="2486025" y="1921668"/>
            <a:ext cx="1785938" cy="9644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585789" y="1285873"/>
            <a:ext cx="1814511" cy="8429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Administrativa</a:t>
            </a:r>
            <a:endParaRPr lang="cs-CZ" dirty="0"/>
          </a:p>
        </p:txBody>
      </p:sp>
      <p:cxnSp>
        <p:nvCxnSpPr>
          <p:cNvPr id="18" name="Přímá spojnice se šipkou 17"/>
          <p:cNvCxnSpPr/>
          <p:nvPr/>
        </p:nvCxnSpPr>
        <p:spPr>
          <a:xfrm flipH="1">
            <a:off x="1528762" y="2128837"/>
            <a:ext cx="128588" cy="957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585789" y="3086100"/>
            <a:ext cx="1900236" cy="9858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Hlavní Ekonom: Matěj Martínek</a:t>
            </a:r>
            <a:endParaRPr lang="cs-CZ" dirty="0"/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2374106" y="4114801"/>
            <a:ext cx="223837" cy="9644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962025" y="4071938"/>
            <a:ext cx="128588" cy="957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285753" y="5243513"/>
            <a:ext cx="1585910" cy="8858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Personalista: Denisa Špilková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2232422" y="5243513"/>
            <a:ext cx="1307303" cy="8858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Účetní: Zuzana Tomanová</a:t>
            </a:r>
            <a:endParaRPr lang="cs-CZ" dirty="0"/>
          </a:p>
        </p:txBody>
      </p:sp>
      <p:cxnSp>
        <p:nvCxnSpPr>
          <p:cNvPr id="27" name="Přímá spojnice se šipkou 26"/>
          <p:cNvCxnSpPr/>
          <p:nvPr/>
        </p:nvCxnSpPr>
        <p:spPr>
          <a:xfrm flipV="1">
            <a:off x="7605714" y="2186878"/>
            <a:ext cx="1466848" cy="4205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10136981" y="4607720"/>
            <a:ext cx="1921669" cy="8929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Průzkum trhu: Jan Svačina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7878366" y="4599385"/>
            <a:ext cx="2157413" cy="8929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Podnikatelský záměr, www stránky: Daniel Šmíd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10793179" y="3804690"/>
            <a:ext cx="460770" cy="667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>
            <a:off x="8820030" y="3770708"/>
            <a:ext cx="420289" cy="650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6028521" y="3484957"/>
            <a:ext cx="3576" cy="7143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Obdélník 36"/>
          <p:cNvSpPr/>
          <p:nvPr/>
        </p:nvSpPr>
        <p:spPr>
          <a:xfrm>
            <a:off x="4914993" y="4264820"/>
            <a:ext cx="2313383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Výrobní ředitel</a:t>
            </a:r>
            <a:endParaRPr lang="cs-CZ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6696599" y="5051823"/>
            <a:ext cx="690573" cy="4143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5028537" y="5051823"/>
            <a:ext cx="453633" cy="285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Obdélník 42"/>
          <p:cNvSpPr/>
          <p:nvPr/>
        </p:nvSpPr>
        <p:spPr>
          <a:xfrm>
            <a:off x="7041885" y="5619348"/>
            <a:ext cx="2313383" cy="894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Programování: Petr Paučo, Matěj Volejník a Patrik Odvody </a:t>
            </a:r>
            <a:endParaRPr lang="cs-CZ" dirty="0"/>
          </a:p>
        </p:txBody>
      </p:sp>
      <p:sp>
        <p:nvSpPr>
          <p:cNvPr id="44" name="Obdélník 43"/>
          <p:cNvSpPr/>
          <p:nvPr/>
        </p:nvSpPr>
        <p:spPr>
          <a:xfrm>
            <a:off x="3617821" y="5406980"/>
            <a:ext cx="2512806" cy="11072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Stroj: Dělníci – Vojta Sloup, Lukáš Hrdonka, Lukáš Opánský, Jirka Hruška</a:t>
            </a:r>
            <a:endParaRPr lang="cs-CZ" dirty="0"/>
          </a:p>
        </p:txBody>
      </p:sp>
      <p:cxnSp>
        <p:nvCxnSpPr>
          <p:cNvPr id="46" name="Přímá spojnice se šipkou 45"/>
          <p:cNvCxnSpPr/>
          <p:nvPr/>
        </p:nvCxnSpPr>
        <p:spPr>
          <a:xfrm>
            <a:off x="6167436" y="5963106"/>
            <a:ext cx="7548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9240319" y="1369118"/>
            <a:ext cx="2157413" cy="8929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Obchod ( nákup, prodej, marketing )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8967671" y="2734462"/>
            <a:ext cx="2157413" cy="8929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Denis Wendl</a:t>
            </a:r>
            <a:endParaRPr lang="cs-CZ" dirty="0"/>
          </a:p>
        </p:txBody>
      </p:sp>
      <p:cxnSp>
        <p:nvCxnSpPr>
          <p:cNvPr id="36" name="Přímá spojnice se šipkou 35"/>
          <p:cNvCxnSpPr/>
          <p:nvPr/>
        </p:nvCxnSpPr>
        <p:spPr>
          <a:xfrm flipH="1">
            <a:off x="10319025" y="2296803"/>
            <a:ext cx="137044" cy="310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3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6" grpId="0" animBg="1"/>
      <p:bldP spid="20" grpId="0" animBg="1"/>
      <p:bldP spid="24" grpId="0" animBg="1"/>
      <p:bldP spid="25" grpId="0" animBg="1"/>
      <p:bldP spid="29" grpId="0" animBg="1"/>
      <p:bldP spid="30" grpId="0" animBg="1"/>
      <p:bldP spid="37" grpId="0" animBg="1"/>
      <p:bldP spid="43" grpId="0" animBg="1"/>
      <p:bldP spid="44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-1002030" y="467360"/>
            <a:ext cx="9509760" cy="1233424"/>
          </a:xfrm>
        </p:spPr>
        <p:txBody>
          <a:bodyPr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800" u="sng" dirty="0" smtClean="0">
                <a:latin typeface="Calibri"/>
              </a:rPr>
              <a:t>Společnost- složení</a:t>
            </a:r>
            <a:endParaRPr lang="cs-CZ" sz="4800" b="0" i="0" u="sng" dirty="0">
              <a:solidFill>
                <a:schemeClr val="tx1"/>
              </a:solidFill>
              <a:latin typeface="Calibri"/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925068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57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19778"/>
              </p:ext>
            </p:extLst>
          </p:nvPr>
        </p:nvGraphicFramePr>
        <p:xfrm>
          <a:off x="-2" y="804583"/>
          <a:ext cx="12192002" cy="575003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71508"/>
                <a:gridCol w="2958730"/>
                <a:gridCol w="3030882"/>
                <a:gridCol w="3030882"/>
              </a:tblGrid>
              <a:tr h="27724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Jméno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Pracovní</a:t>
                      </a:r>
                      <a:r>
                        <a:rPr lang="cs-CZ" baseline="0" dirty="0" smtClean="0"/>
                        <a:t> zařazení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Nutn</a:t>
                      </a:r>
                      <a:r>
                        <a:rPr lang="cs-CZ" baseline="0" dirty="0" smtClean="0"/>
                        <a:t>é vzdělání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Pracovní úvazek</a:t>
                      </a:r>
                      <a:endParaRPr lang="cs-CZ" dirty="0"/>
                    </a:p>
                  </a:txBody>
                  <a:tcPr/>
                </a:tc>
              </a:tr>
              <a:tr h="40088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Kristián Soukup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Jednatel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Vysoká škola ekonomická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Poloviční</a:t>
                      </a:r>
                      <a:endParaRPr lang="cs-CZ" dirty="0"/>
                    </a:p>
                  </a:txBody>
                  <a:tcPr/>
                </a:tc>
              </a:tr>
              <a:tr h="51057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Vlatimil Weiner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Zástupce</a:t>
                      </a:r>
                      <a:r>
                        <a:rPr lang="cs-CZ" baseline="0" dirty="0" smtClean="0"/>
                        <a:t> jednatele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Vysoká škola ekonomická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Poloviční</a:t>
                      </a:r>
                      <a:endParaRPr lang="cs-CZ" dirty="0"/>
                    </a:p>
                  </a:txBody>
                  <a:tcPr/>
                </a:tc>
              </a:tr>
              <a:tr h="51057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Matěj Martínek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Administrativa</a:t>
                      </a:r>
                      <a:r>
                        <a:rPr lang="cs-CZ" baseline="0" dirty="0" smtClean="0"/>
                        <a:t> – ekonom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Vysoká škola ekonomická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Poloviční</a:t>
                      </a:r>
                      <a:endParaRPr lang="cs-CZ" dirty="0"/>
                    </a:p>
                  </a:txBody>
                  <a:tcPr/>
                </a:tc>
              </a:tr>
              <a:tr h="59875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Denisa Špilková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Administrativa – personalista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aseline="0" dirty="0" smtClean="0"/>
                        <a:t>Střední škola personální management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Poloviční</a:t>
                      </a:r>
                      <a:endParaRPr lang="cs-CZ" dirty="0"/>
                    </a:p>
                  </a:txBody>
                  <a:tcPr/>
                </a:tc>
              </a:tr>
              <a:tr h="51057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Zuzana Tomanová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Administrativa – Účetní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aseline="0" dirty="0" smtClean="0"/>
                        <a:t>Střední ekonomická škola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Poloviční</a:t>
                      </a:r>
                      <a:endParaRPr lang="cs-CZ" dirty="0"/>
                    </a:p>
                  </a:txBody>
                  <a:tcPr/>
                </a:tc>
              </a:tr>
              <a:tr h="51057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Daniel Šmíd</a:t>
                      </a:r>
                    </a:p>
                    <a:p>
                      <a:pPr algn="ctr"/>
                      <a:r>
                        <a:rPr lang="cs-CZ" b="1" dirty="0" smtClean="0"/>
                        <a:t>Denis Wendl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Podnikatelský</a:t>
                      </a:r>
                      <a:r>
                        <a:rPr lang="cs-CZ" baseline="0" dirty="0" smtClean="0"/>
                        <a:t> záměr</a:t>
                      </a:r>
                    </a:p>
                    <a:p>
                      <a:pPr algn="ctr"/>
                      <a:r>
                        <a:rPr lang="cs-CZ" baseline="0" dirty="0" smtClean="0"/>
                        <a:t>Marketing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Vysoká škola podnikatelská</a:t>
                      </a:r>
                    </a:p>
                    <a:p>
                      <a:pPr algn="ctr"/>
                      <a:r>
                        <a:rPr lang="cs-CZ" dirty="0" smtClean="0"/>
                        <a:t>Vysoká škola podnikatelská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Poloviční</a:t>
                      </a:r>
                    </a:p>
                    <a:p>
                      <a:pPr algn="ctr"/>
                      <a:r>
                        <a:rPr lang="cs-CZ" dirty="0" smtClean="0"/>
                        <a:t>Poloviční</a:t>
                      </a:r>
                      <a:endParaRPr lang="cs-CZ" dirty="0"/>
                    </a:p>
                  </a:txBody>
                  <a:tcPr/>
                </a:tc>
              </a:tr>
              <a:tr h="47223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Jan Svačina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Průzkum trhu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Vysoká škola ekonomická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Poloviční</a:t>
                      </a:r>
                      <a:endParaRPr lang="cs-CZ" dirty="0"/>
                    </a:p>
                  </a:txBody>
                  <a:tcPr/>
                </a:tc>
              </a:tr>
              <a:tr h="463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Filip Pavlečka</a:t>
                      </a:r>
                    </a:p>
                    <a:p>
                      <a:pPr algn="ctr"/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Výrobní ředitel</a:t>
                      </a:r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Vysoká škola logistiky</a:t>
                      </a:r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Poloviční</a:t>
                      </a:r>
                    </a:p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419127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Petr Paučo,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dirty="0" smtClean="0"/>
                        <a:t>Matěj</a:t>
                      </a:r>
                      <a:r>
                        <a:rPr lang="cs-CZ" b="1" baseline="0" dirty="0" smtClean="0"/>
                        <a:t> Volejník, Patrik Odvody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Programování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 škola 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Poloviční</a:t>
                      </a:r>
                    </a:p>
                  </a:txBody>
                  <a:tcPr/>
                </a:tc>
              </a:tr>
              <a:tr h="419127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Dělníci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Stroj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Poloviční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53792" y="128788"/>
            <a:ext cx="1044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smtClean="0"/>
              <a:t>Seznam zaměstnanců</a:t>
            </a:r>
            <a:endParaRPr lang="cs-CZ" sz="3200" u="sng" dirty="0"/>
          </a:p>
        </p:txBody>
      </p:sp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u="sng" dirty="0" smtClean="0"/>
              <a:t>Personalistika 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nábor lidí – inzerát – úřad práce</a:t>
            </a:r>
          </a:p>
          <a:p>
            <a:r>
              <a:rPr lang="cs-CZ" dirty="0" smtClean="0"/>
              <a:t>2) výběrové řízení ( shromáždění životopisů )</a:t>
            </a:r>
          </a:p>
          <a:p>
            <a:r>
              <a:rPr lang="cs-CZ" dirty="0" smtClean="0"/>
              <a:t>3) osobní dotazník doplněný o doklad o vzdělání</a:t>
            </a:r>
          </a:p>
          <a:p>
            <a:r>
              <a:rPr lang="cs-CZ" dirty="0" smtClean="0"/>
              <a:t>4) výpis z rejstříku trestů</a:t>
            </a:r>
          </a:p>
          <a:p>
            <a:r>
              <a:rPr lang="cs-CZ" dirty="0" smtClean="0"/>
              <a:t>5) vstupní zdravotní prohlídka</a:t>
            </a:r>
          </a:p>
          <a:p>
            <a:r>
              <a:rPr lang="cs-CZ" dirty="0" smtClean="0"/>
              <a:t>6) pracovní smlouva</a:t>
            </a:r>
          </a:p>
          <a:p>
            <a:r>
              <a:rPr lang="cs-CZ" dirty="0"/>
              <a:t>7</a:t>
            </a:r>
            <a:r>
              <a:rPr lang="cs-CZ" dirty="0" smtClean="0"/>
              <a:t>) poučení o </a:t>
            </a:r>
            <a:r>
              <a:rPr lang="cs-CZ" dirty="0"/>
              <a:t>B</a:t>
            </a:r>
            <a:r>
              <a:rPr lang="cs-CZ" dirty="0" smtClean="0"/>
              <a:t>OZP</a:t>
            </a:r>
          </a:p>
        </p:txBody>
      </p: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Smlouvy o pronájmu nebytových prostor a fakturu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7" y="1811671"/>
            <a:ext cx="3350098" cy="447321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54" y="1811672"/>
            <a:ext cx="3433139" cy="44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trémní stín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Teal_16x9_TP102895238.potx" id="{D20E2228-1183-4C23-88E1-1857907A9ABD}" vid="{8BB68548-D1C6-4D36-8D51-2D5100DCF89F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505542-BCEF-47F2-90D3-D407C4B4B1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šedozelenými pruhy (širokoúhlá)</Template>
  <TotalTime>808</TotalTime>
  <Words>1055</Words>
  <Application>Microsoft Office PowerPoint</Application>
  <PresentationFormat>Širokoúhlá obrazovka</PresentationFormat>
  <Paragraphs>175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Banded Design Teal 16x9</vt:lpstr>
      <vt:lpstr>Závěrečná práce – naše firma Všeuměl CNC s.r.o.</vt:lpstr>
      <vt:lpstr>Prohlášení: Prohlašuji, že jsem závěrečnou práci zpracoval samostatně za použití literatury a ostatních zdrojů v ní uvedených.</vt:lpstr>
      <vt:lpstr>Firma - Všeuměl CNC ( zaměření )</vt:lpstr>
      <vt:lpstr>Živnostenský list </vt:lpstr>
      <vt:lpstr>Prezentace aplikace PowerPoint</vt:lpstr>
      <vt:lpstr>Společnost- složení</vt:lpstr>
      <vt:lpstr>Prezentace aplikace PowerPoint</vt:lpstr>
      <vt:lpstr>Personalistika </vt:lpstr>
      <vt:lpstr>Smlouvy o pronájmu nebytových prostor a fakturu </vt:lpstr>
      <vt:lpstr>Prezentace aplikace PowerPoint</vt:lpstr>
      <vt:lpstr>Výroba</vt:lpstr>
      <vt:lpstr>LINTECH s.r.o.</vt:lpstr>
      <vt:lpstr>Exkurze Lintech s.r.o.</vt:lpstr>
      <vt:lpstr>Beseda a metodická pomoc:         Ing. Miroslav Kroupa</vt:lpstr>
      <vt:lpstr>Cena a materiál výrobku</vt:lpstr>
      <vt:lpstr>Průzkum trhu a Marketing</vt:lpstr>
      <vt:lpstr>Marketing</vt:lpstr>
      <vt:lpstr>WWW stránky</vt:lpstr>
      <vt:lpstr>SWOT – analýza  </vt:lpstr>
      <vt:lpstr>Účetnictví</vt:lpstr>
      <vt:lpstr>Finanční vyhodnocení</vt:lpstr>
      <vt:lpstr>Minipodniky Plzeň – otázky pro jednatele</vt:lpstr>
      <vt:lpstr>Poučení, 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Minipodniky - Firma</dc:title>
  <dc:creator>zak9</dc:creator>
  <cp:lastModifiedBy>L. Hejtman</cp:lastModifiedBy>
  <cp:revision>82</cp:revision>
  <dcterms:created xsi:type="dcterms:W3CDTF">2015-04-23T06:39:37Z</dcterms:created>
  <dcterms:modified xsi:type="dcterms:W3CDTF">2015-09-08T12:45:08Z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