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handoutMasterIdLst>
    <p:handoutMasterId r:id="rId26"/>
  </p:handoutMasterIdLst>
  <p:sldIdLst>
    <p:sldId id="256" r:id="rId2"/>
    <p:sldId id="258" r:id="rId3"/>
    <p:sldId id="257" r:id="rId4"/>
    <p:sldId id="259" r:id="rId5"/>
    <p:sldId id="260" r:id="rId6"/>
    <p:sldId id="261" r:id="rId7"/>
    <p:sldId id="273" r:id="rId8"/>
    <p:sldId id="262" r:id="rId9"/>
    <p:sldId id="274" r:id="rId10"/>
    <p:sldId id="266" r:id="rId11"/>
    <p:sldId id="275" r:id="rId12"/>
    <p:sldId id="267" r:id="rId13"/>
    <p:sldId id="276" r:id="rId14"/>
    <p:sldId id="277" r:id="rId15"/>
    <p:sldId id="263" r:id="rId16"/>
    <p:sldId id="278" r:id="rId17"/>
    <p:sldId id="264" r:id="rId18"/>
    <p:sldId id="279" r:id="rId19"/>
    <p:sldId id="265" r:id="rId20"/>
    <p:sldId id="280" r:id="rId21"/>
    <p:sldId id="271" r:id="rId22"/>
    <p:sldId id="268" r:id="rId23"/>
    <p:sldId id="269" r:id="rId24"/>
    <p:sldId id="270" r:id="rId25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C4BA0-4241-48CC-A69C-C31A2C3858D4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0D204A-1E24-4886-B36D-4A865320ED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8562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459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323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2782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4357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4005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63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815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60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787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16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4784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709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651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cs-CZ" dirty="0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0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0105458-F9B4-4DE7-A7DF-B83BE3D16FE8}" type="datetimeFigureOut">
              <a:rPr lang="cs-CZ" smtClean="0"/>
              <a:pPr/>
              <a:t>8.9.2015</a:t>
            </a:fld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FF8DCE97-192B-4EE3-8FCA-28BCB7D8DE7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49229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Bezpe%C4%8Dnost_a_ochrana_zdrav%C3%AD_p%C5%99i_pr%C3%A1ci" TargetMode="External"/><Relationship Id="rId2" Type="http://schemas.openxmlformats.org/officeDocument/2006/relationships/hyperlink" Target="http://cs.wikipedia.org/wiki/Pracovn%C3%AD_smlouv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s.wikipedia.org/wiki/Rejst%C5%99%C3%ADk_trest%C5%AF" TargetMode="External"/><Relationship Id="rId4" Type="http://schemas.openxmlformats.org/officeDocument/2006/relationships/hyperlink" Target="http://www.wikiskripta.eu/index.php/Pracovn%C4%9Bl%C3%A9ka%C5%99sk%C3%A9_prohl%C3%ADdky_osob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0001" y="2323263"/>
            <a:ext cx="10572000" cy="942902"/>
          </a:xfrm>
        </p:spPr>
        <p:txBody>
          <a:bodyPr/>
          <a:lstStyle/>
          <a:p>
            <a:r>
              <a:rPr lang="cs-CZ" dirty="0" smtClean="0"/>
              <a:t>Všeuměl CNC – Personalistika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8284" y="5409636"/>
            <a:ext cx="10572000" cy="117146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Zpracovala: Denisa Špilková</a:t>
            </a:r>
          </a:p>
          <a:p>
            <a:r>
              <a:rPr lang="cs-CZ" dirty="0" smtClean="0"/>
              <a:t>Datum: 11. 3. 2015</a:t>
            </a:r>
          </a:p>
          <a:p>
            <a:r>
              <a:rPr lang="cs-CZ" dirty="0" smtClean="0"/>
              <a:t>Ročník: IX.  </a:t>
            </a:r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10001" y="1189064"/>
            <a:ext cx="9903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Základní škola a mateřská škola Blížejov 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28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Výpis z evidence rejstříku trestů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</a:t>
            </a:r>
            <a:r>
              <a:rPr lang="cs-CZ" dirty="0" smtClean="0"/>
              <a:t>usí být do každého nového zaměstnání</a:t>
            </a:r>
          </a:p>
          <a:p>
            <a:r>
              <a:rPr lang="cs-CZ" dirty="0"/>
              <a:t>v</a:t>
            </a:r>
            <a:r>
              <a:rPr lang="cs-CZ" dirty="0" smtClean="0"/>
              <a:t>yzvednout si ho může jen osoba dotyčná</a:t>
            </a:r>
          </a:p>
          <a:p>
            <a:r>
              <a:rPr lang="cs-CZ" dirty="0"/>
              <a:t>u</a:t>
            </a:r>
            <a:r>
              <a:rPr lang="cs-CZ" dirty="0" smtClean="0"/>
              <a:t>vádí se všechna nezahlazená odsouzení</a:t>
            </a:r>
          </a:p>
          <a:p>
            <a:r>
              <a:rPr lang="cs-CZ" dirty="0"/>
              <a:t>v</a:t>
            </a:r>
            <a:r>
              <a:rPr lang="cs-CZ" dirty="0" smtClean="0"/>
              <a:t>ýpis je veřejnou listinou</a:t>
            </a:r>
          </a:p>
          <a:p>
            <a:r>
              <a:rPr lang="cs-CZ" dirty="0"/>
              <a:t>ž</a:t>
            </a:r>
            <a:r>
              <a:rPr lang="cs-CZ" dirty="0" smtClean="0"/>
              <a:t>ádost je placená cca. 50 Kč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046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50" y="141667"/>
            <a:ext cx="4676642" cy="6613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1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Veškerá vysvědčení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musí odevzdat každý zaměstnanec</a:t>
            </a:r>
          </a:p>
          <a:p>
            <a:r>
              <a:rPr lang="cs-CZ" dirty="0" smtClean="0"/>
              <a:t>důkaz o vzdělání s maturitou</a:t>
            </a:r>
          </a:p>
          <a:p>
            <a:r>
              <a:rPr lang="cs-CZ" dirty="0"/>
              <a:t>z</a:t>
            </a:r>
            <a:r>
              <a:rPr lang="cs-CZ" dirty="0" smtClean="0"/>
              <a:t>aměstnanci s vyšším postavením potvrzení o titulu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591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274158"/>
            <a:ext cx="4551251" cy="6435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630" y="274158"/>
            <a:ext cx="4549139" cy="6432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6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69650" y="-325169"/>
            <a:ext cx="5413340" cy="765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16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Vstupní lékařská prohlídka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každý  jí musí podstoupit</a:t>
            </a:r>
          </a:p>
          <a:p>
            <a:r>
              <a:rPr lang="cs-CZ" dirty="0" smtClean="0"/>
              <a:t>lékař zhodnotí, zdali je tato práce pro zaměstnance zdravotně vhodná,                            aby nepoškodil své spolupracovníky</a:t>
            </a:r>
          </a:p>
          <a:p>
            <a:r>
              <a:rPr lang="cs-CZ" dirty="0"/>
              <a:t>p</a:t>
            </a:r>
            <a:r>
              <a:rPr lang="cs-CZ" dirty="0" smtClean="0"/>
              <a:t>rohlídka se provádí pravidelně</a:t>
            </a:r>
          </a:p>
          <a:p>
            <a:r>
              <a:rPr lang="cs-CZ" dirty="0"/>
              <a:t>z</a:t>
            </a:r>
            <a:r>
              <a:rPr lang="cs-CZ" dirty="0" smtClean="0"/>
              <a:t>aměstnanec navštíví lékaře v případě změny zdravotního stavu</a:t>
            </a:r>
          </a:p>
        </p:txBody>
      </p:sp>
    </p:spTree>
    <p:extLst>
      <p:ext uri="{BB962C8B-B14F-4D97-AF65-F5344CB8AC3E}">
        <p14:creationId xmlns:p14="http://schemas.microsoft.com/office/powerpoint/2010/main" val="99117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151" y="206061"/>
            <a:ext cx="4549140" cy="643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875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Platový výměr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aměstnavatel dá zaměstnanci v den nástupu</a:t>
            </a:r>
          </a:p>
          <a:p>
            <a:r>
              <a:rPr lang="cs-CZ" dirty="0"/>
              <a:t>v</a:t>
            </a:r>
            <a:r>
              <a:rPr lang="cs-CZ" dirty="0" smtClean="0"/>
              <a:t>ždy písemný dokument</a:t>
            </a:r>
          </a:p>
          <a:p>
            <a:r>
              <a:rPr lang="cs-CZ" dirty="0"/>
              <a:t>u</a:t>
            </a:r>
            <a:r>
              <a:rPr lang="cs-CZ" dirty="0" smtClean="0"/>
              <a:t>rčení částky platu</a:t>
            </a:r>
          </a:p>
          <a:p>
            <a:r>
              <a:rPr lang="cs-CZ" dirty="0"/>
              <a:t>p</a:t>
            </a:r>
            <a:r>
              <a:rPr lang="cs-CZ" dirty="0" smtClean="0"/>
              <a:t>lat vyplácen v určitý den každý měsíc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37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1072" y="295848"/>
            <a:ext cx="4730949" cy="624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3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Poučení o BOZP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zaměstnanec je seznámen s poučením o BOZP</a:t>
            </a:r>
          </a:p>
          <a:p>
            <a:r>
              <a:rPr lang="cs-CZ" dirty="0"/>
              <a:t>š</a:t>
            </a:r>
            <a:r>
              <a:rPr lang="cs-CZ" dirty="0" smtClean="0"/>
              <a:t>kolení je placeno firmou</a:t>
            </a:r>
          </a:p>
          <a:p>
            <a:r>
              <a:rPr lang="cs-CZ" dirty="0"/>
              <a:t>p</a:t>
            </a:r>
            <a:r>
              <a:rPr lang="cs-CZ" dirty="0" smtClean="0"/>
              <a:t>ro zaměstnance povinné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37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5306" y="1057193"/>
            <a:ext cx="108697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 smtClean="0"/>
              <a:t>Prohlášení:</a:t>
            </a:r>
          </a:p>
          <a:p>
            <a:r>
              <a:rPr lang="cs-CZ" dirty="0"/>
              <a:t>Prohlašuji, že jsem závěrečnou práci zpracovala samostatně za použití literatury a ostatních zdrojů v ní </a:t>
            </a:r>
            <a:r>
              <a:rPr lang="cs-CZ" dirty="0" smtClean="0"/>
              <a:t>uvedených.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sz="2000" b="1" u="sng" dirty="0" smtClean="0"/>
              <a:t>Anotace: </a:t>
            </a:r>
          </a:p>
          <a:p>
            <a:r>
              <a:rPr lang="cs-CZ" dirty="0"/>
              <a:t>Jmenuji se Denisa Špilková. Je mi 14 let a bydlím ve Lštění. Ráda hraji volejbal a florbal.  Téma mé závěrečné práce je personalistika. Vybrala jsem si </a:t>
            </a:r>
            <a:r>
              <a:rPr lang="cs-CZ" dirty="0" smtClean="0"/>
              <a:t>ji, </a:t>
            </a:r>
            <a:r>
              <a:rPr lang="cs-CZ" dirty="0"/>
              <a:t>protože to je </a:t>
            </a:r>
            <a:r>
              <a:rPr lang="cs-CZ" dirty="0" smtClean="0"/>
              <a:t>náplní mé práce </a:t>
            </a:r>
            <a:r>
              <a:rPr lang="cs-CZ" dirty="0"/>
              <a:t>ve školním </a:t>
            </a:r>
            <a:r>
              <a:rPr lang="cs-CZ" dirty="0" smtClean="0"/>
              <a:t>minipodniku a ráda komunikuji s lidmi.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My name is Denisa Špilková. I am 14 years old and I live in Lštění. I like play volleyball and floorball. My topic on final work is human resources. I chosen it, because it is my section in schools‘ mini </a:t>
            </a:r>
            <a:r>
              <a:rPr lang="cs-CZ" dirty="0" smtClean="0"/>
              <a:t>interprise and </a:t>
            </a:r>
            <a:r>
              <a:rPr lang="en-US" dirty="0" smtClean="0"/>
              <a:t>I like to communicate with people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endParaRPr lang="cs-CZ" dirty="0"/>
          </a:p>
          <a:p>
            <a:r>
              <a:rPr lang="cs-CZ" sz="2000" b="1" u="sng" dirty="0" smtClean="0"/>
              <a:t>Motto:</a:t>
            </a:r>
          </a:p>
          <a:p>
            <a:r>
              <a:rPr lang="cs-CZ" dirty="0" smtClean="0"/>
              <a:t>„Týmová </a:t>
            </a:r>
            <a:r>
              <a:rPr lang="cs-CZ" dirty="0"/>
              <a:t>práce je zpravidla práce mnoha lidí pro jednoho člověka</a:t>
            </a:r>
            <a:r>
              <a:rPr lang="cs-CZ" dirty="0" smtClean="0"/>
              <a:t>.“ – neznámý autor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252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145" y="167425"/>
            <a:ext cx="4603783" cy="651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369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Rozhovor s Mgr. Dagmar Hanzalovou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7149" y="2222287"/>
            <a:ext cx="10604849" cy="4178513"/>
          </a:xfrm>
        </p:spPr>
        <p:txBody>
          <a:bodyPr/>
          <a:lstStyle/>
          <a:p>
            <a:pPr>
              <a:buNone/>
            </a:pPr>
            <a:r>
              <a:rPr lang="cs-CZ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Jakým způsobem jste získávali nové pracovníky? </a:t>
            </a:r>
          </a:p>
          <a:p>
            <a:pPr>
              <a:buNone/>
            </a:pPr>
            <a:r>
              <a:rPr lang="cs-CZ" dirty="0" smtClean="0"/>
              <a:t>   „Výběrovým řízením probíhajícím ve 3 kolech, v 1. kole zaslání životopisů a jejich vyhodnocení (potřebné vzdělání), ve 2. kole osobní pohovor a ověření dokladů o vzdělání, výhodou je praxe a ve 3. kole práce s dětmi.“</a:t>
            </a:r>
          </a:p>
          <a:p>
            <a:pPr>
              <a:buNone/>
            </a:pPr>
            <a:r>
              <a:rPr lang="cs-CZ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Kolik máte zaměstnanců ve škole? </a:t>
            </a:r>
          </a:p>
          <a:p>
            <a:pPr>
              <a:buNone/>
            </a:pPr>
            <a:r>
              <a:rPr lang="cs-CZ" dirty="0" smtClean="0"/>
              <a:t>   „Naše škola má momentálně 31 zaměstnanců.“</a:t>
            </a:r>
          </a:p>
          <a:p>
            <a:pPr>
              <a:buNone/>
            </a:pPr>
            <a:r>
              <a:rPr lang="cs-CZ" sz="2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Jaký máte platový výměr pro ředitele školy? </a:t>
            </a:r>
          </a:p>
          <a:p>
            <a:pPr>
              <a:buNone/>
            </a:pPr>
            <a:r>
              <a:rPr lang="cs-CZ" dirty="0" smtClean="0"/>
              <a:t>   „Plat se skládá ze 3 částí, 1. základní plat je daný tabulkou z platového předpisu, 2. funkční – podle velikosti organizace, praxe a vzdělání, 3. osobní ohodnocení – stanoví zastupitelstvo.“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5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35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350"/>
                            </p:stCondLst>
                            <p:childTnLst>
                              <p:par>
                                <p:cTn id="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sz="2800" b="1" dirty="0" smtClean="0"/>
              <a:t>Knižní:</a:t>
            </a:r>
          </a:p>
          <a:p>
            <a:r>
              <a:rPr lang="cs-CZ" sz="2800" b="1" dirty="0" smtClean="0"/>
              <a:t>Dokumenty od zaměstnanců</a:t>
            </a:r>
          </a:p>
          <a:p>
            <a:pPr marL="0" indent="0">
              <a:buNone/>
            </a:pPr>
            <a:r>
              <a:rPr lang="cs-CZ" sz="2800" b="1" dirty="0" smtClean="0"/>
              <a:t>Internetové:</a:t>
            </a:r>
          </a:p>
          <a:p>
            <a:pPr marL="0" indent="0">
              <a:buNone/>
            </a:pPr>
            <a:r>
              <a:rPr lang="cs-CZ" sz="2800" b="1" dirty="0" smtClean="0">
                <a:hlinkClick r:id="rId2"/>
              </a:rPr>
              <a:t>http://cs.wikipedia.org/wiki/Pracovn%C3%AD_smlouva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>
                <a:hlinkClick r:id="rId3"/>
              </a:rPr>
              <a:t>http://cs.wikipedia.org/wiki/Bezpe%C4%8Dnost_a_ochrana_zdrav%C3%AD_p%C5%99i_pr%C3%A1ci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>
                <a:hlinkClick r:id="rId4"/>
              </a:rPr>
              <a:t>http://www.wikiskripta.eu/index.php/Pracovn%C4%9Bl%C3%A9ka%C5%99sk%C3%A9_prohl%C3%ADdky_osob</a:t>
            </a:r>
            <a:endParaRPr lang="cs-CZ" sz="2800" b="1" dirty="0" smtClean="0"/>
          </a:p>
          <a:p>
            <a:pPr marL="0" indent="0">
              <a:buNone/>
            </a:pPr>
            <a:r>
              <a:rPr lang="cs-CZ" sz="2800" b="1" dirty="0" smtClean="0">
                <a:hlinkClick r:id="rId5"/>
              </a:rPr>
              <a:t>http://cs.wikipedia.org/wiki/Rejst%C5%99%C3%ADk_trest%C5%AF</a:t>
            </a:r>
            <a:endParaRPr lang="cs-CZ" sz="2800" b="1" dirty="0" smtClean="0"/>
          </a:p>
          <a:p>
            <a:pPr marL="0" indent="0">
              <a:buNone/>
            </a:pP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402825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Poděkování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2400" dirty="0" smtClean="0"/>
              <a:t>Tímto bych chtěla poděkovat všem učitelům, kteří mi pomáhali se závěrečnou prací. Zejména paní ředitelce, která mi pomohla s věcmi, které jsem popřípadě nevěděla. Dále paní učitelce Křížové, jenž  mi byla ochotna zkontrolovat gramatiku. A také panu učiteli Hejtmanovi, neboť mi umožnil pracovat o jeho hodinách na této závěrečné práci. 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0134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10000" y="811369"/>
            <a:ext cx="10716592" cy="3093673"/>
          </a:xfrm>
        </p:spPr>
        <p:txBody>
          <a:bodyPr/>
          <a:lstStyle/>
          <a:p>
            <a:pPr algn="ctr"/>
            <a:r>
              <a:rPr lang="cs-CZ" sz="6000" dirty="0" smtClean="0"/>
              <a:t>Děkuji za pozornost a doufám, že se se vám moje prezentace líbila.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8699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2650" y="2222287"/>
            <a:ext cx="10554574" cy="4255786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ú</a:t>
            </a:r>
            <a:r>
              <a:rPr lang="cs-CZ" dirty="0" smtClean="0"/>
              <a:t>vod</a:t>
            </a:r>
          </a:p>
          <a:p>
            <a:pPr lvl="0"/>
            <a:r>
              <a:rPr lang="cs-CZ" dirty="0"/>
              <a:t>c</a:t>
            </a:r>
            <a:r>
              <a:rPr lang="cs-CZ" dirty="0" smtClean="0"/>
              <a:t>harakteristika </a:t>
            </a:r>
            <a:r>
              <a:rPr lang="cs-CZ" dirty="0"/>
              <a:t>podniku</a:t>
            </a:r>
          </a:p>
          <a:p>
            <a:pPr lvl="0"/>
            <a:r>
              <a:rPr lang="cs-CZ" dirty="0"/>
              <a:t>č</a:t>
            </a:r>
            <a:r>
              <a:rPr lang="cs-CZ" dirty="0" smtClean="0"/>
              <a:t>ím </a:t>
            </a:r>
            <a:r>
              <a:rPr lang="cs-CZ" dirty="0"/>
              <a:t>se zabývá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racovní </a:t>
            </a:r>
            <a:r>
              <a:rPr lang="cs-CZ" dirty="0"/>
              <a:t>smlouva</a:t>
            </a:r>
          </a:p>
          <a:p>
            <a:pPr lvl="0"/>
            <a:r>
              <a:rPr lang="cs-CZ" dirty="0"/>
              <a:t>o</a:t>
            </a:r>
            <a:r>
              <a:rPr lang="cs-CZ" dirty="0" smtClean="0"/>
              <a:t>sobní </a:t>
            </a:r>
            <a:r>
              <a:rPr lang="cs-CZ" dirty="0"/>
              <a:t>dotazník</a:t>
            </a:r>
          </a:p>
          <a:p>
            <a:pPr lvl="0"/>
            <a:r>
              <a:rPr lang="cs-CZ" dirty="0"/>
              <a:t>v</a:t>
            </a:r>
            <a:r>
              <a:rPr lang="cs-CZ" dirty="0" smtClean="0"/>
              <a:t>ýpis z evidence rejstříků trestů</a:t>
            </a:r>
          </a:p>
          <a:p>
            <a:pPr lvl="0"/>
            <a:r>
              <a:rPr lang="cs-CZ" dirty="0"/>
              <a:t>v</a:t>
            </a:r>
            <a:r>
              <a:rPr lang="cs-CZ" dirty="0" smtClean="0"/>
              <a:t>eškerá vysvědčení</a:t>
            </a:r>
          </a:p>
          <a:p>
            <a:pPr lvl="0"/>
            <a:r>
              <a:rPr lang="cs-CZ" dirty="0"/>
              <a:t>v</a:t>
            </a:r>
            <a:r>
              <a:rPr lang="cs-CZ" dirty="0" smtClean="0"/>
              <a:t>stupní lékařská prohlídka</a:t>
            </a:r>
          </a:p>
          <a:p>
            <a:pPr lvl="0"/>
            <a:r>
              <a:rPr lang="cs-CZ" dirty="0" smtClean="0"/>
              <a:t>platový </a:t>
            </a:r>
            <a:r>
              <a:rPr lang="cs-CZ" dirty="0"/>
              <a:t>výměr</a:t>
            </a:r>
          </a:p>
          <a:p>
            <a:pPr lvl="0"/>
            <a:r>
              <a:rPr lang="cs-CZ" dirty="0" smtClean="0"/>
              <a:t>poučení o BOZP</a:t>
            </a:r>
            <a:endParaRPr lang="cs-CZ" dirty="0"/>
          </a:p>
          <a:p>
            <a:pPr lvl="0"/>
            <a:r>
              <a:rPr lang="cs-CZ" dirty="0"/>
              <a:t>z</a:t>
            </a:r>
            <a:r>
              <a:rPr lang="cs-CZ" dirty="0" smtClean="0"/>
              <a:t>droje, poděkování </a:t>
            </a:r>
          </a:p>
          <a:p>
            <a:pPr lvl="0"/>
            <a:r>
              <a:rPr lang="cs-CZ" dirty="0"/>
              <a:t>z</a:t>
            </a:r>
            <a:r>
              <a:rPr lang="cs-CZ" dirty="0" smtClean="0"/>
              <a:t>ávěr</a:t>
            </a:r>
          </a:p>
        </p:txBody>
      </p:sp>
    </p:spTree>
    <p:extLst>
      <p:ext uri="{BB962C8B-B14F-4D97-AF65-F5344CB8AC3E}">
        <p14:creationId xmlns:p14="http://schemas.microsoft.com/office/powerpoint/2010/main" val="225519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Charakteristika podniku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rojekt na pomoc učení studentů obchodovat </a:t>
            </a:r>
          </a:p>
          <a:p>
            <a:r>
              <a:rPr lang="cs-CZ" dirty="0"/>
              <a:t>r</a:t>
            </a:r>
            <a:r>
              <a:rPr lang="cs-CZ" dirty="0" smtClean="0"/>
              <a:t>ozdělili jsme si různě obory týkající se firmy</a:t>
            </a:r>
          </a:p>
          <a:p>
            <a:r>
              <a:rPr lang="cs-CZ" dirty="0" smtClean="0"/>
              <a:t>hlavním členem je ředitel	(jednatel)</a:t>
            </a:r>
          </a:p>
          <a:p>
            <a:r>
              <a:rPr lang="cs-CZ" sz="2000" b="1" u="sng" dirty="0"/>
              <a:t>d</a:t>
            </a:r>
            <a:r>
              <a:rPr lang="cs-CZ" sz="2000" b="1" u="sng" dirty="0" smtClean="0"/>
              <a:t>alší členové</a:t>
            </a:r>
            <a:r>
              <a:rPr lang="cs-CZ" dirty="0" smtClean="0"/>
              <a:t>: zástupce ředitele, ekonom, účetní, průzkum trhu, marketing, podnikatelský                           záměr, personalistika, výrobní ředitel, mistři, programátoři, dělníci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67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Čím se zabývá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ajít zaměstnance – letáky, billboardy, inzeráty</a:t>
            </a:r>
          </a:p>
          <a:p>
            <a:r>
              <a:rPr lang="cs-CZ" dirty="0"/>
              <a:t>v</a:t>
            </a:r>
            <a:r>
              <a:rPr lang="cs-CZ" dirty="0" smtClean="0"/>
              <a:t>ýběrové řízení</a:t>
            </a:r>
          </a:p>
          <a:p>
            <a:r>
              <a:rPr lang="cs-CZ" dirty="0"/>
              <a:t>s</a:t>
            </a:r>
            <a:r>
              <a:rPr lang="cs-CZ" dirty="0" smtClean="0"/>
              <a:t>epsání smlouvy a zavedení zaměstnance  </a:t>
            </a:r>
          </a:p>
          <a:p>
            <a:r>
              <a:rPr lang="cs-CZ" dirty="0"/>
              <a:t>v</a:t>
            </a:r>
            <a:r>
              <a:rPr lang="cs-CZ" dirty="0" smtClean="0"/>
              <a:t>ýhody zaměstnanců</a:t>
            </a:r>
          </a:p>
        </p:txBody>
      </p:sp>
    </p:spTree>
    <p:extLst>
      <p:ext uri="{BB962C8B-B14F-4D97-AF65-F5344CB8AC3E}">
        <p14:creationId xmlns:p14="http://schemas.microsoft.com/office/powerpoint/2010/main" val="105993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Pracovní smlouva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</a:t>
            </a:r>
            <a:r>
              <a:rPr lang="cs-CZ" dirty="0" smtClean="0"/>
              <a:t>ejdůležitější listina ve složce zaměstnance</a:t>
            </a:r>
          </a:p>
          <a:p>
            <a:r>
              <a:rPr lang="cs-CZ" dirty="0"/>
              <a:t>p</a:t>
            </a:r>
            <a:r>
              <a:rPr lang="cs-CZ" dirty="0" smtClean="0"/>
              <a:t>řed nástupem musí být sepsána zaměstnavatelem a zaměstnancem</a:t>
            </a:r>
          </a:p>
          <a:p>
            <a:r>
              <a:rPr lang="cs-CZ" dirty="0"/>
              <a:t>t</a:t>
            </a:r>
            <a:r>
              <a:rPr lang="cs-CZ" dirty="0" smtClean="0"/>
              <a:t>ímto dnem vznikne pracovní poměr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122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77" y="201190"/>
            <a:ext cx="4579906" cy="6476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0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Osobní dotazník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/>
              <a:t> Z</a:t>
            </a:r>
            <a:r>
              <a:rPr lang="cs-CZ" sz="2400" dirty="0" smtClean="0"/>
              <a:t>aměstnanec do osobního dotazníku zapíše:</a:t>
            </a:r>
          </a:p>
          <a:p>
            <a:pPr lvl="0"/>
            <a:r>
              <a:rPr lang="cs-CZ" dirty="0"/>
              <a:t>o</a:t>
            </a:r>
            <a:r>
              <a:rPr lang="cs-CZ" dirty="0" smtClean="0"/>
              <a:t>sobní </a:t>
            </a:r>
            <a:r>
              <a:rPr lang="cs-CZ" dirty="0"/>
              <a:t>údaje</a:t>
            </a:r>
          </a:p>
          <a:p>
            <a:pPr lvl="0"/>
            <a:r>
              <a:rPr lang="cs-CZ" dirty="0"/>
              <a:t>v</a:t>
            </a:r>
            <a:r>
              <a:rPr lang="cs-CZ" dirty="0" smtClean="0"/>
              <a:t>zdělání </a:t>
            </a:r>
            <a:r>
              <a:rPr lang="cs-CZ" dirty="0"/>
              <a:t>a </a:t>
            </a:r>
            <a:r>
              <a:rPr lang="cs-CZ" dirty="0" smtClean="0"/>
              <a:t>kvalifikaci</a:t>
            </a:r>
            <a:endParaRPr lang="cs-CZ" dirty="0"/>
          </a:p>
          <a:p>
            <a:pPr lvl="0"/>
            <a:r>
              <a:rPr lang="cs-CZ" dirty="0"/>
              <a:t>j</a:t>
            </a:r>
            <a:r>
              <a:rPr lang="cs-CZ" dirty="0" smtClean="0"/>
              <a:t>azykové </a:t>
            </a:r>
            <a:r>
              <a:rPr lang="cs-CZ" dirty="0"/>
              <a:t>znalosti</a:t>
            </a:r>
          </a:p>
          <a:p>
            <a:pPr lvl="0"/>
            <a:r>
              <a:rPr lang="cs-CZ" dirty="0"/>
              <a:t>o</a:t>
            </a:r>
            <a:r>
              <a:rPr lang="cs-CZ" dirty="0" smtClean="0"/>
              <a:t>dborné </a:t>
            </a:r>
            <a:r>
              <a:rPr lang="cs-CZ" dirty="0"/>
              <a:t>znalosti a dovednosti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růběh </a:t>
            </a:r>
            <a:r>
              <a:rPr lang="cs-CZ" dirty="0"/>
              <a:t>dosavadního zaměstnání</a:t>
            </a:r>
          </a:p>
          <a:p>
            <a:pPr lvl="0"/>
            <a:r>
              <a:rPr lang="cs-CZ" dirty="0"/>
              <a:t>r</a:t>
            </a:r>
            <a:r>
              <a:rPr lang="cs-CZ" dirty="0" smtClean="0"/>
              <a:t>odinné příslušníky </a:t>
            </a:r>
            <a:r>
              <a:rPr lang="cs-CZ" dirty="0"/>
              <a:t>a ostatní vyživované osoby</a:t>
            </a:r>
          </a:p>
          <a:p>
            <a:pPr lvl="0"/>
            <a:r>
              <a:rPr lang="cs-CZ" dirty="0"/>
              <a:t>z</a:t>
            </a:r>
            <a:r>
              <a:rPr lang="cs-CZ" dirty="0" smtClean="0"/>
              <a:t>dravotní </a:t>
            </a:r>
            <a:r>
              <a:rPr lang="cs-CZ" dirty="0"/>
              <a:t>stav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eněžní ústav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5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8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6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3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33" y="158734"/>
            <a:ext cx="4667536" cy="66004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37" y="130882"/>
            <a:ext cx="4687231" cy="662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71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ty">
  <a:themeElements>
    <a:clrScheme name="Citáty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Citáty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t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</TotalTime>
  <Words>534</Words>
  <Application>Microsoft Office PowerPoint</Application>
  <PresentationFormat>Širokoúhlá obrazovka</PresentationFormat>
  <Paragraphs>109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Calibri</vt:lpstr>
      <vt:lpstr>Century Gothic</vt:lpstr>
      <vt:lpstr>Wingdings 2</vt:lpstr>
      <vt:lpstr>Citáty</vt:lpstr>
      <vt:lpstr>Všeuměl CNC – Personalistika </vt:lpstr>
      <vt:lpstr>Prezentace aplikace PowerPoint</vt:lpstr>
      <vt:lpstr>Obsah</vt:lpstr>
      <vt:lpstr>Charakteristika podniku </vt:lpstr>
      <vt:lpstr>Čím se zabývá</vt:lpstr>
      <vt:lpstr>Pracovní smlouva</vt:lpstr>
      <vt:lpstr>Prezentace aplikace PowerPoint</vt:lpstr>
      <vt:lpstr>Osobní dotazník </vt:lpstr>
      <vt:lpstr>Prezentace aplikace PowerPoint</vt:lpstr>
      <vt:lpstr>Výpis z evidence rejstříku trestů</vt:lpstr>
      <vt:lpstr>Prezentace aplikace PowerPoint</vt:lpstr>
      <vt:lpstr>Veškerá vysvědčení </vt:lpstr>
      <vt:lpstr>Prezentace aplikace PowerPoint</vt:lpstr>
      <vt:lpstr>Prezentace aplikace PowerPoint</vt:lpstr>
      <vt:lpstr>Vstupní lékařská prohlídka</vt:lpstr>
      <vt:lpstr>Prezentace aplikace PowerPoint</vt:lpstr>
      <vt:lpstr>Platový výměr </vt:lpstr>
      <vt:lpstr>Prezentace aplikace PowerPoint</vt:lpstr>
      <vt:lpstr>Poučení o BOZP</vt:lpstr>
      <vt:lpstr>Prezentace aplikace PowerPoint</vt:lpstr>
      <vt:lpstr>Rozhovor s Mgr. Dagmar Hanzalovou</vt:lpstr>
      <vt:lpstr>Zdroje</vt:lpstr>
      <vt:lpstr>Poděkování </vt:lpstr>
      <vt:lpstr>Děkuji za pozornost a doufám, že se se vám moje prezentace líbila.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Všeuměl CNC – Personalistika</dc:title>
  <dc:creator>zak9</dc:creator>
  <cp:lastModifiedBy>L. Hejtman</cp:lastModifiedBy>
  <cp:revision>61</cp:revision>
  <dcterms:created xsi:type="dcterms:W3CDTF">2015-02-20T12:18:43Z</dcterms:created>
  <dcterms:modified xsi:type="dcterms:W3CDTF">2015-09-08T12:45:35Z</dcterms:modified>
</cp:coreProperties>
</file>