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handoutMasterIdLst>
    <p:handoutMasterId r:id="rId18"/>
  </p:handoutMasterIdLst>
  <p:sldIdLst>
    <p:sldId id="256" r:id="rId2"/>
    <p:sldId id="257" r:id="rId3"/>
    <p:sldId id="258" r:id="rId4"/>
    <p:sldId id="261" r:id="rId5"/>
    <p:sldId id="266" r:id="rId6"/>
    <p:sldId id="269" r:id="rId7"/>
    <p:sldId id="262" r:id="rId8"/>
    <p:sldId id="264" r:id="rId9"/>
    <p:sldId id="270" r:id="rId10"/>
    <p:sldId id="271" r:id="rId11"/>
    <p:sldId id="268" r:id="rId12"/>
    <p:sldId id="263" r:id="rId13"/>
    <p:sldId id="265" r:id="rId14"/>
    <p:sldId id="259" r:id="rId15"/>
    <p:sldId id="267" r:id="rId16"/>
    <p:sldId id="260" r:id="rId17"/>
  </p:sldIdLst>
  <p:sldSz cx="12192000" cy="6858000"/>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7" d="100"/>
          <a:sy n="47" d="100"/>
        </p:scale>
        <p:origin x="74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7D4F4FE2-255A-4A16-81C9-70A868DB6213}" type="datetimeFigureOut">
              <a:rPr lang="cs-CZ" smtClean="0"/>
              <a:pPr/>
              <a:t>8.9.2015</a:t>
            </a:fld>
            <a:endParaRPr lang="cs-CZ" dirty="0"/>
          </a:p>
        </p:txBody>
      </p:sp>
      <p:sp>
        <p:nvSpPr>
          <p:cNvPr id="4" name="Zástupný symbol pro zápatí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127126DF-822A-4D33-A611-FEAFFF54B754}" type="slidenum">
              <a:rPr lang="cs-CZ" smtClean="0"/>
              <a:pPr/>
              <a:t>‹#›</a:t>
            </a:fld>
            <a:endParaRPr lang="cs-CZ" dirty="0"/>
          </a:p>
        </p:txBody>
      </p:sp>
    </p:spTree>
    <p:extLst>
      <p:ext uri="{BB962C8B-B14F-4D97-AF65-F5344CB8AC3E}">
        <p14:creationId xmlns:p14="http://schemas.microsoft.com/office/powerpoint/2010/main" val="226647023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cs-CZ" smtClean="0"/>
              <a:t>Kliknutím lze upravit styl.</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F697EF11-6BA4-4620-B3B6-062DEE2040E8}" type="datetimeFigureOut">
              <a:rPr lang="cs-CZ" smtClean="0"/>
              <a:pPr/>
              <a:t>8.9.2015</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90724106-5191-4D6D-862C-801C0A6887DB}" type="slidenum">
              <a:rPr lang="cs-CZ" smtClean="0"/>
              <a:pPr/>
              <a:t>‹#›</a:t>
            </a:fld>
            <a:endParaRPr lang="cs-CZ" dirty="0"/>
          </a:p>
        </p:txBody>
      </p:sp>
    </p:spTree>
    <p:extLst>
      <p:ext uri="{BB962C8B-B14F-4D97-AF65-F5344CB8AC3E}">
        <p14:creationId xmlns:p14="http://schemas.microsoft.com/office/powerpoint/2010/main" val="1366172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smtClean="0"/>
              <a:t>Kliknutím na ikonu přidáte obrázek.</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F697EF11-6BA4-4620-B3B6-062DEE2040E8}" type="datetimeFigureOut">
              <a:rPr lang="cs-CZ" smtClean="0"/>
              <a:pPr/>
              <a:t>8.9.2015</a:t>
            </a:fld>
            <a:endParaRPr lang="cs-CZ" dirty="0"/>
          </a:p>
        </p:txBody>
      </p:sp>
      <p:sp>
        <p:nvSpPr>
          <p:cNvPr id="6" name="Footer Placeholder 5"/>
          <p:cNvSpPr>
            <a:spLocks noGrp="1"/>
          </p:cNvSpPr>
          <p:nvPr>
            <p:ph type="ftr" sz="quarter" idx="11"/>
          </p:nvPr>
        </p:nvSpPr>
        <p:spPr/>
        <p:txBody>
          <a:bodyPr/>
          <a:lstStyle/>
          <a:p>
            <a:endParaRPr lang="cs-CZ" dirty="0"/>
          </a:p>
        </p:txBody>
      </p:sp>
      <p:sp>
        <p:nvSpPr>
          <p:cNvPr id="7" name="Slide Number Placeholder 6"/>
          <p:cNvSpPr>
            <a:spLocks noGrp="1"/>
          </p:cNvSpPr>
          <p:nvPr>
            <p:ph type="sldNum" sz="quarter" idx="12"/>
          </p:nvPr>
        </p:nvSpPr>
        <p:spPr/>
        <p:txBody>
          <a:bodyPr/>
          <a:lstStyle/>
          <a:p>
            <a:fld id="{90724106-5191-4D6D-862C-801C0A6887DB}" type="slidenum">
              <a:rPr lang="cs-CZ" smtClean="0"/>
              <a:pPr/>
              <a:t>‹#›</a:t>
            </a:fld>
            <a:endParaRPr lang="cs-CZ" dirty="0"/>
          </a:p>
        </p:txBody>
      </p:sp>
    </p:spTree>
    <p:extLst>
      <p:ext uri="{BB962C8B-B14F-4D97-AF65-F5344CB8AC3E}">
        <p14:creationId xmlns:p14="http://schemas.microsoft.com/office/powerpoint/2010/main" val="23469328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cs-CZ" smtClean="0"/>
              <a:t>Kliknutím lze upravit styl.</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F697EF11-6BA4-4620-B3B6-062DEE2040E8}" type="datetimeFigureOut">
              <a:rPr lang="cs-CZ" smtClean="0"/>
              <a:pPr/>
              <a:t>8.9.2015</a:t>
            </a:fld>
            <a:endParaRPr lang="cs-CZ" dirty="0"/>
          </a:p>
        </p:txBody>
      </p:sp>
      <p:sp>
        <p:nvSpPr>
          <p:cNvPr id="6" name="Footer Placeholder 5"/>
          <p:cNvSpPr>
            <a:spLocks noGrp="1"/>
          </p:cNvSpPr>
          <p:nvPr>
            <p:ph type="ftr" sz="quarter" idx="11"/>
          </p:nvPr>
        </p:nvSpPr>
        <p:spPr/>
        <p:txBody>
          <a:bodyPr/>
          <a:lstStyle/>
          <a:p>
            <a:endParaRPr lang="cs-CZ" dirty="0"/>
          </a:p>
        </p:txBody>
      </p:sp>
      <p:sp>
        <p:nvSpPr>
          <p:cNvPr id="7" name="Slide Number Placeholder 6"/>
          <p:cNvSpPr>
            <a:spLocks noGrp="1"/>
          </p:cNvSpPr>
          <p:nvPr>
            <p:ph type="sldNum" sz="quarter" idx="12"/>
          </p:nvPr>
        </p:nvSpPr>
        <p:spPr/>
        <p:txBody>
          <a:bodyPr/>
          <a:lstStyle/>
          <a:p>
            <a:fld id="{90724106-5191-4D6D-862C-801C0A6887DB}" type="slidenum">
              <a:rPr lang="cs-CZ" smtClean="0"/>
              <a:pPr/>
              <a:t>‹#›</a:t>
            </a:fld>
            <a:endParaRPr lang="cs-CZ" dirty="0"/>
          </a:p>
        </p:txBody>
      </p:sp>
    </p:spTree>
    <p:extLst>
      <p:ext uri="{BB962C8B-B14F-4D97-AF65-F5344CB8AC3E}">
        <p14:creationId xmlns:p14="http://schemas.microsoft.com/office/powerpoint/2010/main" val="35555287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cs-CZ" smtClean="0"/>
              <a:t>Kliknutím lze upravit styl.</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F697EF11-6BA4-4620-B3B6-062DEE2040E8}" type="datetimeFigureOut">
              <a:rPr lang="cs-CZ" smtClean="0"/>
              <a:pPr/>
              <a:t>8.9.2015</a:t>
            </a:fld>
            <a:endParaRPr lang="cs-CZ" dirty="0"/>
          </a:p>
        </p:txBody>
      </p:sp>
      <p:sp>
        <p:nvSpPr>
          <p:cNvPr id="6" name="Footer Placeholder 5"/>
          <p:cNvSpPr>
            <a:spLocks noGrp="1"/>
          </p:cNvSpPr>
          <p:nvPr>
            <p:ph type="ftr" sz="quarter" idx="11"/>
          </p:nvPr>
        </p:nvSpPr>
        <p:spPr/>
        <p:txBody>
          <a:bodyPr/>
          <a:lstStyle/>
          <a:p>
            <a:endParaRPr lang="cs-CZ" dirty="0"/>
          </a:p>
        </p:txBody>
      </p:sp>
      <p:sp>
        <p:nvSpPr>
          <p:cNvPr id="7" name="Slide Number Placeholder 6"/>
          <p:cNvSpPr>
            <a:spLocks noGrp="1"/>
          </p:cNvSpPr>
          <p:nvPr>
            <p:ph type="sldNum" sz="quarter" idx="12"/>
          </p:nvPr>
        </p:nvSpPr>
        <p:spPr/>
        <p:txBody>
          <a:bodyPr/>
          <a:lstStyle/>
          <a:p>
            <a:fld id="{90724106-5191-4D6D-862C-801C0A6887DB}" type="slidenum">
              <a:rPr lang="cs-CZ" smtClean="0"/>
              <a:pPr/>
              <a:t>‹#›</a:t>
            </a:fld>
            <a:endParaRPr lang="cs-CZ"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383325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cs-CZ" smtClean="0"/>
              <a:t>Kliknutím lze upravit styl.</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F697EF11-6BA4-4620-B3B6-062DEE2040E8}" type="datetimeFigureOut">
              <a:rPr lang="cs-CZ" smtClean="0"/>
              <a:pPr/>
              <a:t>8.9.2015</a:t>
            </a:fld>
            <a:endParaRPr lang="cs-CZ" dirty="0"/>
          </a:p>
        </p:txBody>
      </p:sp>
      <p:sp>
        <p:nvSpPr>
          <p:cNvPr id="6" name="Footer Placeholder 5"/>
          <p:cNvSpPr>
            <a:spLocks noGrp="1"/>
          </p:cNvSpPr>
          <p:nvPr>
            <p:ph type="ftr" sz="quarter" idx="11"/>
          </p:nvPr>
        </p:nvSpPr>
        <p:spPr/>
        <p:txBody>
          <a:bodyPr/>
          <a:lstStyle/>
          <a:p>
            <a:endParaRPr lang="cs-CZ" dirty="0"/>
          </a:p>
        </p:txBody>
      </p:sp>
      <p:sp>
        <p:nvSpPr>
          <p:cNvPr id="7" name="Slide Number Placeholder 6"/>
          <p:cNvSpPr>
            <a:spLocks noGrp="1"/>
          </p:cNvSpPr>
          <p:nvPr>
            <p:ph type="sldNum" sz="quarter" idx="12"/>
          </p:nvPr>
        </p:nvSpPr>
        <p:spPr/>
        <p:txBody>
          <a:bodyPr/>
          <a:lstStyle/>
          <a:p>
            <a:fld id="{90724106-5191-4D6D-862C-801C0A6887DB}" type="slidenum">
              <a:rPr lang="cs-CZ" smtClean="0"/>
              <a:pPr/>
              <a:t>‹#›</a:t>
            </a:fld>
            <a:endParaRPr lang="cs-CZ" dirty="0"/>
          </a:p>
        </p:txBody>
      </p:sp>
    </p:spTree>
    <p:extLst>
      <p:ext uri="{BB962C8B-B14F-4D97-AF65-F5344CB8AC3E}">
        <p14:creationId xmlns:p14="http://schemas.microsoft.com/office/powerpoint/2010/main" val="9704253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cs-CZ" smtClean="0"/>
              <a:t>Kliknutím lze upravit styl.</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3" name="Date Placeholder 2"/>
          <p:cNvSpPr>
            <a:spLocks noGrp="1"/>
          </p:cNvSpPr>
          <p:nvPr>
            <p:ph type="dt" sz="half" idx="10"/>
          </p:nvPr>
        </p:nvSpPr>
        <p:spPr/>
        <p:txBody>
          <a:bodyPr/>
          <a:lstStyle/>
          <a:p>
            <a:fld id="{F697EF11-6BA4-4620-B3B6-062DEE2040E8}" type="datetimeFigureOut">
              <a:rPr lang="cs-CZ" smtClean="0"/>
              <a:pPr/>
              <a:t>8.9.2015</a:t>
            </a:fld>
            <a:endParaRPr lang="cs-CZ" dirty="0"/>
          </a:p>
        </p:txBody>
      </p:sp>
      <p:sp>
        <p:nvSpPr>
          <p:cNvPr id="4" name="Footer Placeholder 3"/>
          <p:cNvSpPr>
            <a:spLocks noGrp="1"/>
          </p:cNvSpPr>
          <p:nvPr>
            <p:ph type="ftr" sz="quarter" idx="11"/>
          </p:nvPr>
        </p:nvSpPr>
        <p:spPr/>
        <p:txBody>
          <a:bodyPr/>
          <a:lstStyle/>
          <a:p>
            <a:endParaRPr lang="cs-CZ" dirty="0"/>
          </a:p>
        </p:txBody>
      </p:sp>
      <p:sp>
        <p:nvSpPr>
          <p:cNvPr id="5" name="Slide Number Placeholder 4"/>
          <p:cNvSpPr>
            <a:spLocks noGrp="1"/>
          </p:cNvSpPr>
          <p:nvPr>
            <p:ph type="sldNum" sz="quarter" idx="12"/>
          </p:nvPr>
        </p:nvSpPr>
        <p:spPr/>
        <p:txBody>
          <a:bodyPr/>
          <a:lstStyle/>
          <a:p>
            <a:fld id="{90724106-5191-4D6D-862C-801C0A6887DB}" type="slidenum">
              <a:rPr lang="cs-CZ" smtClean="0"/>
              <a:pPr/>
              <a:t>‹#›</a:t>
            </a:fld>
            <a:endParaRPr lang="cs-CZ" dirty="0"/>
          </a:p>
        </p:txBody>
      </p:sp>
    </p:spTree>
    <p:extLst>
      <p:ext uri="{BB962C8B-B14F-4D97-AF65-F5344CB8AC3E}">
        <p14:creationId xmlns:p14="http://schemas.microsoft.com/office/powerpoint/2010/main" val="1764635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cs-CZ" smtClean="0"/>
              <a:t>Kliknutím lze upravit styl.</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dirty="0" smtClean="0"/>
              <a:t>Kliknutím na ikonu přidáte obrázek.</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dirty="0" smtClean="0"/>
              <a:t>Kliknutím na ikonu přidáte obrázek.</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dirty="0" smtClean="0"/>
              <a:t>Kliknutím na ikonu přidáte obrázek.</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3" name="Date Placeholder 2"/>
          <p:cNvSpPr>
            <a:spLocks noGrp="1"/>
          </p:cNvSpPr>
          <p:nvPr>
            <p:ph type="dt" sz="half" idx="10"/>
          </p:nvPr>
        </p:nvSpPr>
        <p:spPr/>
        <p:txBody>
          <a:bodyPr/>
          <a:lstStyle/>
          <a:p>
            <a:fld id="{F697EF11-6BA4-4620-B3B6-062DEE2040E8}" type="datetimeFigureOut">
              <a:rPr lang="cs-CZ" smtClean="0"/>
              <a:pPr/>
              <a:t>8.9.2015</a:t>
            </a:fld>
            <a:endParaRPr lang="cs-CZ" dirty="0"/>
          </a:p>
        </p:txBody>
      </p:sp>
      <p:sp>
        <p:nvSpPr>
          <p:cNvPr id="4" name="Footer Placeholder 3"/>
          <p:cNvSpPr>
            <a:spLocks noGrp="1"/>
          </p:cNvSpPr>
          <p:nvPr>
            <p:ph type="ftr" sz="quarter" idx="11"/>
          </p:nvPr>
        </p:nvSpPr>
        <p:spPr/>
        <p:txBody>
          <a:bodyPr/>
          <a:lstStyle/>
          <a:p>
            <a:endParaRPr lang="cs-CZ" dirty="0"/>
          </a:p>
        </p:txBody>
      </p:sp>
      <p:sp>
        <p:nvSpPr>
          <p:cNvPr id="5" name="Slide Number Placeholder 4"/>
          <p:cNvSpPr>
            <a:spLocks noGrp="1"/>
          </p:cNvSpPr>
          <p:nvPr>
            <p:ph type="sldNum" sz="quarter" idx="12"/>
          </p:nvPr>
        </p:nvSpPr>
        <p:spPr/>
        <p:txBody>
          <a:bodyPr/>
          <a:lstStyle/>
          <a:p>
            <a:fld id="{90724106-5191-4D6D-862C-801C0A6887DB}" type="slidenum">
              <a:rPr lang="cs-CZ" smtClean="0"/>
              <a:pPr/>
              <a:t>‹#›</a:t>
            </a:fld>
            <a:endParaRPr lang="cs-CZ" dirty="0"/>
          </a:p>
        </p:txBody>
      </p:sp>
    </p:spTree>
    <p:extLst>
      <p:ext uri="{BB962C8B-B14F-4D97-AF65-F5344CB8AC3E}">
        <p14:creationId xmlns:p14="http://schemas.microsoft.com/office/powerpoint/2010/main" val="37351435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F697EF11-6BA4-4620-B3B6-062DEE2040E8}" type="datetimeFigureOut">
              <a:rPr lang="cs-CZ" smtClean="0"/>
              <a:pPr/>
              <a:t>8.9.2015</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90724106-5191-4D6D-862C-801C0A6887DB}" type="slidenum">
              <a:rPr lang="cs-CZ" smtClean="0"/>
              <a:pPr/>
              <a:t>‹#›</a:t>
            </a:fld>
            <a:endParaRPr lang="cs-CZ" dirty="0"/>
          </a:p>
        </p:txBody>
      </p:sp>
    </p:spTree>
    <p:extLst>
      <p:ext uri="{BB962C8B-B14F-4D97-AF65-F5344CB8AC3E}">
        <p14:creationId xmlns:p14="http://schemas.microsoft.com/office/powerpoint/2010/main" val="35891736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F697EF11-6BA4-4620-B3B6-062DEE2040E8}" type="datetimeFigureOut">
              <a:rPr lang="cs-CZ" smtClean="0"/>
              <a:pPr/>
              <a:t>8.9.2015</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90724106-5191-4D6D-862C-801C0A6887DB}" type="slidenum">
              <a:rPr lang="cs-CZ" smtClean="0"/>
              <a:pPr/>
              <a:t>‹#›</a:t>
            </a:fld>
            <a:endParaRPr lang="cs-CZ" dirty="0"/>
          </a:p>
        </p:txBody>
      </p:sp>
    </p:spTree>
    <p:extLst>
      <p:ext uri="{BB962C8B-B14F-4D97-AF65-F5344CB8AC3E}">
        <p14:creationId xmlns:p14="http://schemas.microsoft.com/office/powerpoint/2010/main" val="11766504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F697EF11-6BA4-4620-B3B6-062DEE2040E8}" type="datetimeFigureOut">
              <a:rPr lang="cs-CZ" smtClean="0"/>
              <a:pPr/>
              <a:t>8.9.2015</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90724106-5191-4D6D-862C-801C0A6887DB}" type="slidenum">
              <a:rPr lang="cs-CZ" smtClean="0"/>
              <a:pPr/>
              <a:t>‹#›</a:t>
            </a:fld>
            <a:endParaRPr lang="cs-CZ" dirty="0"/>
          </a:p>
        </p:txBody>
      </p:sp>
    </p:spTree>
    <p:extLst>
      <p:ext uri="{BB962C8B-B14F-4D97-AF65-F5344CB8AC3E}">
        <p14:creationId xmlns:p14="http://schemas.microsoft.com/office/powerpoint/2010/main" val="19236881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cs-CZ" smtClean="0"/>
              <a:t>Kliknutím lze upravit styl.</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F697EF11-6BA4-4620-B3B6-062DEE2040E8}" type="datetimeFigureOut">
              <a:rPr lang="cs-CZ" smtClean="0"/>
              <a:pPr/>
              <a:t>8.9.2015</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90724106-5191-4D6D-862C-801C0A6887DB}" type="slidenum">
              <a:rPr lang="cs-CZ" smtClean="0"/>
              <a:pPr/>
              <a:t>‹#›</a:t>
            </a:fld>
            <a:endParaRPr lang="cs-CZ" dirty="0"/>
          </a:p>
        </p:txBody>
      </p:sp>
    </p:spTree>
    <p:extLst>
      <p:ext uri="{BB962C8B-B14F-4D97-AF65-F5344CB8AC3E}">
        <p14:creationId xmlns:p14="http://schemas.microsoft.com/office/powerpoint/2010/main" val="28168403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cs-CZ" smtClean="0"/>
              <a:t>Kliknutím lze upravit styl.</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F697EF11-6BA4-4620-B3B6-062DEE2040E8}" type="datetimeFigureOut">
              <a:rPr lang="cs-CZ" smtClean="0"/>
              <a:pPr/>
              <a:t>8.9.2015</a:t>
            </a:fld>
            <a:endParaRPr lang="cs-CZ" dirty="0"/>
          </a:p>
        </p:txBody>
      </p:sp>
      <p:sp>
        <p:nvSpPr>
          <p:cNvPr id="6" name="Footer Placeholder 5"/>
          <p:cNvSpPr>
            <a:spLocks noGrp="1"/>
          </p:cNvSpPr>
          <p:nvPr>
            <p:ph type="ftr" sz="quarter" idx="11"/>
          </p:nvPr>
        </p:nvSpPr>
        <p:spPr/>
        <p:txBody>
          <a:bodyPr/>
          <a:lstStyle/>
          <a:p>
            <a:endParaRPr lang="cs-CZ" dirty="0"/>
          </a:p>
        </p:txBody>
      </p:sp>
      <p:sp>
        <p:nvSpPr>
          <p:cNvPr id="7" name="Slide Number Placeholder 6"/>
          <p:cNvSpPr>
            <a:spLocks noGrp="1"/>
          </p:cNvSpPr>
          <p:nvPr>
            <p:ph type="sldNum" sz="quarter" idx="12"/>
          </p:nvPr>
        </p:nvSpPr>
        <p:spPr/>
        <p:txBody>
          <a:bodyPr/>
          <a:lstStyle/>
          <a:p>
            <a:fld id="{90724106-5191-4D6D-862C-801C0A6887DB}" type="slidenum">
              <a:rPr lang="cs-CZ" smtClean="0"/>
              <a:pPr/>
              <a:t>‹#›</a:t>
            </a:fld>
            <a:endParaRPr lang="cs-CZ" dirty="0"/>
          </a:p>
        </p:txBody>
      </p:sp>
    </p:spTree>
    <p:extLst>
      <p:ext uri="{BB962C8B-B14F-4D97-AF65-F5344CB8AC3E}">
        <p14:creationId xmlns:p14="http://schemas.microsoft.com/office/powerpoint/2010/main" val="3931035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913795" y="2912232"/>
            <a:ext cx="5107208" cy="287896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6172200" y="2912232"/>
            <a:ext cx="5095357" cy="287896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F697EF11-6BA4-4620-B3B6-062DEE2040E8}" type="datetimeFigureOut">
              <a:rPr lang="cs-CZ" smtClean="0"/>
              <a:pPr/>
              <a:t>8.9.2015</a:t>
            </a:fld>
            <a:endParaRPr lang="cs-CZ" dirty="0"/>
          </a:p>
        </p:txBody>
      </p:sp>
      <p:sp>
        <p:nvSpPr>
          <p:cNvPr id="8" name="Footer Placeholder 7"/>
          <p:cNvSpPr>
            <a:spLocks noGrp="1"/>
          </p:cNvSpPr>
          <p:nvPr>
            <p:ph type="ftr" sz="quarter" idx="11"/>
          </p:nvPr>
        </p:nvSpPr>
        <p:spPr/>
        <p:txBody>
          <a:bodyPr/>
          <a:lstStyle/>
          <a:p>
            <a:endParaRPr lang="cs-CZ" dirty="0"/>
          </a:p>
        </p:txBody>
      </p:sp>
      <p:sp>
        <p:nvSpPr>
          <p:cNvPr id="9" name="Slide Number Placeholder 8"/>
          <p:cNvSpPr>
            <a:spLocks noGrp="1"/>
          </p:cNvSpPr>
          <p:nvPr>
            <p:ph type="sldNum" sz="quarter" idx="12"/>
          </p:nvPr>
        </p:nvSpPr>
        <p:spPr/>
        <p:txBody>
          <a:bodyPr/>
          <a:lstStyle/>
          <a:p>
            <a:fld id="{90724106-5191-4D6D-862C-801C0A6887DB}" type="slidenum">
              <a:rPr lang="cs-CZ" smtClean="0"/>
              <a:pPr/>
              <a:t>‹#›</a:t>
            </a:fld>
            <a:endParaRPr lang="cs-CZ" dirty="0"/>
          </a:p>
        </p:txBody>
      </p:sp>
    </p:spTree>
    <p:extLst>
      <p:ext uri="{BB962C8B-B14F-4D97-AF65-F5344CB8AC3E}">
        <p14:creationId xmlns:p14="http://schemas.microsoft.com/office/powerpoint/2010/main" val="28315081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F697EF11-6BA4-4620-B3B6-062DEE2040E8}" type="datetimeFigureOut">
              <a:rPr lang="cs-CZ" smtClean="0"/>
              <a:pPr/>
              <a:t>8.9.2015</a:t>
            </a:fld>
            <a:endParaRPr lang="cs-CZ" dirty="0"/>
          </a:p>
        </p:txBody>
      </p:sp>
      <p:sp>
        <p:nvSpPr>
          <p:cNvPr id="4" name="Footer Placeholder 3"/>
          <p:cNvSpPr>
            <a:spLocks noGrp="1"/>
          </p:cNvSpPr>
          <p:nvPr>
            <p:ph type="ftr" sz="quarter" idx="11"/>
          </p:nvPr>
        </p:nvSpPr>
        <p:spPr/>
        <p:txBody>
          <a:bodyPr/>
          <a:lstStyle/>
          <a:p>
            <a:endParaRPr lang="cs-CZ" dirty="0"/>
          </a:p>
        </p:txBody>
      </p:sp>
      <p:sp>
        <p:nvSpPr>
          <p:cNvPr id="5" name="Slide Number Placeholder 4"/>
          <p:cNvSpPr>
            <a:spLocks noGrp="1"/>
          </p:cNvSpPr>
          <p:nvPr>
            <p:ph type="sldNum" sz="quarter" idx="12"/>
          </p:nvPr>
        </p:nvSpPr>
        <p:spPr/>
        <p:txBody>
          <a:bodyPr/>
          <a:lstStyle/>
          <a:p>
            <a:fld id="{90724106-5191-4D6D-862C-801C0A6887DB}" type="slidenum">
              <a:rPr lang="cs-CZ" smtClean="0"/>
              <a:pPr/>
              <a:t>‹#›</a:t>
            </a:fld>
            <a:endParaRPr lang="cs-CZ" dirty="0"/>
          </a:p>
        </p:txBody>
      </p:sp>
    </p:spTree>
    <p:extLst>
      <p:ext uri="{BB962C8B-B14F-4D97-AF65-F5344CB8AC3E}">
        <p14:creationId xmlns:p14="http://schemas.microsoft.com/office/powerpoint/2010/main" val="38871430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97EF11-6BA4-4620-B3B6-062DEE2040E8}" type="datetimeFigureOut">
              <a:rPr lang="cs-CZ" smtClean="0"/>
              <a:pPr/>
              <a:t>8.9.2015</a:t>
            </a:fld>
            <a:endParaRPr lang="cs-CZ" dirty="0"/>
          </a:p>
        </p:txBody>
      </p:sp>
      <p:sp>
        <p:nvSpPr>
          <p:cNvPr id="3" name="Footer Placeholder 2"/>
          <p:cNvSpPr>
            <a:spLocks noGrp="1"/>
          </p:cNvSpPr>
          <p:nvPr>
            <p:ph type="ftr" sz="quarter" idx="11"/>
          </p:nvPr>
        </p:nvSpPr>
        <p:spPr/>
        <p:txBody>
          <a:bodyPr/>
          <a:lstStyle/>
          <a:p>
            <a:endParaRPr lang="cs-CZ" dirty="0"/>
          </a:p>
        </p:txBody>
      </p:sp>
      <p:sp>
        <p:nvSpPr>
          <p:cNvPr id="4" name="Slide Number Placeholder 3"/>
          <p:cNvSpPr>
            <a:spLocks noGrp="1"/>
          </p:cNvSpPr>
          <p:nvPr>
            <p:ph type="sldNum" sz="quarter" idx="12"/>
          </p:nvPr>
        </p:nvSpPr>
        <p:spPr/>
        <p:txBody>
          <a:bodyPr/>
          <a:lstStyle/>
          <a:p>
            <a:fld id="{90724106-5191-4D6D-862C-801C0A6887DB}" type="slidenum">
              <a:rPr lang="cs-CZ" smtClean="0"/>
              <a:pPr/>
              <a:t>‹#›</a:t>
            </a:fld>
            <a:endParaRPr lang="cs-CZ" dirty="0"/>
          </a:p>
        </p:txBody>
      </p:sp>
    </p:spTree>
    <p:extLst>
      <p:ext uri="{BB962C8B-B14F-4D97-AF65-F5344CB8AC3E}">
        <p14:creationId xmlns:p14="http://schemas.microsoft.com/office/powerpoint/2010/main" val="37270097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cs-CZ" smtClean="0"/>
              <a:t>Kliknutím lze upravit styl.</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F697EF11-6BA4-4620-B3B6-062DEE2040E8}" type="datetimeFigureOut">
              <a:rPr lang="cs-CZ" smtClean="0"/>
              <a:pPr/>
              <a:t>8.9.2015</a:t>
            </a:fld>
            <a:endParaRPr lang="cs-CZ" dirty="0"/>
          </a:p>
        </p:txBody>
      </p:sp>
      <p:sp>
        <p:nvSpPr>
          <p:cNvPr id="6" name="Footer Placeholder 5"/>
          <p:cNvSpPr>
            <a:spLocks noGrp="1"/>
          </p:cNvSpPr>
          <p:nvPr>
            <p:ph type="ftr" sz="quarter" idx="11"/>
          </p:nvPr>
        </p:nvSpPr>
        <p:spPr/>
        <p:txBody>
          <a:bodyPr/>
          <a:lstStyle/>
          <a:p>
            <a:endParaRPr lang="cs-CZ" dirty="0"/>
          </a:p>
        </p:txBody>
      </p:sp>
      <p:sp>
        <p:nvSpPr>
          <p:cNvPr id="7" name="Slide Number Placeholder 6"/>
          <p:cNvSpPr>
            <a:spLocks noGrp="1"/>
          </p:cNvSpPr>
          <p:nvPr>
            <p:ph type="sldNum" sz="quarter" idx="12"/>
          </p:nvPr>
        </p:nvSpPr>
        <p:spPr/>
        <p:txBody>
          <a:bodyPr/>
          <a:lstStyle/>
          <a:p>
            <a:fld id="{90724106-5191-4D6D-862C-801C0A6887DB}" type="slidenum">
              <a:rPr lang="cs-CZ" smtClean="0"/>
              <a:pPr/>
              <a:t>‹#›</a:t>
            </a:fld>
            <a:endParaRPr lang="cs-CZ" dirty="0"/>
          </a:p>
        </p:txBody>
      </p:sp>
    </p:spTree>
    <p:extLst>
      <p:ext uri="{BB962C8B-B14F-4D97-AF65-F5344CB8AC3E}">
        <p14:creationId xmlns:p14="http://schemas.microsoft.com/office/powerpoint/2010/main" val="42861593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smtClean="0"/>
              <a:t>Kliknutím na ikonu přidáte obrázek.</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F697EF11-6BA4-4620-B3B6-062DEE2040E8}" type="datetimeFigureOut">
              <a:rPr lang="cs-CZ" smtClean="0"/>
              <a:pPr/>
              <a:t>8.9.2015</a:t>
            </a:fld>
            <a:endParaRPr lang="cs-CZ" dirty="0"/>
          </a:p>
        </p:txBody>
      </p:sp>
      <p:sp>
        <p:nvSpPr>
          <p:cNvPr id="6" name="Footer Placeholder 5"/>
          <p:cNvSpPr>
            <a:spLocks noGrp="1"/>
          </p:cNvSpPr>
          <p:nvPr>
            <p:ph type="ftr" sz="quarter" idx="11"/>
          </p:nvPr>
        </p:nvSpPr>
        <p:spPr/>
        <p:txBody>
          <a:bodyPr/>
          <a:lstStyle/>
          <a:p>
            <a:endParaRPr lang="cs-CZ" dirty="0"/>
          </a:p>
        </p:txBody>
      </p:sp>
      <p:sp>
        <p:nvSpPr>
          <p:cNvPr id="7" name="Slide Number Placeholder 6"/>
          <p:cNvSpPr>
            <a:spLocks noGrp="1"/>
          </p:cNvSpPr>
          <p:nvPr>
            <p:ph type="sldNum" sz="quarter" idx="12"/>
          </p:nvPr>
        </p:nvSpPr>
        <p:spPr/>
        <p:txBody>
          <a:bodyPr/>
          <a:lstStyle/>
          <a:p>
            <a:fld id="{90724106-5191-4D6D-862C-801C0A6887DB}" type="slidenum">
              <a:rPr lang="cs-CZ" smtClean="0"/>
              <a:pPr/>
              <a:t>‹#›</a:t>
            </a:fld>
            <a:endParaRPr lang="cs-CZ" dirty="0"/>
          </a:p>
        </p:txBody>
      </p:sp>
    </p:spTree>
    <p:extLst>
      <p:ext uri="{BB962C8B-B14F-4D97-AF65-F5344CB8AC3E}">
        <p14:creationId xmlns:p14="http://schemas.microsoft.com/office/powerpoint/2010/main" val="5214404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697EF11-6BA4-4620-B3B6-062DEE2040E8}" type="datetimeFigureOut">
              <a:rPr lang="cs-CZ" smtClean="0"/>
              <a:pPr/>
              <a:t>8.9.2015</a:t>
            </a:fld>
            <a:endParaRPr lang="cs-CZ"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cs-CZ"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0724106-5191-4D6D-862C-801C0A6887DB}" type="slidenum">
              <a:rPr lang="cs-CZ" smtClean="0"/>
              <a:pPr/>
              <a:t>‹#›</a:t>
            </a:fld>
            <a:endParaRPr lang="cs-CZ" dirty="0"/>
          </a:p>
        </p:txBody>
      </p:sp>
    </p:spTree>
    <p:extLst>
      <p:ext uri="{BB962C8B-B14F-4D97-AF65-F5344CB8AC3E}">
        <p14:creationId xmlns:p14="http://schemas.microsoft.com/office/powerpoint/2010/main" val="1173943806"/>
      </p:ext>
    </p:extLst>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 id="2147484046" r:id="rId14"/>
    <p:sldLayoutId id="2147484047" r:id="rId15"/>
    <p:sldLayoutId id="2147484048" r:id="rId16"/>
    <p:sldLayoutId id="2147484049"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cs.wikipedia.org/wiki/%C3%9A%C4%8Detnictv%C3%AD"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154955" y="309093"/>
            <a:ext cx="9259396" cy="2292439"/>
          </a:xfrm>
        </p:spPr>
        <p:txBody>
          <a:bodyPr>
            <a:normAutofit fontScale="90000"/>
          </a:bodyPr>
          <a:lstStyle/>
          <a:p>
            <a:pPr algn="ctr"/>
            <a:r>
              <a:rPr lang="cs-CZ" sz="8000" dirty="0" smtClean="0">
                <a:latin typeface="Calibri" panose="020F0502020204030204" pitchFamily="34" charset="0"/>
              </a:rPr>
              <a:t/>
            </a:r>
            <a:br>
              <a:rPr lang="cs-CZ" sz="8000" dirty="0" smtClean="0">
                <a:latin typeface="Calibri" panose="020F0502020204030204" pitchFamily="34" charset="0"/>
              </a:rPr>
            </a:br>
            <a:r>
              <a:rPr lang="cs-CZ" sz="5400" b="1" u="sng" dirty="0" smtClean="0"/>
              <a:t>Všeuměl CNC - Účetnictví</a:t>
            </a:r>
            <a:endParaRPr lang="cs-CZ" sz="8000" b="1" u="sng" dirty="0"/>
          </a:p>
        </p:txBody>
      </p:sp>
      <p:sp>
        <p:nvSpPr>
          <p:cNvPr id="3" name="Podnadpis 2"/>
          <p:cNvSpPr>
            <a:spLocks noGrp="1"/>
          </p:cNvSpPr>
          <p:nvPr>
            <p:ph type="subTitle" idx="1"/>
          </p:nvPr>
        </p:nvSpPr>
        <p:spPr>
          <a:xfrm>
            <a:off x="809897" y="3606086"/>
            <a:ext cx="5256052" cy="2292438"/>
          </a:xfrm>
        </p:spPr>
        <p:txBody>
          <a:bodyPr/>
          <a:lstStyle/>
          <a:p>
            <a:r>
              <a:rPr lang="cs-CZ" dirty="0">
                <a:latin typeface="+mj-lt"/>
              </a:rPr>
              <a:t>Z</a:t>
            </a:r>
            <a:r>
              <a:rPr lang="cs-CZ" dirty="0" smtClean="0">
                <a:latin typeface="+mj-lt"/>
              </a:rPr>
              <a:t>pracovala: Zuzana </a:t>
            </a:r>
            <a:r>
              <a:rPr lang="cs-CZ" dirty="0">
                <a:latin typeface="+mj-lt"/>
              </a:rPr>
              <a:t>T</a:t>
            </a:r>
            <a:r>
              <a:rPr lang="cs-CZ" dirty="0" smtClean="0">
                <a:latin typeface="+mj-lt"/>
              </a:rPr>
              <a:t>omanová</a:t>
            </a:r>
          </a:p>
          <a:p>
            <a:r>
              <a:rPr lang="cs-CZ" dirty="0" smtClean="0">
                <a:latin typeface="+mj-lt"/>
              </a:rPr>
              <a:t>Třída: IX. </a:t>
            </a:r>
          </a:p>
          <a:p>
            <a:r>
              <a:rPr lang="cs-CZ" dirty="0" smtClean="0">
                <a:latin typeface="+mj-lt"/>
              </a:rPr>
              <a:t>Datum: 26. 5. 2015</a:t>
            </a:r>
          </a:p>
          <a:p>
            <a:endParaRPr lang="cs-CZ" dirty="0"/>
          </a:p>
        </p:txBody>
      </p:sp>
      <p:sp>
        <p:nvSpPr>
          <p:cNvPr id="5" name="TextovéPole 4"/>
          <p:cNvSpPr txBox="1"/>
          <p:nvPr/>
        </p:nvSpPr>
        <p:spPr>
          <a:xfrm>
            <a:off x="1313645" y="583402"/>
            <a:ext cx="9272789" cy="738664"/>
          </a:xfrm>
          <a:prstGeom prst="rect">
            <a:avLst/>
          </a:prstGeom>
          <a:noFill/>
        </p:spPr>
        <p:txBody>
          <a:bodyPr wrap="square" rtlCol="0">
            <a:spAutoFit/>
          </a:bodyPr>
          <a:lstStyle/>
          <a:p>
            <a:pPr algn="ctr"/>
            <a:r>
              <a:rPr lang="cs-CZ" sz="2400" dirty="0" smtClean="0">
                <a:latin typeface="+mj-lt"/>
              </a:rPr>
              <a:t>Základní škola a mateřská škola Blížejov</a:t>
            </a:r>
          </a:p>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5195" y="2689511"/>
            <a:ext cx="4958365" cy="3827198"/>
          </a:xfrm>
          <a:prstGeom prst="rect">
            <a:avLst/>
          </a:prstGeom>
        </p:spPr>
      </p:pic>
    </p:spTree>
    <p:extLst>
      <p:ext uri="{BB962C8B-B14F-4D97-AF65-F5344CB8AC3E}">
        <p14:creationId xmlns:p14="http://schemas.microsoft.com/office/powerpoint/2010/main" val="32675371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u="sng" dirty="0" smtClean="0"/>
              <a:t>Moje práce</a:t>
            </a:r>
            <a:endParaRPr lang="cs-CZ" u="sng"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1334" y="1862941"/>
            <a:ext cx="5382414" cy="3460124"/>
          </a:xfr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9139" y="1539576"/>
            <a:ext cx="4500830" cy="5178098"/>
          </a:xfrm>
          <a:prstGeom prst="rect">
            <a:avLst/>
          </a:prstGeom>
        </p:spPr>
      </p:pic>
    </p:spTree>
    <p:extLst>
      <p:ext uri="{BB962C8B-B14F-4D97-AF65-F5344CB8AC3E}">
        <p14:creationId xmlns:p14="http://schemas.microsoft.com/office/powerpoint/2010/main" val="2604152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u="sng" dirty="0" smtClean="0"/>
              <a:t>Rozhovor s paní Drahomírou kastnerovou (účetní ZŠ a MŠ BLÍŽEJOV)</a:t>
            </a:r>
            <a:endParaRPr lang="cs-CZ" u="sng" dirty="0"/>
          </a:p>
        </p:txBody>
      </p:sp>
      <p:sp>
        <p:nvSpPr>
          <p:cNvPr id="3" name="Zástupný symbol pro obsah 2"/>
          <p:cNvSpPr>
            <a:spLocks noGrp="1"/>
          </p:cNvSpPr>
          <p:nvPr>
            <p:ph idx="1"/>
          </p:nvPr>
        </p:nvSpPr>
        <p:spPr>
          <a:xfrm>
            <a:off x="913795" y="2050869"/>
            <a:ext cx="10353762" cy="4362993"/>
          </a:xfrm>
        </p:spPr>
        <p:txBody>
          <a:bodyPr/>
          <a:lstStyle/>
          <a:p>
            <a:pPr marL="457200" indent="-457200">
              <a:buFont typeface="+mj-lt"/>
              <a:buAutoNum type="arabicPeriod"/>
            </a:pPr>
            <a:r>
              <a:rPr lang="cs-CZ" sz="2400" dirty="0" smtClean="0">
                <a:latin typeface="+mj-lt"/>
              </a:rPr>
              <a:t>Kolik průměrně zpracujete denně faktur?</a:t>
            </a:r>
          </a:p>
          <a:p>
            <a:pPr marL="457200" indent="-457200">
              <a:buNone/>
            </a:pPr>
            <a:r>
              <a:rPr lang="cs-CZ" sz="2400" dirty="0" smtClean="0">
                <a:latin typeface="+mj-lt"/>
              </a:rPr>
              <a:t>       -  „Denně </a:t>
            </a:r>
            <a:r>
              <a:rPr lang="cs-CZ" sz="2400" dirty="0">
                <a:latin typeface="+mj-lt"/>
              </a:rPr>
              <a:t>z</a:t>
            </a:r>
            <a:r>
              <a:rPr lang="cs-CZ" sz="2400" dirty="0" smtClean="0">
                <a:latin typeface="+mj-lt"/>
              </a:rPr>
              <a:t>pracuji průměrně 10 faktur.“</a:t>
            </a:r>
          </a:p>
          <a:p>
            <a:pPr marL="457200" indent="-457200">
              <a:buAutoNum type="arabicPeriod" startAt="2"/>
            </a:pPr>
            <a:r>
              <a:rPr lang="cs-CZ" sz="2400" dirty="0" smtClean="0">
                <a:latin typeface="+mj-lt"/>
              </a:rPr>
              <a:t>Z jakých odvětví spravujete faktury?</a:t>
            </a:r>
          </a:p>
          <a:p>
            <a:pPr marL="457200" indent="-457200">
              <a:buNone/>
            </a:pPr>
            <a:r>
              <a:rPr lang="cs-CZ" sz="2400" dirty="0" smtClean="0">
                <a:latin typeface="+mj-lt"/>
              </a:rPr>
              <a:t>      - „Faktury spravuji z nákupu potravin, učebnic, hygienických prostředků a služeb nebo financování oprav.“</a:t>
            </a:r>
          </a:p>
          <a:p>
            <a:pPr marL="457200" indent="-457200">
              <a:buAutoNum type="arabicPeriod" startAt="3"/>
            </a:pPr>
            <a:r>
              <a:rPr lang="cs-CZ" sz="2400" dirty="0" smtClean="0">
                <a:latin typeface="+mj-lt"/>
              </a:rPr>
              <a:t>Baví vás vaše práce?</a:t>
            </a:r>
          </a:p>
          <a:p>
            <a:pPr marL="457200" indent="-457200">
              <a:buNone/>
            </a:pPr>
            <a:r>
              <a:rPr lang="cs-CZ" sz="2400" dirty="0" smtClean="0">
                <a:latin typeface="+mj-lt"/>
              </a:rPr>
              <a:t>     - „ Ano, baví mě, jinak bych ji nemohla dělat.“</a:t>
            </a:r>
          </a:p>
          <a:p>
            <a:pPr marL="457200" indent="-457200">
              <a:buNone/>
            </a:pP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u="sng" dirty="0" smtClean="0"/>
              <a:t>uplatnění</a:t>
            </a:r>
            <a:endParaRPr lang="cs-CZ" u="sng" dirty="0"/>
          </a:p>
        </p:txBody>
      </p:sp>
      <p:sp>
        <p:nvSpPr>
          <p:cNvPr id="3" name="Zástupný symbol pro obsah 2"/>
          <p:cNvSpPr>
            <a:spLocks noGrp="1"/>
          </p:cNvSpPr>
          <p:nvPr>
            <p:ph idx="1"/>
          </p:nvPr>
        </p:nvSpPr>
        <p:spPr/>
        <p:txBody>
          <a:bodyPr/>
          <a:lstStyle/>
          <a:p>
            <a:r>
              <a:rPr lang="cs-CZ" dirty="0" smtClean="0">
                <a:latin typeface="+mj-lt"/>
              </a:rPr>
              <a:t>Poznatky mohu využít při:  spravování financí vlastní\cizí firmy</a:t>
            </a:r>
          </a:p>
          <a:p>
            <a:pPr marL="0" indent="0">
              <a:buNone/>
            </a:pPr>
            <a:r>
              <a:rPr lang="cs-CZ" dirty="0" smtClean="0">
                <a:latin typeface="+mj-lt"/>
              </a:rPr>
              <a:t>                                             práci s rodinnými\osobními financemi</a:t>
            </a:r>
          </a:p>
          <a:p>
            <a:pPr marL="0" indent="0">
              <a:buNone/>
            </a:pPr>
            <a:r>
              <a:rPr lang="cs-CZ" dirty="0">
                <a:latin typeface="+mj-lt"/>
              </a:rPr>
              <a:t> </a:t>
            </a:r>
            <a:r>
              <a:rPr lang="cs-CZ" dirty="0" smtClean="0">
                <a:latin typeface="+mj-lt"/>
              </a:rPr>
              <a:t>                                            při budoucím studiu</a:t>
            </a:r>
            <a:endParaRPr lang="cs-CZ" dirty="0" smtClean="0"/>
          </a:p>
          <a:p>
            <a:pPr marL="0" indent="0">
              <a:buNone/>
            </a:pPr>
            <a:r>
              <a:rPr lang="cs-CZ" dirty="0"/>
              <a:t> </a:t>
            </a:r>
            <a:r>
              <a:rPr lang="cs-CZ" dirty="0" smtClean="0"/>
              <a:t>                                                    </a:t>
            </a:r>
            <a:endParaRPr lang="cs-CZ" dirty="0"/>
          </a:p>
        </p:txBody>
      </p:sp>
    </p:spTree>
    <p:extLst>
      <p:ext uri="{BB962C8B-B14F-4D97-AF65-F5344CB8AC3E}">
        <p14:creationId xmlns:p14="http://schemas.microsoft.com/office/powerpoint/2010/main" val="36477844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u="sng" dirty="0" smtClean="0"/>
              <a:t>poučení</a:t>
            </a:r>
            <a:endParaRPr lang="cs-CZ" u="sng" dirty="0"/>
          </a:p>
        </p:txBody>
      </p:sp>
      <p:sp>
        <p:nvSpPr>
          <p:cNvPr id="3" name="Zástupný symbol pro obsah 2"/>
          <p:cNvSpPr>
            <a:spLocks noGrp="1"/>
          </p:cNvSpPr>
          <p:nvPr>
            <p:ph idx="1"/>
          </p:nvPr>
        </p:nvSpPr>
        <p:spPr/>
        <p:txBody>
          <a:bodyPr/>
          <a:lstStyle/>
          <a:p>
            <a:r>
              <a:rPr lang="cs-CZ" dirty="0" smtClean="0">
                <a:latin typeface="+mj-lt"/>
              </a:rPr>
              <a:t>Práce s účetními tabulkami</a:t>
            </a:r>
          </a:p>
          <a:p>
            <a:r>
              <a:rPr lang="cs-CZ" dirty="0" smtClean="0">
                <a:latin typeface="+mj-lt"/>
              </a:rPr>
              <a:t>Hospodaření s penězi</a:t>
            </a:r>
          </a:p>
          <a:p>
            <a:r>
              <a:rPr lang="cs-CZ" dirty="0" smtClean="0">
                <a:latin typeface="+mj-lt"/>
              </a:rPr>
              <a:t>Navrhování plánu toku</a:t>
            </a:r>
          </a:p>
          <a:p>
            <a:r>
              <a:rPr lang="cs-CZ" dirty="0" smtClean="0">
                <a:latin typeface="+mj-lt"/>
              </a:rPr>
              <a:t>Zápis do knihy příjmů a výdajů</a:t>
            </a:r>
          </a:p>
          <a:p>
            <a:r>
              <a:rPr lang="cs-CZ" dirty="0" smtClean="0">
                <a:latin typeface="+mj-lt"/>
              </a:rPr>
              <a:t>Administrativa faktur k nákupům a prodejům</a:t>
            </a:r>
          </a:p>
          <a:p>
            <a:endParaRPr lang="cs-CZ" dirty="0" smtClean="0">
              <a:latin typeface="+mj-lt"/>
            </a:endParaRPr>
          </a:p>
          <a:p>
            <a:endParaRPr lang="cs-CZ" dirty="0"/>
          </a:p>
        </p:txBody>
      </p:sp>
    </p:spTree>
    <p:extLst>
      <p:ext uri="{BB962C8B-B14F-4D97-AF65-F5344CB8AC3E}">
        <p14:creationId xmlns:p14="http://schemas.microsoft.com/office/powerpoint/2010/main" val="6404823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u="sng" dirty="0" smtClean="0"/>
              <a:t>Literatura a ostatní zdroje</a:t>
            </a:r>
            <a:endParaRPr lang="cs-CZ" b="1" u="sng" dirty="0"/>
          </a:p>
        </p:txBody>
      </p:sp>
      <p:sp>
        <p:nvSpPr>
          <p:cNvPr id="3" name="Zástupný symbol pro obsah 2"/>
          <p:cNvSpPr>
            <a:spLocks noGrp="1"/>
          </p:cNvSpPr>
          <p:nvPr>
            <p:ph idx="1"/>
          </p:nvPr>
        </p:nvSpPr>
        <p:spPr/>
        <p:txBody>
          <a:bodyPr/>
          <a:lstStyle/>
          <a:p>
            <a:r>
              <a:rPr lang="cs-CZ" dirty="0" smtClean="0">
                <a:latin typeface="+mj-lt"/>
              </a:rPr>
              <a:t>Literatura:</a:t>
            </a:r>
          </a:p>
          <a:p>
            <a:pPr>
              <a:buNone/>
            </a:pPr>
            <a:r>
              <a:rPr lang="cs-CZ" dirty="0" smtClean="0">
                <a:latin typeface="+mj-lt"/>
              </a:rPr>
              <a:t>     Veber, Srbová a kol. 2012 – 14. 2. 2015 14:27</a:t>
            </a:r>
          </a:p>
          <a:p>
            <a:pPr>
              <a:buNone/>
            </a:pPr>
            <a:r>
              <a:rPr lang="cs-CZ" dirty="0" smtClean="0">
                <a:latin typeface="+mj-lt"/>
              </a:rPr>
              <a:t>     Učebnice Občanská výchova 9 –vydání 2006, ISBN 80-7238-528-3 – str.51-54</a:t>
            </a:r>
          </a:p>
          <a:p>
            <a:r>
              <a:rPr lang="cs-CZ" dirty="0" smtClean="0">
                <a:latin typeface="+mj-lt"/>
              </a:rPr>
              <a:t>Ostatní:</a:t>
            </a:r>
          </a:p>
          <a:p>
            <a:pPr>
              <a:buNone/>
            </a:pPr>
            <a:r>
              <a:rPr lang="cs-CZ" dirty="0" smtClean="0">
                <a:latin typeface="+mj-lt"/>
              </a:rPr>
              <a:t>    Písemnosti od paní D. Hanzalové o Cash-flow – 16. 5. 2015  16:05</a:t>
            </a:r>
          </a:p>
          <a:p>
            <a:pPr>
              <a:buNone/>
            </a:pPr>
            <a:r>
              <a:rPr lang="cs-CZ" dirty="0" smtClean="0">
                <a:latin typeface="+mj-lt"/>
              </a:rPr>
              <a:t>   </a:t>
            </a:r>
            <a:r>
              <a:rPr lang="cs-CZ" dirty="0" smtClean="0">
                <a:latin typeface="+mj-lt"/>
                <a:hlinkClick r:id="rId2"/>
              </a:rPr>
              <a:t>https://cs.wikipedia.org/wiki/%C3%9A%C4%8Detnictv%C3%AD</a:t>
            </a:r>
            <a:r>
              <a:rPr lang="cs-CZ" dirty="0" smtClean="0">
                <a:latin typeface="+mj-lt"/>
              </a:rPr>
              <a:t> – 23. 1. 2015 17:48</a:t>
            </a:r>
            <a:endParaRPr lang="cs-CZ" dirty="0">
              <a:latin typeface="+mj-lt"/>
            </a:endParaRPr>
          </a:p>
        </p:txBody>
      </p:sp>
    </p:spTree>
    <p:extLst>
      <p:ext uri="{BB962C8B-B14F-4D97-AF65-F5344CB8AC3E}">
        <p14:creationId xmlns:p14="http://schemas.microsoft.com/office/powerpoint/2010/main" val="28981731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u="sng" dirty="0" smtClean="0"/>
              <a:t>Poděkování</a:t>
            </a:r>
            <a:endParaRPr lang="cs-CZ" u="sng" dirty="0"/>
          </a:p>
        </p:txBody>
      </p:sp>
      <p:sp>
        <p:nvSpPr>
          <p:cNvPr id="3" name="Zástupný symbol pro obsah 2"/>
          <p:cNvSpPr>
            <a:spLocks noGrp="1"/>
          </p:cNvSpPr>
          <p:nvPr>
            <p:ph idx="1"/>
          </p:nvPr>
        </p:nvSpPr>
        <p:spPr/>
        <p:txBody>
          <a:bodyPr/>
          <a:lstStyle/>
          <a:p>
            <a:pPr>
              <a:buNone/>
            </a:pPr>
            <a:r>
              <a:rPr lang="cs-CZ" dirty="0" smtClean="0"/>
              <a:t>    </a:t>
            </a:r>
            <a:r>
              <a:rPr lang="cs-CZ" sz="2400" dirty="0" smtClean="0">
                <a:latin typeface="+mj-lt"/>
              </a:rPr>
              <a:t>Chtěla bych poděkovat paní ředitelce za pomoc se závěrečnou prací a výběrem tématu, dále děkuji panu učiteli Hejtmanovi       za pomoc s touto prezentací a paní učitelce Křížové za opravu gramatiky. Za pomoc děkuji i paní Kastnerové.</a:t>
            </a:r>
            <a:endParaRPr lang="cs-CZ" sz="2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103312" y="1627915"/>
            <a:ext cx="8946541" cy="4195481"/>
          </a:xfrm>
        </p:spPr>
        <p:txBody>
          <a:bodyPr>
            <a:normAutofit/>
          </a:bodyPr>
          <a:lstStyle/>
          <a:p>
            <a:pPr marL="0" indent="0">
              <a:buNone/>
            </a:pPr>
            <a:r>
              <a:rPr lang="cs-CZ" sz="2800" dirty="0" smtClean="0">
                <a:latin typeface="+mj-lt"/>
              </a:rPr>
              <a:t>Děkuji za pozornost a doufám, že se vám moje prezentace líbila.</a:t>
            </a:r>
            <a:endParaRPr lang="cs-CZ" sz="2800" dirty="0">
              <a:latin typeface="+mj-l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7950" y="3061482"/>
            <a:ext cx="3497263" cy="3362325"/>
          </a:xfrm>
          <a:prstGeom prst="rect">
            <a:avLst/>
          </a:prstGeom>
        </p:spPr>
      </p:pic>
    </p:spTree>
    <p:extLst>
      <p:ext uri="{BB962C8B-B14F-4D97-AF65-F5344CB8AC3E}">
        <p14:creationId xmlns:p14="http://schemas.microsoft.com/office/powerpoint/2010/main" val="1645853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24248" y="695460"/>
            <a:ext cx="10457645" cy="5937160"/>
          </a:xfrm>
        </p:spPr>
        <p:txBody>
          <a:bodyPr>
            <a:normAutofit fontScale="92500" lnSpcReduction="20000"/>
          </a:bodyPr>
          <a:lstStyle/>
          <a:p>
            <a:r>
              <a:rPr lang="cs-CZ" dirty="0" smtClean="0">
                <a:latin typeface="+mj-lt"/>
              </a:rPr>
              <a:t>Prohlášení:</a:t>
            </a:r>
          </a:p>
          <a:p>
            <a:pPr marL="0" indent="0">
              <a:buNone/>
            </a:pPr>
            <a:r>
              <a:rPr lang="cs-CZ" dirty="0" smtClean="0">
                <a:latin typeface="+mj-lt"/>
              </a:rPr>
              <a:t>Prohlašuji, že jsem závěrečnou práci zpracovala samostatně za použití literatury </a:t>
            </a:r>
            <a:r>
              <a:rPr lang="cs-CZ" dirty="0">
                <a:latin typeface="+mj-lt"/>
              </a:rPr>
              <a:t> </a:t>
            </a:r>
            <a:r>
              <a:rPr lang="cs-CZ" dirty="0" smtClean="0">
                <a:latin typeface="+mj-lt"/>
              </a:rPr>
              <a:t>        a ostatních zdrojů v ní uvedených.</a:t>
            </a:r>
          </a:p>
          <a:p>
            <a:r>
              <a:rPr lang="cs-CZ" dirty="0" smtClean="0">
                <a:latin typeface="+mj-lt"/>
              </a:rPr>
              <a:t>Anotace:</a:t>
            </a:r>
          </a:p>
          <a:p>
            <a:pPr marL="0" indent="0">
              <a:buNone/>
            </a:pPr>
            <a:r>
              <a:rPr lang="cs-CZ" dirty="0" smtClean="0">
                <a:latin typeface="+mj-lt"/>
              </a:rPr>
              <a:t>Jmenuji se Zuzana Tomanová a je mi 15 let. Bydlím ve vesnici Osvračín. Mými zájmy jsou fanfiction na téma Larry Stylinson a američtí youtubeři. Toto téma jsem si vybrala kvůli školnímu projektu minipodniky, ve kterém mám na starost právě účetnictví. Tento obor jsem také zvolila, protože bych chtěla jít studovat na obchodní akademii.</a:t>
            </a:r>
          </a:p>
          <a:p>
            <a:pPr marL="0" indent="0">
              <a:buNone/>
            </a:pPr>
            <a:endParaRPr lang="cs-CZ" dirty="0" smtClean="0">
              <a:latin typeface="+mj-lt"/>
            </a:endParaRPr>
          </a:p>
          <a:p>
            <a:pPr marL="0" indent="0">
              <a:buNone/>
            </a:pPr>
            <a:r>
              <a:rPr lang="cs-CZ" dirty="0" smtClean="0">
                <a:latin typeface="+mj-lt"/>
              </a:rPr>
              <a:t>My name is Zuzana Tomanová and I am 15 years old. I live in village name Osvračín. My hobbies are fanfiction on topic Larry Stylinson and american Youtubers. I chose this topic, because I have the task of accounting for our school´s project. I am going to visit the</a:t>
            </a:r>
            <a:r>
              <a:rPr lang="cs-CZ" dirty="0">
                <a:latin typeface="+mj-lt"/>
              </a:rPr>
              <a:t> </a:t>
            </a:r>
            <a:r>
              <a:rPr lang="cs-CZ" dirty="0" smtClean="0">
                <a:latin typeface="+mj-lt"/>
              </a:rPr>
              <a:t>Business academy and I would like use my skills for future.</a:t>
            </a:r>
          </a:p>
          <a:p>
            <a:r>
              <a:rPr lang="cs-CZ" dirty="0" smtClean="0">
                <a:latin typeface="+mj-lt"/>
              </a:rPr>
              <a:t>Motto:</a:t>
            </a:r>
          </a:p>
          <a:p>
            <a:pPr marL="0" indent="0">
              <a:buNone/>
            </a:pPr>
            <a:r>
              <a:rPr lang="cs-CZ" dirty="0" smtClean="0">
                <a:latin typeface="+mj-lt"/>
              </a:rPr>
              <a:t>„Vysoká životní úroveň spočívá v tom, že vydáváme peníze, které ještě nemáme, za věci, které nepotřebujeme, abychom imponovali lidem, které nesnášíme.“ – neznámý autor</a:t>
            </a:r>
          </a:p>
          <a:p>
            <a:pPr marL="0" indent="0">
              <a:buNone/>
            </a:pPr>
            <a:endParaRPr lang="cs-CZ" dirty="0"/>
          </a:p>
        </p:txBody>
      </p:sp>
    </p:spTree>
    <p:extLst>
      <p:ext uri="{BB962C8B-B14F-4D97-AF65-F5344CB8AC3E}">
        <p14:creationId xmlns:p14="http://schemas.microsoft.com/office/powerpoint/2010/main" val="33275202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b="1" u="sng" dirty="0" smtClean="0"/>
              <a:t>Obsah:</a:t>
            </a:r>
            <a:endParaRPr lang="cs-CZ" b="1" u="sng" dirty="0"/>
          </a:p>
        </p:txBody>
      </p:sp>
      <p:sp>
        <p:nvSpPr>
          <p:cNvPr id="3" name="Zástupný symbol pro obsah 2"/>
          <p:cNvSpPr>
            <a:spLocks noGrp="1"/>
          </p:cNvSpPr>
          <p:nvPr>
            <p:ph idx="1"/>
          </p:nvPr>
        </p:nvSpPr>
        <p:spPr>
          <a:xfrm>
            <a:off x="848481" y="1802675"/>
            <a:ext cx="10895028" cy="4820194"/>
          </a:xfrm>
        </p:spPr>
        <p:txBody>
          <a:bodyPr>
            <a:normAutofit lnSpcReduction="10000"/>
          </a:bodyPr>
          <a:lstStyle/>
          <a:p>
            <a:r>
              <a:rPr lang="cs-CZ" dirty="0" smtClean="0">
                <a:latin typeface="+mj-lt"/>
              </a:rPr>
              <a:t>Charakteristika mini podniku</a:t>
            </a:r>
          </a:p>
          <a:p>
            <a:r>
              <a:rPr lang="cs-CZ" dirty="0" smtClean="0">
                <a:latin typeface="+mj-lt"/>
              </a:rPr>
              <a:t>Firma s.r.o.</a:t>
            </a:r>
          </a:p>
          <a:p>
            <a:r>
              <a:rPr lang="cs-CZ" dirty="0" smtClean="0">
                <a:latin typeface="+mj-lt"/>
              </a:rPr>
              <a:t>Moje práce</a:t>
            </a:r>
          </a:p>
          <a:p>
            <a:r>
              <a:rPr lang="cs-CZ" dirty="0" smtClean="0">
                <a:latin typeface="+mj-lt"/>
              </a:rPr>
              <a:t>Pracovní pomůcky</a:t>
            </a:r>
          </a:p>
          <a:p>
            <a:r>
              <a:rPr lang="cs-CZ" dirty="0" smtClean="0">
                <a:latin typeface="+mj-lt"/>
              </a:rPr>
              <a:t>Rozhovor</a:t>
            </a:r>
          </a:p>
          <a:p>
            <a:r>
              <a:rPr lang="cs-CZ" dirty="0" smtClean="0">
                <a:latin typeface="+mj-lt"/>
              </a:rPr>
              <a:t>Uplatnění</a:t>
            </a:r>
          </a:p>
          <a:p>
            <a:r>
              <a:rPr lang="cs-CZ" dirty="0" smtClean="0">
                <a:latin typeface="+mj-lt"/>
              </a:rPr>
              <a:t>Poučení</a:t>
            </a:r>
          </a:p>
          <a:p>
            <a:r>
              <a:rPr lang="cs-CZ" dirty="0" smtClean="0">
                <a:latin typeface="+mj-lt"/>
              </a:rPr>
              <a:t>Literatura a ostatní zdroje</a:t>
            </a:r>
          </a:p>
          <a:p>
            <a:r>
              <a:rPr lang="cs-CZ" dirty="0" smtClean="0">
                <a:latin typeface="+mj-lt"/>
              </a:rPr>
              <a:t>Poděkování</a:t>
            </a:r>
          </a:p>
          <a:p>
            <a:r>
              <a:rPr lang="cs-CZ" dirty="0" smtClean="0">
                <a:latin typeface="+mj-lt"/>
              </a:rPr>
              <a:t>Závěr</a:t>
            </a:r>
          </a:p>
          <a:p>
            <a:pPr marL="0" indent="0">
              <a:buNone/>
            </a:pPr>
            <a:endParaRPr lang="cs-CZ" dirty="0"/>
          </a:p>
        </p:txBody>
      </p:sp>
    </p:spTree>
    <p:extLst>
      <p:ext uri="{BB962C8B-B14F-4D97-AF65-F5344CB8AC3E}">
        <p14:creationId xmlns:p14="http://schemas.microsoft.com/office/powerpoint/2010/main" val="4965731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u="sng" dirty="0" smtClean="0">
                <a:effectLst>
                  <a:outerShdw blurRad="38100" dist="38100" dir="2700000" algn="tl">
                    <a:srgbClr val="000000">
                      <a:alpha val="43137"/>
                    </a:srgbClr>
                  </a:outerShdw>
                </a:effectLst>
              </a:rPr>
              <a:t>Charakteristika</a:t>
            </a:r>
            <a:r>
              <a:rPr lang="cs-CZ" b="1" u="sng" dirty="0" smtClean="0"/>
              <a:t> minipodniku</a:t>
            </a:r>
            <a:endParaRPr lang="cs-CZ" b="1" u="sng" dirty="0"/>
          </a:p>
        </p:txBody>
      </p:sp>
      <p:sp>
        <p:nvSpPr>
          <p:cNvPr id="3" name="Zástupný symbol pro obsah 2"/>
          <p:cNvSpPr>
            <a:spLocks noGrp="1"/>
          </p:cNvSpPr>
          <p:nvPr>
            <p:ph idx="1"/>
          </p:nvPr>
        </p:nvSpPr>
        <p:spPr/>
        <p:txBody>
          <a:bodyPr/>
          <a:lstStyle/>
          <a:p>
            <a:r>
              <a:rPr lang="cs-CZ" dirty="0" smtClean="0">
                <a:latin typeface="+mj-lt"/>
              </a:rPr>
              <a:t>Fiktivní firma je založena většinou pro žáky základních a středních škol </a:t>
            </a:r>
          </a:p>
          <a:p>
            <a:r>
              <a:rPr lang="cs-CZ" dirty="0" smtClean="0">
                <a:latin typeface="+mj-lt"/>
              </a:rPr>
              <a:t>Má poučit žáky o chodu firmy</a:t>
            </a:r>
          </a:p>
          <a:p>
            <a:r>
              <a:rPr lang="cs-CZ" dirty="0" smtClean="0">
                <a:latin typeface="+mj-lt"/>
              </a:rPr>
              <a:t>Pomáhá také s objasněním učiva nebo výběrem budoucího zaměstnání</a:t>
            </a:r>
          </a:p>
          <a:p>
            <a:r>
              <a:rPr lang="cs-CZ" dirty="0" smtClean="0">
                <a:latin typeface="+mj-lt"/>
              </a:rPr>
              <a:t>Představuje nám chod firmy zevnitř</a:t>
            </a:r>
          </a:p>
          <a:p>
            <a:pPr>
              <a:buNone/>
            </a:pPr>
            <a:endParaRPr lang="cs-CZ" dirty="0" smtClean="0">
              <a:latin typeface="+mj-lt"/>
            </a:endParaRPr>
          </a:p>
          <a:p>
            <a:endParaRPr lang="cs-CZ" dirty="0"/>
          </a:p>
        </p:txBody>
      </p:sp>
    </p:spTree>
    <p:extLst>
      <p:ext uri="{BB962C8B-B14F-4D97-AF65-F5344CB8AC3E}">
        <p14:creationId xmlns:p14="http://schemas.microsoft.com/office/powerpoint/2010/main" val="3190850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u="sng" dirty="0" smtClean="0"/>
              <a:t>Firma s ručením omezeným</a:t>
            </a:r>
            <a:endParaRPr lang="cs-CZ" u="sng" dirty="0"/>
          </a:p>
        </p:txBody>
      </p:sp>
      <p:sp>
        <p:nvSpPr>
          <p:cNvPr id="3" name="Zástupný symbol pro obsah 2"/>
          <p:cNvSpPr>
            <a:spLocks noGrp="1"/>
          </p:cNvSpPr>
          <p:nvPr>
            <p:ph idx="1"/>
          </p:nvPr>
        </p:nvSpPr>
        <p:spPr/>
        <p:txBody>
          <a:bodyPr/>
          <a:lstStyle/>
          <a:p>
            <a:r>
              <a:rPr lang="cs-CZ" dirty="0" smtClean="0">
                <a:latin typeface="+mj-lt"/>
              </a:rPr>
              <a:t>Označuje se zkratkou s.r.o.</a:t>
            </a:r>
          </a:p>
          <a:p>
            <a:r>
              <a:rPr lang="cs-CZ" dirty="0" smtClean="0">
                <a:latin typeface="+mj-lt"/>
              </a:rPr>
              <a:t>V ČR nejrozšířenější forma</a:t>
            </a:r>
          </a:p>
          <a:p>
            <a:r>
              <a:rPr lang="cs-CZ" dirty="0" smtClean="0">
                <a:latin typeface="+mj-lt"/>
              </a:rPr>
              <a:t>Počáteční kapitál 1Kč</a:t>
            </a:r>
          </a:p>
          <a:p>
            <a:r>
              <a:rPr lang="cs-CZ" dirty="0" smtClean="0">
                <a:latin typeface="+mj-lt"/>
              </a:rPr>
              <a:t>Vzniká zapsáním do obchodního rejstříku</a:t>
            </a:r>
          </a:p>
          <a:p>
            <a:r>
              <a:rPr lang="cs-CZ" dirty="0" smtClean="0">
                <a:latin typeface="+mj-lt"/>
              </a:rPr>
              <a:t>V případě krachu firmy ručí vlastníci svými finančními prostředky</a:t>
            </a:r>
            <a:endParaRPr lang="cs-CZ" dirty="0" smtClean="0"/>
          </a:p>
          <a:p>
            <a:endParaRPr lang="cs-CZ" dirty="0"/>
          </a:p>
        </p:txBody>
      </p:sp>
    </p:spTree>
    <p:extLst>
      <p:ext uri="{BB962C8B-B14F-4D97-AF65-F5344CB8AC3E}">
        <p14:creationId xmlns:p14="http://schemas.microsoft.com/office/powerpoint/2010/main" val="7001848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u="sng" dirty="0" smtClean="0"/>
              <a:t>Všeuměl Cnc s. r. o.</a:t>
            </a:r>
            <a:endParaRPr lang="cs-CZ" u="sng" dirty="0"/>
          </a:p>
        </p:txBody>
      </p:sp>
      <p:sp>
        <p:nvSpPr>
          <p:cNvPr id="3" name="Zástupný symbol pro obsah 2"/>
          <p:cNvSpPr>
            <a:spLocks noGrp="1"/>
          </p:cNvSpPr>
          <p:nvPr>
            <p:ph idx="1"/>
          </p:nvPr>
        </p:nvSpPr>
        <p:spPr/>
        <p:txBody>
          <a:bodyPr/>
          <a:lstStyle/>
          <a:p>
            <a:r>
              <a:rPr lang="cs-CZ" dirty="0" smtClean="0">
                <a:latin typeface="+mj-lt"/>
              </a:rPr>
              <a:t>S ručením omezeným</a:t>
            </a:r>
          </a:p>
          <a:p>
            <a:r>
              <a:rPr lang="cs-CZ" dirty="0" smtClean="0">
                <a:latin typeface="+mj-lt"/>
              </a:rPr>
              <a:t>Celkem 16 zaměstnanců</a:t>
            </a:r>
          </a:p>
          <a:p>
            <a:r>
              <a:rPr lang="cs-CZ" dirty="0" smtClean="0">
                <a:latin typeface="+mj-lt"/>
              </a:rPr>
              <a:t>Jednatelé K. Soukup a V. Weiner</a:t>
            </a:r>
          </a:p>
          <a:p>
            <a:r>
              <a:rPr lang="cs-CZ" dirty="0" smtClean="0">
                <a:latin typeface="+mj-lt"/>
              </a:rPr>
              <a:t>Práce s CNC stroji</a:t>
            </a:r>
          </a:p>
          <a:p>
            <a:r>
              <a:rPr lang="cs-CZ" dirty="0" smtClean="0">
                <a:latin typeface="+mj-lt"/>
              </a:rPr>
              <a:t>Základní kapitál 450 000 Kč</a:t>
            </a:r>
          </a:p>
          <a:p>
            <a:endParaRPr lang="cs-CZ" dirty="0" smtClean="0">
              <a:latin typeface="+mj-lt"/>
            </a:endParaRPr>
          </a:p>
          <a:p>
            <a:endParaRPr lang="cs-CZ" dirty="0" smtClean="0">
              <a:latin typeface="+mj-lt"/>
            </a:endParaRPr>
          </a:p>
          <a:p>
            <a:endParaRPr lang="cs-CZ" dirty="0" smtClean="0">
              <a:latin typeface="+mj-lt"/>
            </a:endParaRPr>
          </a:p>
          <a:p>
            <a:endParaRPr lang="cs-CZ" dirty="0"/>
          </a:p>
        </p:txBody>
      </p:sp>
      <p:pic>
        <p:nvPicPr>
          <p:cNvPr id="4" name="Obrázek 3" descr="10937854_783878964983148_1877359705_n.jpg"/>
          <p:cNvPicPr>
            <a:picLocks noChangeAspect="1"/>
          </p:cNvPicPr>
          <p:nvPr/>
        </p:nvPicPr>
        <p:blipFill>
          <a:blip r:embed="rId2" cstate="print"/>
          <a:stretch>
            <a:fillRect/>
          </a:stretch>
        </p:blipFill>
        <p:spPr>
          <a:xfrm rot="221823">
            <a:off x="6166951" y="3079221"/>
            <a:ext cx="5406022" cy="25403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u="sng" dirty="0" smtClean="0"/>
              <a:t>Moje práce</a:t>
            </a:r>
            <a:endParaRPr lang="cs-CZ" u="sng" dirty="0"/>
          </a:p>
        </p:txBody>
      </p:sp>
      <p:sp>
        <p:nvSpPr>
          <p:cNvPr id="3" name="Zástupný symbol pro obsah 2"/>
          <p:cNvSpPr>
            <a:spLocks noGrp="1"/>
          </p:cNvSpPr>
          <p:nvPr>
            <p:ph idx="1"/>
          </p:nvPr>
        </p:nvSpPr>
        <p:spPr/>
        <p:txBody>
          <a:bodyPr/>
          <a:lstStyle/>
          <a:p>
            <a:r>
              <a:rPr lang="cs-CZ" dirty="0" smtClean="0">
                <a:latin typeface="+mj-lt"/>
              </a:rPr>
              <a:t>Navržení plánu toku peněz</a:t>
            </a:r>
          </a:p>
          <a:p>
            <a:r>
              <a:rPr lang="cs-CZ" dirty="0" smtClean="0">
                <a:latin typeface="+mj-lt"/>
              </a:rPr>
              <a:t>Zdokumentování transakcí peněz firmy do knihy příjmů a výdajů</a:t>
            </a:r>
          </a:p>
          <a:p>
            <a:r>
              <a:rPr lang="cs-CZ" dirty="0" smtClean="0">
                <a:latin typeface="+mj-lt"/>
              </a:rPr>
              <a:t>Administrace faktur s nákupy nebo odběry</a:t>
            </a:r>
          </a:p>
          <a:p>
            <a:r>
              <a:rPr lang="cs-CZ" dirty="0" smtClean="0">
                <a:latin typeface="+mj-lt"/>
              </a:rPr>
              <a:t>Rozvržení mezd pro zaměstnance</a:t>
            </a:r>
          </a:p>
          <a:p>
            <a:endParaRPr lang="cs-CZ" dirty="0"/>
          </a:p>
        </p:txBody>
      </p:sp>
    </p:spTree>
    <p:extLst>
      <p:ext uri="{BB962C8B-B14F-4D97-AF65-F5344CB8AC3E}">
        <p14:creationId xmlns:p14="http://schemas.microsoft.com/office/powerpoint/2010/main" val="11020470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u="sng" dirty="0" smtClean="0"/>
              <a:t>Pracovní pomůcky</a:t>
            </a:r>
            <a:endParaRPr lang="cs-CZ" u="sng" dirty="0"/>
          </a:p>
        </p:txBody>
      </p:sp>
      <p:sp>
        <p:nvSpPr>
          <p:cNvPr id="3" name="Zástupný symbol pro obsah 2"/>
          <p:cNvSpPr>
            <a:spLocks noGrp="1"/>
          </p:cNvSpPr>
          <p:nvPr>
            <p:ph idx="1"/>
          </p:nvPr>
        </p:nvSpPr>
        <p:spPr/>
        <p:txBody>
          <a:bodyPr>
            <a:normAutofit lnSpcReduction="10000"/>
          </a:bodyPr>
          <a:lstStyle/>
          <a:p>
            <a:r>
              <a:rPr lang="cs-CZ" dirty="0">
                <a:latin typeface="+mj-lt"/>
              </a:rPr>
              <a:t>P</a:t>
            </a:r>
            <a:r>
              <a:rPr lang="cs-CZ" dirty="0" smtClean="0">
                <a:latin typeface="+mj-lt"/>
              </a:rPr>
              <a:t>rogramy:  MS Excel</a:t>
            </a:r>
          </a:p>
          <a:p>
            <a:pPr marL="0" indent="0">
              <a:buNone/>
            </a:pPr>
            <a:r>
              <a:rPr lang="cs-CZ" dirty="0" smtClean="0">
                <a:latin typeface="+mj-lt"/>
              </a:rPr>
              <a:t>                     MS Word</a:t>
            </a:r>
          </a:p>
          <a:p>
            <a:r>
              <a:rPr lang="cs-CZ" dirty="0" smtClean="0">
                <a:latin typeface="+mj-lt"/>
              </a:rPr>
              <a:t>Pomůcky:  počítač</a:t>
            </a:r>
          </a:p>
          <a:p>
            <a:pPr marL="0" indent="0">
              <a:buNone/>
            </a:pPr>
            <a:r>
              <a:rPr lang="cs-CZ" dirty="0">
                <a:latin typeface="+mj-lt"/>
              </a:rPr>
              <a:t> </a:t>
            </a:r>
            <a:r>
              <a:rPr lang="cs-CZ" dirty="0" smtClean="0">
                <a:latin typeface="+mj-lt"/>
              </a:rPr>
              <a:t>                   internet</a:t>
            </a:r>
          </a:p>
          <a:p>
            <a:pPr marL="0" indent="0">
              <a:buNone/>
            </a:pPr>
            <a:r>
              <a:rPr lang="cs-CZ" dirty="0">
                <a:latin typeface="+mj-lt"/>
              </a:rPr>
              <a:t> </a:t>
            </a:r>
            <a:r>
              <a:rPr lang="cs-CZ" dirty="0" smtClean="0">
                <a:latin typeface="+mj-lt"/>
              </a:rPr>
              <a:t>                   údaje o nákupu či prodeji</a:t>
            </a:r>
          </a:p>
          <a:p>
            <a:pPr marL="0" indent="0">
              <a:buNone/>
            </a:pPr>
            <a:endParaRPr lang="cs-CZ" dirty="0" smtClean="0"/>
          </a:p>
          <a:p>
            <a:pPr marL="0" indent="0">
              <a:buNone/>
            </a:pPr>
            <a:r>
              <a:rPr lang="cs-CZ" dirty="0"/>
              <a:t> </a:t>
            </a:r>
            <a:r>
              <a:rPr lang="cs-CZ" dirty="0" smtClean="0"/>
              <a:t>                                       </a:t>
            </a:r>
          </a:p>
          <a:p>
            <a:pPr marL="0" indent="0">
              <a:buNone/>
            </a:pPr>
            <a:r>
              <a:rPr lang="cs-CZ" dirty="0"/>
              <a:t> </a:t>
            </a:r>
            <a:r>
              <a:rPr lang="cs-CZ" dirty="0" smtClean="0"/>
              <a:t>                                                     </a:t>
            </a:r>
            <a:endParaRPr lang="cs-CZ" dirty="0"/>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75071">
            <a:off x="6721294" y="1639707"/>
            <a:ext cx="2409825" cy="2409825"/>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7906" y="2717442"/>
            <a:ext cx="2130894" cy="2130894"/>
          </a:xfrm>
          <a:prstGeom prst="rect">
            <a:avLst/>
          </a:prstGeom>
        </p:spPr>
      </p:pic>
    </p:spTree>
    <p:extLst>
      <p:ext uri="{BB962C8B-B14F-4D97-AF65-F5344CB8AC3E}">
        <p14:creationId xmlns:p14="http://schemas.microsoft.com/office/powerpoint/2010/main" val="4757753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u="sng" dirty="0" smtClean="0"/>
              <a:t>Moje práce</a:t>
            </a:r>
            <a:endParaRPr lang="cs-CZ" u="sng"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483" y="1591379"/>
            <a:ext cx="3623610" cy="4889749"/>
          </a:xfr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5514" y="1852848"/>
            <a:ext cx="4330322" cy="4628280"/>
          </a:xfrm>
          <a:prstGeom prst="rect">
            <a:avLst/>
          </a:prstGeom>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2345" y="1935922"/>
            <a:ext cx="3733359" cy="4412596"/>
          </a:xfrm>
          <a:prstGeom prst="rect">
            <a:avLst/>
          </a:prstGeom>
        </p:spPr>
      </p:pic>
    </p:spTree>
    <p:extLst>
      <p:ext uri="{BB962C8B-B14F-4D97-AF65-F5344CB8AC3E}">
        <p14:creationId xmlns:p14="http://schemas.microsoft.com/office/powerpoint/2010/main" val="38038537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TM04033921[[fn=Damašek]]</Template>
  <TotalTime>354</TotalTime>
  <Words>602</Words>
  <Application>Microsoft Office PowerPoint</Application>
  <PresentationFormat>Širokoúhlá obrazovka</PresentationFormat>
  <Paragraphs>87</Paragraphs>
  <Slides>16</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16</vt:i4>
      </vt:variant>
    </vt:vector>
  </HeadingPairs>
  <TitlesOfParts>
    <vt:vector size="21" baseType="lpstr">
      <vt:lpstr>Arial</vt:lpstr>
      <vt:lpstr>Bookman Old Style</vt:lpstr>
      <vt:lpstr>Calibri</vt:lpstr>
      <vt:lpstr>Rockwell</vt:lpstr>
      <vt:lpstr>Damask</vt:lpstr>
      <vt:lpstr> Všeuměl CNC - Účetnictví</vt:lpstr>
      <vt:lpstr>Prezentace aplikace PowerPoint</vt:lpstr>
      <vt:lpstr>Obsah:</vt:lpstr>
      <vt:lpstr>Charakteristika minipodniku</vt:lpstr>
      <vt:lpstr>Firma s ručením omezeným</vt:lpstr>
      <vt:lpstr>Všeuměl Cnc s. r. o.</vt:lpstr>
      <vt:lpstr>Moje práce</vt:lpstr>
      <vt:lpstr>Pracovní pomůcky</vt:lpstr>
      <vt:lpstr>Moje práce</vt:lpstr>
      <vt:lpstr>Moje práce</vt:lpstr>
      <vt:lpstr>Rozhovor s paní Drahomírou kastnerovou (účetní ZŠ a MŠ BLÍŽEJOV)</vt:lpstr>
      <vt:lpstr>uplatnění</vt:lpstr>
      <vt:lpstr>poučení</vt:lpstr>
      <vt:lpstr>Literatura a ostatní zdroje</vt:lpstr>
      <vt:lpstr>Poděkování</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Všeuměl CNC - Účetnictví</dc:title>
  <dc:creator>zak9</dc:creator>
  <cp:lastModifiedBy>L. Hejtman</cp:lastModifiedBy>
  <cp:revision>44</cp:revision>
  <dcterms:created xsi:type="dcterms:W3CDTF">2015-03-11T10:55:50Z</dcterms:created>
  <dcterms:modified xsi:type="dcterms:W3CDTF">2015-09-08T12:46:01Z</dcterms:modified>
</cp:coreProperties>
</file>