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Lst>
  <p:sldIdLst>
    <p:sldId id="256" r:id="rId2"/>
    <p:sldId id="257" r:id="rId3"/>
    <p:sldId id="259" r:id="rId4"/>
    <p:sldId id="269" r:id="rId5"/>
    <p:sldId id="260" r:id="rId6"/>
    <p:sldId id="261" r:id="rId7"/>
    <p:sldId id="262" r:id="rId8"/>
    <p:sldId id="263" r:id="rId9"/>
    <p:sldId id="268" r:id="rId10"/>
    <p:sldId id="267" r:id="rId11"/>
    <p:sldId id="264" r:id="rId12"/>
    <p:sldId id="266" r:id="rId13"/>
    <p:sldId id="265"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6" autoAdjust="0"/>
    <p:restoredTop sz="94660"/>
  </p:normalViewPr>
  <p:slideViewPr>
    <p:cSldViewPr snapToGrid="0">
      <p:cViewPr varScale="1">
        <p:scale>
          <a:sx n="47" d="100"/>
          <a:sy n="47" d="100"/>
        </p:scale>
        <p:origin x="73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D6F144C2-04CA-413A-A220-1444FC127728}" type="slidenum">
              <a:rPr lang="cs-CZ" smtClean="0"/>
              <a:pPr/>
              <a:t>‹#›</a:t>
            </a:fld>
            <a:endParaRPr lang="cs-CZ" dirty="0"/>
          </a:p>
        </p:txBody>
      </p:sp>
    </p:spTree>
    <p:extLst>
      <p:ext uri="{BB962C8B-B14F-4D97-AF65-F5344CB8AC3E}">
        <p14:creationId xmlns:p14="http://schemas.microsoft.com/office/powerpoint/2010/main" val="4181221143"/>
      </p:ext>
    </p:extLst>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D6F144C2-04CA-413A-A220-1444FC127728}" type="slidenum">
              <a:rPr lang="cs-CZ" smtClean="0"/>
              <a:pPr/>
              <a:t>‹#›</a:t>
            </a:fld>
            <a:endParaRPr lang="cs-CZ" dirty="0"/>
          </a:p>
        </p:txBody>
      </p:sp>
    </p:spTree>
    <p:extLst>
      <p:ext uri="{BB962C8B-B14F-4D97-AF65-F5344CB8AC3E}">
        <p14:creationId xmlns:p14="http://schemas.microsoft.com/office/powerpoint/2010/main" val="1424151833"/>
      </p:ext>
    </p:extLst>
  </p:cSld>
  <p:clrMapOvr>
    <a:masterClrMapping/>
  </p:clrMapOvr>
  <p:transition spd="slow">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D6F144C2-04CA-413A-A220-1444FC127728}" type="slidenum">
              <a:rPr lang="cs-CZ" smtClean="0"/>
              <a:pPr/>
              <a:t>‹#›</a:t>
            </a:fld>
            <a:endParaRPr lang="cs-CZ"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8368016"/>
      </p:ext>
    </p:extLst>
  </p:cSld>
  <p:clrMapOvr>
    <a:masterClrMapping/>
  </p:clrMapOvr>
  <p:transition spd="slow">
    <p:randomBar dir="vert"/>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D6F144C2-04CA-413A-A220-1444FC127728}" type="slidenum">
              <a:rPr lang="cs-CZ" smtClean="0"/>
              <a:pPr/>
              <a:t>‹#›</a:t>
            </a:fld>
            <a:endParaRPr lang="cs-CZ" dirty="0"/>
          </a:p>
        </p:txBody>
      </p:sp>
    </p:spTree>
    <p:extLst>
      <p:ext uri="{BB962C8B-B14F-4D97-AF65-F5344CB8AC3E}">
        <p14:creationId xmlns:p14="http://schemas.microsoft.com/office/powerpoint/2010/main" val="1027668883"/>
      </p:ext>
    </p:extLst>
  </p:cSld>
  <p:clrMapOvr>
    <a:masterClrMapping/>
  </p:clrMapOvr>
  <p:transition spd="slow">
    <p:randomBar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D6F144C2-04CA-413A-A220-1444FC127728}" type="slidenum">
              <a:rPr lang="cs-CZ" smtClean="0"/>
              <a:pPr/>
              <a:t>‹#›</a:t>
            </a:fld>
            <a:endParaRPr lang="cs-CZ"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625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D6F144C2-04CA-413A-A220-1444FC127728}" type="slidenum">
              <a:rPr lang="cs-CZ" smtClean="0"/>
              <a:pPr/>
              <a:t>‹#›</a:t>
            </a:fld>
            <a:endParaRPr lang="cs-CZ" dirty="0"/>
          </a:p>
        </p:txBody>
      </p:sp>
    </p:spTree>
    <p:extLst>
      <p:ext uri="{BB962C8B-B14F-4D97-AF65-F5344CB8AC3E}">
        <p14:creationId xmlns:p14="http://schemas.microsoft.com/office/powerpoint/2010/main" val="7690446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D6F144C2-04CA-413A-A220-1444FC127728}" type="slidenum">
              <a:rPr lang="cs-CZ" smtClean="0"/>
              <a:pPr/>
              <a:t>‹#›</a:t>
            </a:fld>
            <a:endParaRPr lang="cs-CZ" dirty="0"/>
          </a:p>
        </p:txBody>
      </p:sp>
    </p:spTree>
    <p:extLst>
      <p:ext uri="{BB962C8B-B14F-4D97-AF65-F5344CB8AC3E}">
        <p14:creationId xmlns:p14="http://schemas.microsoft.com/office/powerpoint/2010/main" val="2255808354"/>
      </p:ext>
    </p:extLst>
  </p:cSld>
  <p:clrMapOvr>
    <a:masterClrMapping/>
  </p:clrMapOvr>
  <p:transition spd="slow">
    <p:randomBar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D6F144C2-04CA-413A-A220-1444FC127728}" type="slidenum">
              <a:rPr lang="cs-CZ" smtClean="0"/>
              <a:pPr/>
              <a:t>‹#›</a:t>
            </a:fld>
            <a:endParaRPr lang="cs-CZ" dirty="0"/>
          </a:p>
        </p:txBody>
      </p:sp>
    </p:spTree>
    <p:extLst>
      <p:ext uri="{BB962C8B-B14F-4D97-AF65-F5344CB8AC3E}">
        <p14:creationId xmlns:p14="http://schemas.microsoft.com/office/powerpoint/2010/main" val="3836601893"/>
      </p:ext>
    </p:extLst>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D6F144C2-04CA-413A-A220-1444FC127728}" type="slidenum">
              <a:rPr lang="cs-CZ" smtClean="0"/>
              <a:pPr/>
              <a:t>‹#›</a:t>
            </a:fld>
            <a:endParaRPr lang="cs-CZ" dirty="0"/>
          </a:p>
        </p:txBody>
      </p:sp>
    </p:spTree>
    <p:extLst>
      <p:ext uri="{BB962C8B-B14F-4D97-AF65-F5344CB8AC3E}">
        <p14:creationId xmlns:p14="http://schemas.microsoft.com/office/powerpoint/2010/main" val="3893543677"/>
      </p:ext>
    </p:extLst>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5" name="Footer Placeholder 4"/>
          <p:cNvSpPr>
            <a:spLocks noGrp="1"/>
          </p:cNvSpPr>
          <p:nvPr>
            <p:ph type="ftr" sz="quarter" idx="11"/>
          </p:nvPr>
        </p:nvSpPr>
        <p:spPr/>
        <p:txBody>
          <a:bodyPr/>
          <a:lstStyle/>
          <a:p>
            <a:endParaRPr lang="cs-CZ" dirty="0"/>
          </a:p>
        </p:txBody>
      </p:sp>
      <p:sp>
        <p:nvSpPr>
          <p:cNvPr id="6" name="Slide Number Placeholder 5"/>
          <p:cNvSpPr>
            <a:spLocks noGrp="1"/>
          </p:cNvSpPr>
          <p:nvPr>
            <p:ph type="sldNum" sz="quarter" idx="12"/>
          </p:nvPr>
        </p:nvSpPr>
        <p:spPr/>
        <p:txBody>
          <a:bodyPr/>
          <a:lstStyle/>
          <a:p>
            <a:fld id="{D6F144C2-04CA-413A-A220-1444FC127728}" type="slidenum">
              <a:rPr lang="cs-CZ" smtClean="0"/>
              <a:pPr/>
              <a:t>‹#›</a:t>
            </a:fld>
            <a:endParaRPr lang="cs-CZ" dirty="0"/>
          </a:p>
        </p:txBody>
      </p:sp>
    </p:spTree>
    <p:extLst>
      <p:ext uri="{BB962C8B-B14F-4D97-AF65-F5344CB8AC3E}">
        <p14:creationId xmlns:p14="http://schemas.microsoft.com/office/powerpoint/2010/main" val="3692221841"/>
      </p:ext>
    </p:extLst>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D6F144C2-04CA-413A-A220-1444FC127728}" type="slidenum">
              <a:rPr lang="cs-CZ" smtClean="0"/>
              <a:pPr/>
              <a:t>‹#›</a:t>
            </a:fld>
            <a:endParaRPr lang="cs-CZ" dirty="0"/>
          </a:p>
        </p:txBody>
      </p:sp>
    </p:spTree>
    <p:extLst>
      <p:ext uri="{BB962C8B-B14F-4D97-AF65-F5344CB8AC3E}">
        <p14:creationId xmlns:p14="http://schemas.microsoft.com/office/powerpoint/2010/main" val="2807319209"/>
      </p:ext>
    </p:extLst>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8" name="Footer Placeholder 7"/>
          <p:cNvSpPr>
            <a:spLocks noGrp="1"/>
          </p:cNvSpPr>
          <p:nvPr>
            <p:ph type="ftr" sz="quarter" idx="11"/>
          </p:nvPr>
        </p:nvSpPr>
        <p:spPr/>
        <p:txBody>
          <a:bodyPr/>
          <a:lstStyle/>
          <a:p>
            <a:endParaRPr lang="cs-CZ" dirty="0"/>
          </a:p>
        </p:txBody>
      </p:sp>
      <p:sp>
        <p:nvSpPr>
          <p:cNvPr id="9" name="Slide Number Placeholder 8"/>
          <p:cNvSpPr>
            <a:spLocks noGrp="1"/>
          </p:cNvSpPr>
          <p:nvPr>
            <p:ph type="sldNum" sz="quarter" idx="12"/>
          </p:nvPr>
        </p:nvSpPr>
        <p:spPr/>
        <p:txBody>
          <a:bodyPr/>
          <a:lstStyle/>
          <a:p>
            <a:fld id="{D6F144C2-04CA-413A-A220-1444FC127728}" type="slidenum">
              <a:rPr lang="cs-CZ" smtClean="0"/>
              <a:pPr/>
              <a:t>‹#›</a:t>
            </a:fld>
            <a:endParaRPr lang="cs-CZ" dirty="0"/>
          </a:p>
        </p:txBody>
      </p:sp>
    </p:spTree>
    <p:extLst>
      <p:ext uri="{BB962C8B-B14F-4D97-AF65-F5344CB8AC3E}">
        <p14:creationId xmlns:p14="http://schemas.microsoft.com/office/powerpoint/2010/main" val="2473471550"/>
      </p:ext>
    </p:extLst>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4" name="Footer Placeholder 3"/>
          <p:cNvSpPr>
            <a:spLocks noGrp="1"/>
          </p:cNvSpPr>
          <p:nvPr>
            <p:ph type="ftr" sz="quarter" idx="11"/>
          </p:nvPr>
        </p:nvSpPr>
        <p:spPr/>
        <p:txBody>
          <a:bodyPr/>
          <a:lstStyle/>
          <a:p>
            <a:endParaRPr lang="cs-CZ" dirty="0"/>
          </a:p>
        </p:txBody>
      </p:sp>
      <p:sp>
        <p:nvSpPr>
          <p:cNvPr id="5" name="Slide Number Placeholder 4"/>
          <p:cNvSpPr>
            <a:spLocks noGrp="1"/>
          </p:cNvSpPr>
          <p:nvPr>
            <p:ph type="sldNum" sz="quarter" idx="12"/>
          </p:nvPr>
        </p:nvSpPr>
        <p:spPr/>
        <p:txBody>
          <a:bodyPr/>
          <a:lstStyle/>
          <a:p>
            <a:fld id="{D6F144C2-04CA-413A-A220-1444FC127728}" type="slidenum">
              <a:rPr lang="cs-CZ" smtClean="0"/>
              <a:pPr/>
              <a:t>‹#›</a:t>
            </a:fld>
            <a:endParaRPr lang="cs-CZ" dirty="0"/>
          </a:p>
        </p:txBody>
      </p:sp>
    </p:spTree>
    <p:extLst>
      <p:ext uri="{BB962C8B-B14F-4D97-AF65-F5344CB8AC3E}">
        <p14:creationId xmlns:p14="http://schemas.microsoft.com/office/powerpoint/2010/main" val="2545400584"/>
      </p:ext>
    </p:extLst>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3" name="Footer Placeholder 2"/>
          <p:cNvSpPr>
            <a:spLocks noGrp="1"/>
          </p:cNvSpPr>
          <p:nvPr>
            <p:ph type="ftr" sz="quarter" idx="11"/>
          </p:nvPr>
        </p:nvSpPr>
        <p:spPr/>
        <p:txBody>
          <a:bodyPr/>
          <a:lstStyle/>
          <a:p>
            <a:endParaRPr lang="cs-CZ" dirty="0"/>
          </a:p>
        </p:txBody>
      </p:sp>
      <p:sp>
        <p:nvSpPr>
          <p:cNvPr id="4" name="Slide Number Placeholder 3"/>
          <p:cNvSpPr>
            <a:spLocks noGrp="1"/>
          </p:cNvSpPr>
          <p:nvPr>
            <p:ph type="sldNum" sz="quarter" idx="12"/>
          </p:nvPr>
        </p:nvSpPr>
        <p:spPr/>
        <p:txBody>
          <a:bodyPr/>
          <a:lstStyle/>
          <a:p>
            <a:fld id="{D6F144C2-04CA-413A-A220-1444FC127728}" type="slidenum">
              <a:rPr lang="cs-CZ" smtClean="0"/>
              <a:pPr/>
              <a:t>‹#›</a:t>
            </a:fld>
            <a:endParaRPr lang="cs-CZ" dirty="0"/>
          </a:p>
        </p:txBody>
      </p:sp>
    </p:spTree>
    <p:extLst>
      <p:ext uri="{BB962C8B-B14F-4D97-AF65-F5344CB8AC3E}">
        <p14:creationId xmlns:p14="http://schemas.microsoft.com/office/powerpoint/2010/main" val="1094244875"/>
      </p:ext>
    </p:extLst>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smtClean="0"/>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D6F144C2-04CA-413A-A220-1444FC127728}" type="slidenum">
              <a:rPr lang="cs-CZ" smtClean="0"/>
              <a:pPr/>
              <a:t>‹#›</a:t>
            </a:fld>
            <a:endParaRPr lang="cs-CZ" dirty="0"/>
          </a:p>
        </p:txBody>
      </p:sp>
    </p:spTree>
    <p:extLst>
      <p:ext uri="{BB962C8B-B14F-4D97-AF65-F5344CB8AC3E}">
        <p14:creationId xmlns:p14="http://schemas.microsoft.com/office/powerpoint/2010/main" val="3547612252"/>
      </p:ext>
    </p:extLst>
  </p:cSld>
  <p:clrMapOvr>
    <a:masterClrMapping/>
  </p:clrMapOvr>
  <p:transition spd="slow">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dirty="0" smtClean="0"/>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E8DBCB21-F984-4A8D-B44D-4E33AB647DB7}" type="datetimeFigureOut">
              <a:rPr lang="cs-CZ" smtClean="0"/>
              <a:pPr/>
              <a:t>8.9.2015</a:t>
            </a:fld>
            <a:endParaRPr lang="cs-CZ" dirty="0"/>
          </a:p>
        </p:txBody>
      </p:sp>
      <p:sp>
        <p:nvSpPr>
          <p:cNvPr id="6" name="Footer Placeholder 5"/>
          <p:cNvSpPr>
            <a:spLocks noGrp="1"/>
          </p:cNvSpPr>
          <p:nvPr>
            <p:ph type="ftr" sz="quarter" idx="11"/>
          </p:nvPr>
        </p:nvSpPr>
        <p:spPr/>
        <p:txBody>
          <a:bodyPr/>
          <a:lstStyle/>
          <a:p>
            <a:endParaRPr lang="cs-CZ" dirty="0"/>
          </a:p>
        </p:txBody>
      </p:sp>
      <p:sp>
        <p:nvSpPr>
          <p:cNvPr id="7" name="Slide Number Placeholder 6"/>
          <p:cNvSpPr>
            <a:spLocks noGrp="1"/>
          </p:cNvSpPr>
          <p:nvPr>
            <p:ph type="sldNum" sz="quarter" idx="12"/>
          </p:nvPr>
        </p:nvSpPr>
        <p:spPr/>
        <p:txBody>
          <a:bodyPr/>
          <a:lstStyle/>
          <a:p>
            <a:fld id="{D6F144C2-04CA-413A-A220-1444FC127728}" type="slidenum">
              <a:rPr lang="cs-CZ" smtClean="0"/>
              <a:pPr/>
              <a:t>‹#›</a:t>
            </a:fld>
            <a:endParaRPr lang="cs-CZ" dirty="0"/>
          </a:p>
        </p:txBody>
      </p:sp>
    </p:spTree>
    <p:extLst>
      <p:ext uri="{BB962C8B-B14F-4D97-AF65-F5344CB8AC3E}">
        <p14:creationId xmlns:p14="http://schemas.microsoft.com/office/powerpoint/2010/main" val="3143197773"/>
      </p:ext>
    </p:extLst>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DBCB21-F984-4A8D-B44D-4E33AB647DB7}" type="datetimeFigureOut">
              <a:rPr lang="cs-CZ" smtClean="0"/>
              <a:pPr/>
              <a:t>8.9.2015</a:t>
            </a:fld>
            <a:endParaRPr lang="cs-CZ"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6F144C2-04CA-413A-A220-1444FC127728}" type="slidenum">
              <a:rPr lang="cs-CZ" smtClean="0"/>
              <a:pPr/>
              <a:t>‹#›</a:t>
            </a:fld>
            <a:endParaRPr lang="cs-CZ" dirty="0"/>
          </a:p>
        </p:txBody>
      </p:sp>
    </p:spTree>
    <p:extLst>
      <p:ext uri="{BB962C8B-B14F-4D97-AF65-F5344CB8AC3E}">
        <p14:creationId xmlns:p14="http://schemas.microsoft.com/office/powerpoint/2010/main" val="2343192438"/>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 id="2147483942" r:id="rId13"/>
    <p:sldLayoutId id="2147483943" r:id="rId14"/>
    <p:sldLayoutId id="2147483944" r:id="rId15"/>
    <p:sldLayoutId id="2147483945" r:id="rId16"/>
  </p:sldLayoutIdLst>
  <p:transition spd="slow">
    <p:randomBar dir="vert"/>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s.wikipedia.org/wiki/Market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chemeClr val="accent1">
                    <a:lumMod val="75000"/>
                  </a:schemeClr>
                </a:solidFill>
              </a:rPr>
              <a:t>Všeuměl CNC- Marketing</a:t>
            </a:r>
            <a:endParaRPr lang="cs-CZ" dirty="0">
              <a:solidFill>
                <a:schemeClr val="accent1">
                  <a:lumMod val="75000"/>
                </a:schemeClr>
              </a:solidFill>
            </a:endParaRPr>
          </a:p>
        </p:txBody>
      </p:sp>
      <p:sp>
        <p:nvSpPr>
          <p:cNvPr id="3" name="Podnadpis 2"/>
          <p:cNvSpPr>
            <a:spLocks noGrp="1"/>
          </p:cNvSpPr>
          <p:nvPr>
            <p:ph type="subTitle" idx="1"/>
          </p:nvPr>
        </p:nvSpPr>
        <p:spPr/>
        <p:txBody>
          <a:bodyPr>
            <a:normAutofit lnSpcReduction="10000"/>
          </a:bodyPr>
          <a:lstStyle/>
          <a:p>
            <a:r>
              <a:rPr lang="cs-CZ" dirty="0" smtClean="0">
                <a:solidFill>
                  <a:srgbClr val="0070C0"/>
                </a:solidFill>
              </a:rPr>
              <a:t>Zpracoval: Denis Wendl</a:t>
            </a:r>
          </a:p>
          <a:p>
            <a:r>
              <a:rPr lang="cs-CZ" dirty="0" smtClean="0">
                <a:solidFill>
                  <a:srgbClr val="0070C0"/>
                </a:solidFill>
              </a:rPr>
              <a:t>Dne:11.3.2015</a:t>
            </a:r>
          </a:p>
          <a:p>
            <a:r>
              <a:rPr lang="cs-CZ" dirty="0" smtClean="0">
                <a:solidFill>
                  <a:srgbClr val="0070C0"/>
                </a:solidFill>
              </a:rPr>
              <a:t>9.ročník</a:t>
            </a:r>
            <a:endParaRPr lang="cs-CZ" dirty="0">
              <a:solidFill>
                <a:srgbClr val="0070C0"/>
              </a:solidFill>
            </a:endParaRPr>
          </a:p>
        </p:txBody>
      </p:sp>
      <p:pic>
        <p:nvPicPr>
          <p:cNvPr id="8" name="Obrázek 7"/>
          <p:cNvPicPr>
            <a:picLocks noChangeAspect="1"/>
          </p:cNvPicPr>
          <p:nvPr/>
        </p:nvPicPr>
        <p:blipFill>
          <a:blip r:embed="rId2" cstate="print"/>
          <a:stretch>
            <a:fillRect/>
          </a:stretch>
        </p:blipFill>
        <p:spPr>
          <a:xfrm>
            <a:off x="4582892" y="0"/>
            <a:ext cx="4531057" cy="2920621"/>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336" y="4180944"/>
            <a:ext cx="4114800" cy="1933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85341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4462" y="175846"/>
            <a:ext cx="8617509" cy="832339"/>
          </a:xfrm>
        </p:spPr>
        <p:txBody>
          <a:bodyPr/>
          <a:lstStyle/>
          <a:p>
            <a:r>
              <a:rPr lang="cs-CZ" b="1" u="sng" dirty="0" smtClean="0">
                <a:solidFill>
                  <a:srgbClr val="0070C0"/>
                </a:solidFill>
              </a:rPr>
              <a:t>Rozhovor</a:t>
            </a:r>
            <a:endParaRPr lang="cs-CZ" b="1" u="sng" dirty="0">
              <a:solidFill>
                <a:srgbClr val="0070C0"/>
              </a:solidFill>
            </a:endParaRPr>
          </a:p>
        </p:txBody>
      </p:sp>
      <p:sp>
        <p:nvSpPr>
          <p:cNvPr id="3" name="Zástupný symbol pro obsah 2"/>
          <p:cNvSpPr>
            <a:spLocks noGrp="1"/>
          </p:cNvSpPr>
          <p:nvPr>
            <p:ph idx="1"/>
          </p:nvPr>
        </p:nvSpPr>
        <p:spPr>
          <a:xfrm>
            <a:off x="220134" y="1093789"/>
            <a:ext cx="8596668" cy="3880773"/>
          </a:xfrm>
        </p:spPr>
        <p:txBody>
          <a:bodyPr/>
          <a:lstStyle/>
          <a:p>
            <a:r>
              <a:rPr lang="cs-CZ" dirty="0" smtClean="0">
                <a:solidFill>
                  <a:srgbClr val="0070C0"/>
                </a:solidFill>
              </a:rPr>
              <a:t>Rozhovor jsem provedl s panem Ing.Mužíkem z krajské hospodářské komory, který má vlastní firmu a proto nám mohl předat spoustu důležitých informací.</a:t>
            </a:r>
          </a:p>
          <a:p>
            <a:endParaRPr lang="cs-CZ" dirty="0">
              <a:solidFill>
                <a:srgbClr val="0070C0"/>
              </a:solidFill>
            </a:endParaRPr>
          </a:p>
          <a:p>
            <a:pPr marL="0" indent="0">
              <a:buNone/>
            </a:pPr>
            <a:r>
              <a:rPr lang="cs-CZ" dirty="0" smtClean="0">
                <a:solidFill>
                  <a:srgbClr val="0070C0"/>
                </a:solidFill>
              </a:rPr>
              <a:t>- Otázky : Kolik se nachází fiktivních firem na trhu s.r.o.?</a:t>
            </a:r>
          </a:p>
          <a:p>
            <a:pPr marL="0" indent="0">
              <a:buNone/>
            </a:pPr>
            <a:r>
              <a:rPr lang="cs-CZ" dirty="0" smtClean="0">
                <a:solidFill>
                  <a:srgbClr val="0070C0"/>
                </a:solidFill>
              </a:rPr>
              <a:t>,, Přibližně 25 firem¨</a:t>
            </a:r>
          </a:p>
          <a:p>
            <a:pPr marL="0" indent="0">
              <a:buNone/>
            </a:pPr>
            <a:r>
              <a:rPr lang="cs-CZ" dirty="0" smtClean="0">
                <a:solidFill>
                  <a:srgbClr val="0070C0"/>
                </a:solidFill>
              </a:rPr>
              <a:t>- Kolik firem pracuje na CNC strojích?</a:t>
            </a:r>
          </a:p>
          <a:p>
            <a:pPr marL="0" indent="0">
              <a:buNone/>
            </a:pPr>
            <a:r>
              <a:rPr lang="cs-CZ" dirty="0" smtClean="0">
                <a:solidFill>
                  <a:srgbClr val="0070C0"/>
                </a:solidFill>
              </a:rPr>
              <a:t>„Přibližně 7 firem ¨</a:t>
            </a:r>
          </a:p>
          <a:p>
            <a:pPr>
              <a:buFontTx/>
              <a:buChar char="-"/>
            </a:pPr>
            <a:endParaRPr lang="cs-CZ" dirty="0"/>
          </a:p>
        </p:txBody>
      </p:sp>
    </p:spTree>
    <p:extLst>
      <p:ext uri="{BB962C8B-B14F-4D97-AF65-F5344CB8AC3E}">
        <p14:creationId xmlns:p14="http://schemas.microsoft.com/office/powerpoint/2010/main" val="2089509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09" y="0"/>
            <a:ext cx="10018713" cy="1752599"/>
          </a:xfrm>
        </p:spPr>
        <p:txBody>
          <a:bodyPr/>
          <a:lstStyle/>
          <a:p>
            <a:r>
              <a:rPr lang="cs-CZ" b="1" u="sng" dirty="0" smtClean="0">
                <a:solidFill>
                  <a:srgbClr val="0070C0"/>
                </a:solidFill>
              </a:rPr>
              <a:t>Zdroj</a:t>
            </a:r>
            <a:endParaRPr lang="cs-CZ" b="1" u="sng" dirty="0">
              <a:solidFill>
                <a:srgbClr val="0070C0"/>
              </a:solidFill>
            </a:endParaRPr>
          </a:p>
        </p:txBody>
      </p:sp>
      <p:sp>
        <p:nvSpPr>
          <p:cNvPr id="3" name="Zástupný symbol pro obsah 2"/>
          <p:cNvSpPr>
            <a:spLocks noGrp="1"/>
          </p:cNvSpPr>
          <p:nvPr>
            <p:ph idx="1"/>
          </p:nvPr>
        </p:nvSpPr>
        <p:spPr>
          <a:xfrm>
            <a:off x="1651735" y="1160171"/>
            <a:ext cx="10018713" cy="3437588"/>
          </a:xfrm>
        </p:spPr>
        <p:txBody>
          <a:bodyPr/>
          <a:lstStyle/>
          <a:p>
            <a:pPr marL="457200" lvl="1" indent="0">
              <a:spcBef>
                <a:spcPts val="0"/>
              </a:spcBef>
              <a:spcAft>
                <a:spcPts val="0"/>
              </a:spcAft>
              <a:buNone/>
            </a:pPr>
            <a:r>
              <a:rPr lang="cs-CZ" sz="2400" b="1" u="sng" dirty="0" smtClean="0">
                <a:solidFill>
                  <a:srgbClr val="0070C0"/>
                </a:solidFill>
              </a:rPr>
              <a:t>Knihy:</a:t>
            </a:r>
          </a:p>
          <a:p>
            <a:pPr marL="457200" lvl="1" indent="0">
              <a:spcBef>
                <a:spcPts val="0"/>
              </a:spcBef>
              <a:spcAft>
                <a:spcPts val="0"/>
              </a:spcAft>
              <a:buNone/>
            </a:pPr>
            <a:r>
              <a:rPr lang="cs-CZ" dirty="0" smtClean="0">
                <a:solidFill>
                  <a:srgbClr val="FF0000"/>
                </a:solidFill>
              </a:rPr>
              <a:t> Základy marketingu -Miroslav </a:t>
            </a:r>
            <a:r>
              <a:rPr lang="cs-CZ" dirty="0">
                <a:solidFill>
                  <a:srgbClr val="FF0000"/>
                </a:solidFill>
              </a:rPr>
              <a:t>Karlíček  </a:t>
            </a:r>
            <a:r>
              <a:rPr lang="cs-CZ" dirty="0" smtClean="0">
                <a:solidFill>
                  <a:srgbClr val="FF0000"/>
                </a:solidFill>
              </a:rPr>
              <a:t>Isbn</a:t>
            </a:r>
          </a:p>
          <a:p>
            <a:pPr marL="457200" lvl="1" indent="0">
              <a:spcBef>
                <a:spcPts val="0"/>
              </a:spcBef>
              <a:spcAft>
                <a:spcPts val="0"/>
              </a:spcAft>
              <a:buNone/>
            </a:pPr>
            <a:r>
              <a:rPr lang="cs-CZ" dirty="0" smtClean="0">
                <a:solidFill>
                  <a:srgbClr val="FF0000"/>
                </a:solidFill>
              </a:rPr>
              <a:t>Internetový marketing-</a:t>
            </a:r>
            <a:r>
              <a:rPr lang="cs-CZ" dirty="0">
                <a:solidFill>
                  <a:srgbClr val="FF0000"/>
                </a:solidFill>
              </a:rPr>
              <a:t>Viktor </a:t>
            </a:r>
            <a:r>
              <a:rPr lang="cs-CZ" dirty="0" smtClean="0">
                <a:solidFill>
                  <a:srgbClr val="FF0000"/>
                </a:solidFill>
              </a:rPr>
              <a:t>Janouch Isbn</a:t>
            </a:r>
          </a:p>
          <a:p>
            <a:pPr marL="457200" lvl="1" indent="0">
              <a:spcBef>
                <a:spcPts val="0"/>
              </a:spcBef>
              <a:spcAft>
                <a:spcPts val="0"/>
              </a:spcAft>
              <a:buNone/>
            </a:pPr>
            <a:endParaRPr lang="cs-CZ" dirty="0">
              <a:solidFill>
                <a:srgbClr val="0070C0"/>
              </a:solidFill>
            </a:endParaRPr>
          </a:p>
          <a:p>
            <a:pPr marL="457200" lvl="1" indent="0">
              <a:spcBef>
                <a:spcPts val="0"/>
              </a:spcBef>
              <a:spcAft>
                <a:spcPts val="0"/>
              </a:spcAft>
              <a:buNone/>
            </a:pPr>
            <a:r>
              <a:rPr lang="cs-CZ" sz="2400" b="1" u="sng" dirty="0" smtClean="0">
                <a:solidFill>
                  <a:srgbClr val="0070C0"/>
                </a:solidFill>
              </a:rPr>
              <a:t>Internetový</a:t>
            </a:r>
            <a:r>
              <a:rPr lang="cs-CZ" dirty="0" smtClean="0">
                <a:solidFill>
                  <a:srgbClr val="0070C0"/>
                </a:solidFill>
              </a:rPr>
              <a:t>:</a:t>
            </a:r>
          </a:p>
          <a:p>
            <a:pPr marL="457200" lvl="1" indent="0">
              <a:spcBef>
                <a:spcPts val="0"/>
              </a:spcBef>
              <a:spcAft>
                <a:spcPts val="0"/>
              </a:spcAft>
              <a:buNone/>
            </a:pPr>
            <a:r>
              <a:rPr lang="cs-CZ" dirty="0" smtClean="0">
                <a:solidFill>
                  <a:srgbClr val="FF0000"/>
                </a:solidFill>
                <a:hlinkClick r:id="rId2"/>
              </a:rPr>
              <a:t>http</a:t>
            </a:r>
            <a:r>
              <a:rPr lang="cs-CZ" dirty="0">
                <a:solidFill>
                  <a:srgbClr val="FF0000"/>
                </a:solidFill>
                <a:hlinkClick r:id="rId2"/>
              </a:rPr>
              <a:t>://</a:t>
            </a:r>
            <a:r>
              <a:rPr lang="cs-CZ" dirty="0" smtClean="0">
                <a:solidFill>
                  <a:srgbClr val="FF0000"/>
                </a:solidFill>
                <a:hlinkClick r:id="rId2"/>
              </a:rPr>
              <a:t>cs.wikipedia.org/wiki/Marketing</a:t>
            </a:r>
            <a:endParaRPr lang="cs-CZ" dirty="0" smtClean="0">
              <a:solidFill>
                <a:srgbClr val="FF0000"/>
              </a:solidFill>
            </a:endParaRPr>
          </a:p>
          <a:p>
            <a:pPr marL="457200" lvl="1" indent="0">
              <a:spcBef>
                <a:spcPts val="0"/>
              </a:spcBef>
              <a:spcAft>
                <a:spcPts val="0"/>
              </a:spcAft>
              <a:buNone/>
            </a:pPr>
            <a:r>
              <a:rPr lang="cs-CZ" dirty="0">
                <a:solidFill>
                  <a:srgbClr val="FF0000"/>
                </a:solidFill>
              </a:rPr>
              <a:t>http://www.intuitivnimarketing.cz/</a:t>
            </a:r>
          </a:p>
          <a:p>
            <a:pPr marL="457200" lvl="1" indent="0">
              <a:spcBef>
                <a:spcPts val="0"/>
              </a:spcBef>
              <a:spcAft>
                <a:spcPts val="0"/>
              </a:spcAft>
              <a:buNone/>
            </a:pPr>
            <a:endParaRPr lang="cs-CZ" dirty="0">
              <a:solidFill>
                <a:srgbClr val="0070C0"/>
              </a:solidFill>
            </a:endParaRPr>
          </a:p>
          <a:p>
            <a:endParaRPr lang="cs-CZ" dirty="0"/>
          </a:p>
        </p:txBody>
      </p:sp>
      <p:pic>
        <p:nvPicPr>
          <p:cNvPr id="4" name="Obrázek 3"/>
          <p:cNvPicPr>
            <a:picLocks noChangeAspect="1"/>
          </p:cNvPicPr>
          <p:nvPr/>
        </p:nvPicPr>
        <p:blipFill>
          <a:blip r:embed="rId3" cstate="print"/>
          <a:stretch>
            <a:fillRect/>
          </a:stretch>
        </p:blipFill>
        <p:spPr>
          <a:xfrm>
            <a:off x="792788" y="4597759"/>
            <a:ext cx="2466975" cy="1847850"/>
          </a:xfrm>
          <a:prstGeom prst="rect">
            <a:avLst/>
          </a:prstGeom>
        </p:spPr>
      </p:pic>
    </p:spTree>
    <p:extLst>
      <p:ext uri="{BB962C8B-B14F-4D97-AF65-F5344CB8AC3E}">
        <p14:creationId xmlns:p14="http://schemas.microsoft.com/office/powerpoint/2010/main" val="2754917848"/>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4309" y="0"/>
            <a:ext cx="10018713" cy="1752599"/>
          </a:xfrm>
        </p:spPr>
        <p:txBody>
          <a:bodyPr/>
          <a:lstStyle/>
          <a:p>
            <a:r>
              <a:rPr lang="cs-CZ" b="1" u="sng" dirty="0" smtClean="0">
                <a:solidFill>
                  <a:srgbClr val="0070C0"/>
                </a:solidFill>
              </a:rPr>
              <a:t>Poděkování</a:t>
            </a:r>
            <a:endParaRPr lang="cs-CZ" b="1" u="sng" dirty="0">
              <a:solidFill>
                <a:srgbClr val="0070C0"/>
              </a:solidFill>
            </a:endParaRPr>
          </a:p>
        </p:txBody>
      </p:sp>
      <p:sp>
        <p:nvSpPr>
          <p:cNvPr id="3" name="Zástupný symbol pro obsah 2"/>
          <p:cNvSpPr>
            <a:spLocks noGrp="1"/>
          </p:cNvSpPr>
          <p:nvPr>
            <p:ph idx="1"/>
          </p:nvPr>
        </p:nvSpPr>
        <p:spPr>
          <a:xfrm>
            <a:off x="466879" y="876299"/>
            <a:ext cx="10018713" cy="4256868"/>
          </a:xfrm>
        </p:spPr>
        <p:txBody>
          <a:bodyPr/>
          <a:lstStyle/>
          <a:p>
            <a:r>
              <a:rPr lang="cs-CZ" dirty="0" smtClean="0">
                <a:solidFill>
                  <a:srgbClr val="0070C0"/>
                </a:solidFill>
              </a:rPr>
              <a:t>Tím to bych chtěl poděkovat učitelům ,kteří my velice pomohli, nejvíce bych těl poděkovat paní ředitelce za pomoc při hodinách naší firmy, za pomocné materiály, dále  panu učiteli Hejtmanovi za základní informace v prezentaci a také paní učitelce Křížové za pomoc v češtině.</a:t>
            </a:r>
          </a:p>
          <a:p>
            <a:pPr marL="0" indent="0">
              <a:buNone/>
            </a:pPr>
            <a:r>
              <a:rPr lang="cs-CZ" dirty="0" smtClean="0">
                <a:solidFill>
                  <a:srgbClr val="0070C0"/>
                </a:solidFill>
              </a:rPr>
              <a:t>A hlavně všem učitelům, kteří mi nechali pracovat ve svých hodinách .</a:t>
            </a:r>
          </a:p>
          <a:p>
            <a:pPr marL="0" indent="0">
              <a:buNone/>
            </a:pPr>
            <a:r>
              <a:rPr lang="cs-CZ" dirty="0" smtClean="0">
                <a:solidFill>
                  <a:srgbClr val="0070C0"/>
                </a:solidFill>
              </a:rPr>
              <a:t>Děkuji. </a:t>
            </a:r>
            <a:endParaRPr lang="cs-CZ" dirty="0">
              <a:solidFill>
                <a:srgbClr val="0070C0"/>
              </a:solidFill>
            </a:endParaRPr>
          </a:p>
        </p:txBody>
      </p:sp>
    </p:spTree>
    <p:extLst>
      <p:ext uri="{BB962C8B-B14F-4D97-AF65-F5344CB8AC3E}">
        <p14:creationId xmlns:p14="http://schemas.microsoft.com/office/powerpoint/2010/main" val="24806976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6395" y="103693"/>
            <a:ext cx="9070733" cy="869324"/>
          </a:xfrm>
        </p:spPr>
        <p:txBody>
          <a:bodyPr/>
          <a:lstStyle/>
          <a:p>
            <a:r>
              <a:rPr lang="cs-CZ" b="1" u="sng" dirty="0" smtClean="0">
                <a:solidFill>
                  <a:srgbClr val="0070C0"/>
                </a:solidFill>
              </a:rPr>
              <a:t>Závěr</a:t>
            </a:r>
            <a:endParaRPr lang="cs-CZ" b="1" u="sng" dirty="0">
              <a:solidFill>
                <a:srgbClr val="0070C0"/>
              </a:solidFill>
            </a:endParaRPr>
          </a:p>
        </p:txBody>
      </p:sp>
      <p:sp>
        <p:nvSpPr>
          <p:cNvPr id="4" name="Obdélník 3"/>
          <p:cNvSpPr/>
          <p:nvPr/>
        </p:nvSpPr>
        <p:spPr>
          <a:xfrm>
            <a:off x="212459" y="1418491"/>
            <a:ext cx="11428557" cy="1754326"/>
          </a:xfrm>
          <a:prstGeom prst="rect">
            <a:avLst/>
          </a:prstGeom>
          <a:noFill/>
        </p:spPr>
        <p:txBody>
          <a:bodyPr wrap="square" lIns="91440" tIns="45720" rIns="91440" bIns="45720">
            <a:spAutoFit/>
          </a:bodyPr>
          <a:lstStyle/>
          <a:p>
            <a:pPr algn="ctr"/>
            <a:r>
              <a:rPr lang="cs-CZ" sz="5400" b="1" cap="none" spc="0" dirty="0" smtClean="0">
                <a:ln w="13462">
                  <a:solidFill>
                    <a:schemeClr val="bg1"/>
                  </a:solidFill>
                  <a:prstDash val="solid"/>
                </a:ln>
                <a:solidFill>
                  <a:srgbClr val="0070C0"/>
                </a:solidFill>
                <a:effectLst>
                  <a:outerShdw dist="38100" dir="2700000" algn="bl" rotWithShape="0">
                    <a:schemeClr val="accent5"/>
                  </a:outerShdw>
                </a:effectLst>
              </a:rPr>
              <a:t>Děkuji za pozornost a doufám že se vám prezentace líbila.</a:t>
            </a:r>
            <a:endParaRPr lang="cs-CZ" sz="5400" b="1" cap="none" spc="0" dirty="0">
              <a:ln w="13462">
                <a:solidFill>
                  <a:schemeClr val="bg1"/>
                </a:solidFill>
                <a:prstDash val="solid"/>
              </a:ln>
              <a:solidFill>
                <a:srgbClr val="0070C0"/>
              </a:solidFill>
              <a:effectLst>
                <a:outerShdw dist="38100" dir="2700000" algn="bl" rotWithShape="0">
                  <a:schemeClr val="accent5"/>
                </a:outerShdw>
              </a:effectLst>
            </a:endParaRPr>
          </a:p>
        </p:txBody>
      </p:sp>
      <p:pic>
        <p:nvPicPr>
          <p:cNvPr id="5" name="Obrázek 4"/>
          <p:cNvPicPr>
            <a:picLocks noChangeAspect="1"/>
          </p:cNvPicPr>
          <p:nvPr/>
        </p:nvPicPr>
        <p:blipFill>
          <a:blip r:embed="rId2" cstate="print"/>
          <a:stretch>
            <a:fillRect/>
          </a:stretch>
        </p:blipFill>
        <p:spPr>
          <a:xfrm>
            <a:off x="4711762" y="3911257"/>
            <a:ext cx="2804916" cy="1942664"/>
          </a:xfrm>
          <a:prstGeom prst="rect">
            <a:avLst/>
          </a:prstGeom>
        </p:spPr>
      </p:pic>
    </p:spTree>
    <p:extLst>
      <p:ext uri="{BB962C8B-B14F-4D97-AF65-F5344CB8AC3E}">
        <p14:creationId xmlns:p14="http://schemas.microsoft.com/office/powerpoint/2010/main" val="3333199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06062" y="202411"/>
            <a:ext cx="13569796" cy="6604074"/>
          </a:xfrm>
        </p:spPr>
        <p:txBody>
          <a:bodyPr>
            <a:normAutofit fontScale="85000" lnSpcReduction="20000"/>
          </a:bodyPr>
          <a:lstStyle/>
          <a:p>
            <a:pPr marL="0" indent="0">
              <a:lnSpc>
                <a:spcPct val="115000"/>
              </a:lnSpc>
              <a:spcAft>
                <a:spcPts val="1000"/>
              </a:spcAft>
              <a:buNone/>
              <a:tabLst>
                <a:tab pos="4594860" algn="l"/>
              </a:tabLst>
            </a:pPr>
            <a:endParaRPr lang="cs-CZ" sz="2000" b="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1000"/>
              </a:spcAft>
              <a:buNone/>
              <a:tabLst>
                <a:tab pos="4594860" algn="l"/>
              </a:tabLst>
            </a:pPr>
            <a:r>
              <a:rPr lang="cs-CZ" sz="2000" b="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Prohlášení</a:t>
            </a:r>
            <a:r>
              <a:rPr lang="cs-CZ" sz="2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Prohlašuji, že jsem zpracoval prezentaci za pomoci literatury</a:t>
            </a:r>
          </a:p>
          <a:p>
            <a:pPr marL="0" indent="0">
              <a:lnSpc>
                <a:spcPct val="115000"/>
              </a:lnSpc>
              <a:spcAft>
                <a:spcPts val="1000"/>
              </a:spcAft>
              <a:buNone/>
              <a:tabLst>
                <a:tab pos="4594860" algn="l"/>
              </a:tabLst>
            </a:pPr>
            <a:r>
              <a:rPr lang="cs-CZ" sz="2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 ostatních zrojů v ní uvedených</a:t>
            </a:r>
          </a:p>
          <a:p>
            <a:pPr marL="0" indent="0">
              <a:lnSpc>
                <a:spcPct val="115000"/>
              </a:lnSpc>
              <a:spcAft>
                <a:spcPts val="1000"/>
              </a:spcAft>
              <a:buNone/>
              <a:tabLst>
                <a:tab pos="4594860" algn="l"/>
              </a:tabLst>
            </a:pPr>
            <a:endParaRPr lang="cs-CZ" sz="2200" b="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1000"/>
              </a:spcAft>
              <a:buNone/>
              <a:tabLst>
                <a:tab pos="4594860" algn="l"/>
              </a:tabLst>
            </a:pPr>
            <a:r>
              <a:rPr lang="cs-CZ" sz="2200" b="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Motto: </a:t>
            </a:r>
            <a:r>
              <a:rPr lang="cs-CZ" sz="2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Neexistuje nemůžu, jen nechci</a:t>
            </a:r>
            <a:r>
              <a:rPr lang="cs-CZ" sz="22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cs-CZ" sz="2200" b="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Aft>
                <a:spcPts val="1000"/>
              </a:spcAft>
              <a:buNone/>
              <a:tabLst>
                <a:tab pos="4594860" algn="l"/>
              </a:tabLst>
            </a:pPr>
            <a:r>
              <a:rPr lang="cs-CZ" sz="2200" b="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Anotace</a:t>
            </a:r>
            <a:r>
              <a:rPr lang="cs-CZ" sz="32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cs-CZ" sz="1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Jmenuji se Denis Wendl ,  je mi 14 let a bydlím v Přívozci.</a:t>
            </a:r>
            <a:endPar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tabLst>
                <a:tab pos="4594860" algn="l"/>
              </a:tabLst>
            </a:pPr>
            <a:r>
              <a:rPr lang="cs-CZ" sz="1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Mým tématem je marketing, tento obor mně </a:t>
            </a:r>
            <a:r>
              <a:rPr lang="cs-CZ" sz="18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baví, </a:t>
            </a:r>
            <a:r>
              <a:rPr lang="cs-CZ" sz="1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je velmi přínosný</a:t>
            </a:r>
            <a:endPar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tabLst>
                <a:tab pos="4594860" algn="l"/>
              </a:tabLst>
            </a:pPr>
            <a:r>
              <a:rPr lang="cs-CZ" sz="1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do života lidí  kteří  </a:t>
            </a:r>
            <a:r>
              <a:rPr lang="cs-CZ" sz="18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podnikají. Naučil </a:t>
            </a:r>
            <a:r>
              <a:rPr lang="cs-CZ" sz="1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jsem </a:t>
            </a:r>
            <a:r>
              <a:rPr lang="cs-CZ" sz="18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jak dělat objednávky</a:t>
            </a:r>
            <a:r>
              <a:rPr lang="cs-CZ" sz="1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tabLst>
                <a:tab pos="4594860" algn="l"/>
              </a:tabLst>
            </a:pPr>
            <a:r>
              <a:rPr lang="cs-CZ" sz="1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jak udělat katalog, a jak nastavovat ceny.</a:t>
            </a:r>
            <a:endPar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tabLst>
                <a:tab pos="4594860" algn="l"/>
              </a:tabLst>
            </a:pPr>
            <a:endParaRPr lang="cs-CZ"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tabLst>
                <a:tab pos="4594860" algn="l"/>
              </a:tabLst>
            </a:pPr>
            <a:r>
              <a:rPr lang="cs-CZ"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My </a:t>
            </a:r>
            <a:r>
              <a:rPr lang="cs-CZ" sz="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name is Denis Wendl, </a:t>
            </a:r>
            <a:r>
              <a:rPr lang="cs-CZ"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 am </a:t>
            </a:r>
            <a:r>
              <a:rPr lang="cs-CZ" sz="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14 years </a:t>
            </a:r>
            <a:r>
              <a:rPr lang="cs-CZ"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old  </a:t>
            </a:r>
            <a:r>
              <a:rPr lang="cs-CZ" sz="1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and I live in </a:t>
            </a:r>
            <a:r>
              <a:rPr lang="cs-CZ"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Přívozec.</a:t>
            </a:r>
            <a:endParaRPr lang="cs-CZ" sz="1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tabLst>
                <a:tab pos="4594860" algn="l"/>
              </a:tabLst>
            </a:pPr>
            <a:r>
              <a:rPr lang="cs-CZ" sz="1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This topic is very interesting for me and it</a:t>
            </a:r>
            <a:r>
              <a:rPr lang="cs-CZ"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 very important for other people around us. </a:t>
            </a:r>
          </a:p>
          <a:p>
            <a:pPr marL="0" indent="0">
              <a:lnSpc>
                <a:spcPct val="115000"/>
              </a:lnSpc>
              <a:spcAft>
                <a:spcPts val="1000"/>
              </a:spcAft>
              <a:buNone/>
              <a:tabLst>
                <a:tab pos="4594860" algn="l"/>
              </a:tabLst>
            </a:pPr>
            <a:r>
              <a:rPr lang="cs-CZ"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 know how can I do or write some orders,  haw can I make catalog and set some prises.</a:t>
            </a:r>
            <a:endParaRPr lang="cs-CZ" dirty="0"/>
          </a:p>
        </p:txBody>
      </p:sp>
    </p:spTree>
    <p:extLst>
      <p:ext uri="{BB962C8B-B14F-4D97-AF65-F5344CB8AC3E}">
        <p14:creationId xmlns:p14="http://schemas.microsoft.com/office/powerpoint/2010/main" val="41173250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843656" y="1253307"/>
            <a:ext cx="6005015" cy="3785652"/>
          </a:xfrm>
          <a:prstGeom prst="rect">
            <a:avLst/>
          </a:prstGeom>
          <a:noFill/>
        </p:spPr>
        <p:txBody>
          <a:bodyPr wrap="square" rtlCol="0">
            <a:spAutoFit/>
          </a:bodyPr>
          <a:lstStyle/>
          <a:p>
            <a:r>
              <a:rPr lang="cs-CZ" sz="2400" dirty="0" smtClean="0">
                <a:solidFill>
                  <a:srgbClr val="0070C0"/>
                </a:solidFill>
              </a:rPr>
              <a:t>1) Obchodní ředitel</a:t>
            </a:r>
          </a:p>
          <a:p>
            <a:pPr lvl="0"/>
            <a:r>
              <a:rPr lang="cs-CZ" sz="2400" dirty="0" smtClean="0">
                <a:solidFill>
                  <a:srgbClr val="0070C0"/>
                </a:solidFill>
              </a:rPr>
              <a:t>2) Seznámení </a:t>
            </a:r>
            <a:r>
              <a:rPr lang="cs-CZ" sz="2400" dirty="0">
                <a:solidFill>
                  <a:srgbClr val="0070C0"/>
                </a:solidFill>
              </a:rPr>
              <a:t>s marketingem</a:t>
            </a:r>
          </a:p>
          <a:p>
            <a:r>
              <a:rPr lang="cs-CZ" sz="2400" dirty="0" smtClean="0">
                <a:solidFill>
                  <a:srgbClr val="0070C0"/>
                </a:solidFill>
              </a:rPr>
              <a:t>3) Postupy práce</a:t>
            </a:r>
          </a:p>
          <a:p>
            <a:r>
              <a:rPr lang="cs-CZ" sz="2400" dirty="0" smtClean="0">
                <a:solidFill>
                  <a:srgbClr val="0070C0"/>
                </a:solidFill>
              </a:rPr>
              <a:t>4) Cíle marketingu</a:t>
            </a:r>
          </a:p>
          <a:p>
            <a:r>
              <a:rPr lang="cs-CZ" sz="2400" dirty="0" smtClean="0">
                <a:solidFill>
                  <a:srgbClr val="0070C0"/>
                </a:solidFill>
              </a:rPr>
              <a:t>5) </a:t>
            </a:r>
            <a:r>
              <a:rPr lang="cs-CZ" sz="2400" dirty="0">
                <a:solidFill>
                  <a:srgbClr val="0070C0"/>
                </a:solidFill>
              </a:rPr>
              <a:t>Marketing v elektrotechnickém </a:t>
            </a:r>
            <a:r>
              <a:rPr lang="cs-CZ" sz="2400" dirty="0" smtClean="0">
                <a:solidFill>
                  <a:srgbClr val="0070C0"/>
                </a:solidFill>
              </a:rPr>
              <a:t>prostředí</a:t>
            </a:r>
          </a:p>
          <a:p>
            <a:r>
              <a:rPr lang="cs-CZ" sz="2400" dirty="0" smtClean="0">
                <a:solidFill>
                  <a:srgbClr val="0070C0"/>
                </a:solidFill>
              </a:rPr>
              <a:t>6) Ukázka mé práce</a:t>
            </a:r>
          </a:p>
          <a:p>
            <a:r>
              <a:rPr lang="cs-CZ" sz="2400" dirty="0">
                <a:solidFill>
                  <a:srgbClr val="0070C0"/>
                </a:solidFill>
              </a:rPr>
              <a:t>7</a:t>
            </a:r>
            <a:r>
              <a:rPr lang="cs-CZ" sz="2400" dirty="0" smtClean="0">
                <a:solidFill>
                  <a:srgbClr val="0070C0"/>
                </a:solidFill>
              </a:rPr>
              <a:t>) Zdroj</a:t>
            </a:r>
          </a:p>
          <a:p>
            <a:r>
              <a:rPr lang="cs-CZ" sz="2400" dirty="0">
                <a:solidFill>
                  <a:srgbClr val="0070C0"/>
                </a:solidFill>
              </a:rPr>
              <a:t>8</a:t>
            </a:r>
            <a:r>
              <a:rPr lang="cs-CZ" sz="2400" dirty="0" smtClean="0">
                <a:solidFill>
                  <a:srgbClr val="0070C0"/>
                </a:solidFill>
              </a:rPr>
              <a:t>) Poděkování</a:t>
            </a:r>
          </a:p>
          <a:p>
            <a:r>
              <a:rPr lang="cs-CZ" sz="2400" dirty="0">
                <a:solidFill>
                  <a:srgbClr val="0070C0"/>
                </a:solidFill>
              </a:rPr>
              <a:t>9</a:t>
            </a:r>
            <a:r>
              <a:rPr lang="cs-CZ" sz="2400" dirty="0" smtClean="0">
                <a:solidFill>
                  <a:srgbClr val="0070C0"/>
                </a:solidFill>
              </a:rPr>
              <a:t>) Závěr</a:t>
            </a:r>
            <a:endParaRPr lang="cs-CZ" sz="2400" dirty="0">
              <a:solidFill>
                <a:srgbClr val="0070C0"/>
              </a:solidFill>
            </a:endParaRPr>
          </a:p>
        </p:txBody>
      </p:sp>
      <p:pic>
        <p:nvPicPr>
          <p:cNvPr id="3" name="Obrázek 2"/>
          <p:cNvPicPr>
            <a:picLocks noChangeAspect="1"/>
          </p:cNvPicPr>
          <p:nvPr/>
        </p:nvPicPr>
        <p:blipFill>
          <a:blip r:embed="rId2" cstate="print"/>
          <a:stretch>
            <a:fillRect/>
          </a:stretch>
        </p:blipFill>
        <p:spPr>
          <a:xfrm>
            <a:off x="6848671" y="1558107"/>
            <a:ext cx="2352809" cy="2352809"/>
          </a:xfrm>
          <a:prstGeom prst="rect">
            <a:avLst/>
          </a:prstGeom>
        </p:spPr>
      </p:pic>
      <p:sp>
        <p:nvSpPr>
          <p:cNvPr id="4" name="TextovéPole 3"/>
          <p:cNvSpPr txBox="1"/>
          <p:nvPr/>
        </p:nvSpPr>
        <p:spPr>
          <a:xfrm>
            <a:off x="1125010" y="278450"/>
            <a:ext cx="3247698" cy="584775"/>
          </a:xfrm>
          <a:prstGeom prst="rect">
            <a:avLst/>
          </a:prstGeom>
          <a:noFill/>
        </p:spPr>
        <p:txBody>
          <a:bodyPr wrap="square" rtlCol="0">
            <a:spAutoFit/>
          </a:bodyPr>
          <a:lstStyle/>
          <a:p>
            <a:r>
              <a:rPr lang="cs-CZ" sz="3200" b="1" u="sng" dirty="0" smtClean="0">
                <a:solidFill>
                  <a:srgbClr val="0070C0"/>
                </a:solidFill>
              </a:rPr>
              <a:t>Obsah</a:t>
            </a:r>
            <a:endParaRPr lang="cs-CZ" sz="3200" b="1" u="sng" dirty="0">
              <a:solidFill>
                <a:srgbClr val="0070C0"/>
              </a:solidFill>
            </a:endParaRPr>
          </a:p>
        </p:txBody>
      </p:sp>
    </p:spTree>
    <p:extLst>
      <p:ext uri="{BB962C8B-B14F-4D97-AF65-F5344CB8AC3E}">
        <p14:creationId xmlns:p14="http://schemas.microsoft.com/office/powerpoint/2010/main" val="2363872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1820" y="171718"/>
            <a:ext cx="8539906" cy="794197"/>
          </a:xfrm>
        </p:spPr>
        <p:txBody>
          <a:bodyPr/>
          <a:lstStyle/>
          <a:p>
            <a:r>
              <a:rPr lang="cs-CZ" dirty="0" smtClean="0">
                <a:solidFill>
                  <a:srgbClr val="0070C0"/>
                </a:solidFill>
              </a:rPr>
              <a:t>Obchodní ředitel</a:t>
            </a:r>
            <a:endParaRPr lang="cs-CZ" dirty="0">
              <a:solidFill>
                <a:srgbClr val="0070C0"/>
              </a:solidFill>
            </a:endParaRPr>
          </a:p>
        </p:txBody>
      </p:sp>
      <p:sp>
        <p:nvSpPr>
          <p:cNvPr id="3" name="Zástupný symbol pro obsah 2"/>
          <p:cNvSpPr>
            <a:spLocks noGrp="1"/>
          </p:cNvSpPr>
          <p:nvPr>
            <p:ph idx="1"/>
          </p:nvPr>
        </p:nvSpPr>
        <p:spPr>
          <a:xfrm>
            <a:off x="419757" y="1233311"/>
            <a:ext cx="8596668" cy="3880773"/>
          </a:xfrm>
        </p:spPr>
        <p:txBody>
          <a:bodyPr/>
          <a:lstStyle/>
          <a:p>
            <a:r>
              <a:rPr lang="cs-CZ" dirty="0" smtClean="0">
                <a:solidFill>
                  <a:srgbClr val="0070C0"/>
                </a:solidFill>
              </a:rPr>
              <a:t>Mým úkolem je:</a:t>
            </a:r>
          </a:p>
          <a:p>
            <a:r>
              <a:rPr lang="cs-CZ" dirty="0" smtClean="0">
                <a:solidFill>
                  <a:srgbClr val="0070C0"/>
                </a:solidFill>
              </a:rPr>
              <a:t>Reprezentovat společnost </a:t>
            </a:r>
            <a:r>
              <a:rPr lang="cs-CZ" dirty="0">
                <a:solidFill>
                  <a:srgbClr val="0070C0"/>
                </a:solidFill>
              </a:rPr>
              <a:t>při vytváření a udržování obchodních vztahů a jednání s </a:t>
            </a:r>
            <a:r>
              <a:rPr lang="cs-CZ" dirty="0" smtClean="0">
                <a:solidFill>
                  <a:srgbClr val="0070C0"/>
                </a:solidFill>
              </a:rPr>
              <a:t>partnery</a:t>
            </a:r>
          </a:p>
          <a:p>
            <a:r>
              <a:rPr lang="cs-CZ" dirty="0" smtClean="0">
                <a:solidFill>
                  <a:srgbClr val="0070C0"/>
                </a:solidFill>
              </a:rPr>
              <a:t>Motivování  </a:t>
            </a:r>
            <a:r>
              <a:rPr lang="cs-CZ" dirty="0">
                <a:solidFill>
                  <a:srgbClr val="0070C0"/>
                </a:solidFill>
              </a:rPr>
              <a:t>a </a:t>
            </a:r>
            <a:r>
              <a:rPr lang="cs-CZ" dirty="0" smtClean="0">
                <a:solidFill>
                  <a:srgbClr val="0070C0"/>
                </a:solidFill>
              </a:rPr>
              <a:t>hodnocení manažerů  prodeje</a:t>
            </a:r>
          </a:p>
          <a:p>
            <a:r>
              <a:rPr lang="pl-PL" dirty="0" smtClean="0">
                <a:solidFill>
                  <a:srgbClr val="0070C0"/>
                </a:solidFill>
              </a:rPr>
              <a:t>vytváření </a:t>
            </a:r>
            <a:r>
              <a:rPr lang="pl-PL" dirty="0">
                <a:solidFill>
                  <a:srgbClr val="0070C0"/>
                </a:solidFill>
              </a:rPr>
              <a:t>a </a:t>
            </a:r>
            <a:r>
              <a:rPr lang="pl-PL" dirty="0" smtClean="0">
                <a:solidFill>
                  <a:srgbClr val="0070C0"/>
                </a:solidFill>
              </a:rPr>
              <a:t>implementování  </a:t>
            </a:r>
            <a:r>
              <a:rPr lang="pl-PL" dirty="0">
                <a:solidFill>
                  <a:srgbClr val="0070C0"/>
                </a:solidFill>
              </a:rPr>
              <a:t>obchodní </a:t>
            </a:r>
            <a:r>
              <a:rPr lang="pl-PL" dirty="0" smtClean="0">
                <a:solidFill>
                  <a:srgbClr val="0070C0"/>
                </a:solidFill>
              </a:rPr>
              <a:t>strategie firmy</a:t>
            </a:r>
          </a:p>
          <a:p>
            <a:r>
              <a:rPr lang="cs-CZ" dirty="0" smtClean="0">
                <a:solidFill>
                  <a:srgbClr val="0070C0"/>
                </a:solidFill>
              </a:rPr>
              <a:t>Nastavování  prodejních cílů a plánovat  </a:t>
            </a:r>
            <a:r>
              <a:rPr lang="cs-CZ" dirty="0">
                <a:solidFill>
                  <a:srgbClr val="0070C0"/>
                </a:solidFill>
              </a:rPr>
              <a:t>výši </a:t>
            </a:r>
            <a:r>
              <a:rPr lang="cs-CZ" dirty="0" smtClean="0">
                <a:solidFill>
                  <a:srgbClr val="0070C0"/>
                </a:solidFill>
              </a:rPr>
              <a:t>tržby </a:t>
            </a:r>
            <a:r>
              <a:rPr lang="cs-CZ" dirty="0">
                <a:solidFill>
                  <a:srgbClr val="0070C0"/>
                </a:solidFill>
              </a:rPr>
              <a:t>firmy</a:t>
            </a:r>
          </a:p>
        </p:txBody>
      </p:sp>
    </p:spTree>
    <p:extLst>
      <p:ext uri="{BB962C8B-B14F-4D97-AF65-F5344CB8AC3E}">
        <p14:creationId xmlns:p14="http://schemas.microsoft.com/office/powerpoint/2010/main" val="14590102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26124" y="117231"/>
            <a:ext cx="9672270" cy="644770"/>
          </a:xfrm>
        </p:spPr>
        <p:txBody>
          <a:bodyPr/>
          <a:lstStyle/>
          <a:p>
            <a:r>
              <a:rPr lang="cs-CZ" b="1" u="sng" dirty="0" smtClean="0">
                <a:solidFill>
                  <a:srgbClr val="0070C0"/>
                </a:solidFill>
              </a:rPr>
              <a:t>Seznámení s marketingem</a:t>
            </a:r>
            <a:endParaRPr lang="cs-CZ" b="1" u="sng" dirty="0">
              <a:solidFill>
                <a:srgbClr val="0070C0"/>
              </a:solidFill>
            </a:endParaRPr>
          </a:p>
        </p:txBody>
      </p:sp>
      <p:sp>
        <p:nvSpPr>
          <p:cNvPr id="3" name="Zástupný symbol pro obsah 2"/>
          <p:cNvSpPr>
            <a:spLocks noGrp="1"/>
          </p:cNvSpPr>
          <p:nvPr>
            <p:ph idx="1"/>
          </p:nvPr>
        </p:nvSpPr>
        <p:spPr>
          <a:xfrm>
            <a:off x="0" y="762001"/>
            <a:ext cx="10018713" cy="5576248"/>
          </a:xfrm>
        </p:spPr>
        <p:txBody>
          <a:bodyPr/>
          <a:lstStyle/>
          <a:p>
            <a:pPr>
              <a:lnSpc>
                <a:spcPct val="115000"/>
              </a:lnSpc>
              <a:spcAft>
                <a:spcPts val="1000"/>
              </a:spcAft>
              <a:tabLst>
                <a:tab pos="4594860" algn="l"/>
              </a:tabLst>
            </a:pP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Marketing je důležitý skoro pro každého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člověka, především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 živnostníka nebo pro malý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podnik,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který působí na lokálním trhu</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1000"/>
              </a:spcAft>
              <a:tabLst>
                <a:tab pos="4594860" algn="l"/>
              </a:tabLst>
            </a:pP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Jde o proces zaměřený na uspokojování potřeb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zákazníka. Pomocí</a:t>
            </a:r>
            <a:r>
              <a:rPr lang="cs-CZ"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cs-CZ" sz="2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nástrojů, metod a technik marketingového výzkumu dochází ke zjištění potřeb a přání zákazníka ze strany firem, státních institucí či dalších </a:t>
            </a:r>
            <a:r>
              <a:rPr lang="cs-CZ" sz="20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organizací.</a:t>
            </a:r>
            <a:endParaRPr lang="cs-CZ" sz="2000" u="sng" baseline="30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tabLst>
                <a:tab pos="4594860" algn="l"/>
              </a:tabLst>
            </a:pP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Na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základě zjištěných skutečností tyto organizace přijmou taková opatření, jejichž cílem je nabídnout zákazníkovi výrobky a služby s co největší přidanou hodnotou, ve správný čas, v ideálním místě a za vhodnou cenu. </a:t>
            </a:r>
          </a:p>
          <a:p>
            <a:pPr>
              <a:lnSpc>
                <a:spcPct val="115000"/>
              </a:lnSpc>
              <a:spcAft>
                <a:spcPts val="1000"/>
              </a:spcAft>
              <a:tabLst>
                <a:tab pos="4594860" algn="l"/>
              </a:tabLst>
            </a:pP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Podle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většiny definic je marketing chápán jako proces zaměřený na zákazníka, který prostupuje všemi činnostmi firmy od zajištění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zdrojů přes výrobu</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skladování až po prodej a zajištění poprodejního servisu</a:t>
            </a:r>
            <a:r>
              <a:rPr lang="cs-CZ" sz="2000" dirty="0">
                <a:latin typeface="Times New Roman" panose="02020603050405020304" pitchFamily="18" charset="0"/>
                <a:ea typeface="Calibri" panose="020F0502020204030204" pitchFamily="34" charset="0"/>
                <a:cs typeface="Times New Roman" panose="02020603050405020304" pitchFamily="18" charset="0"/>
              </a:rPr>
              <a:t>.</a:t>
            </a:r>
            <a:endParaRPr lang="cs-CZ" sz="2000"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954510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5077" y="140678"/>
            <a:ext cx="9259458" cy="586154"/>
          </a:xfrm>
        </p:spPr>
        <p:txBody>
          <a:bodyPr>
            <a:normAutofit fontScale="90000"/>
          </a:bodyPr>
          <a:lstStyle/>
          <a:p>
            <a:r>
              <a:rPr lang="cs-CZ" b="1" u="sng" dirty="0" smtClean="0">
                <a:solidFill>
                  <a:srgbClr val="0070C0"/>
                </a:solidFill>
              </a:rPr>
              <a:t>Postupy práce</a:t>
            </a:r>
            <a:endParaRPr lang="cs-CZ" b="1" u="sng" dirty="0">
              <a:solidFill>
                <a:srgbClr val="0070C0"/>
              </a:solidFill>
            </a:endParaRPr>
          </a:p>
        </p:txBody>
      </p:sp>
      <p:sp>
        <p:nvSpPr>
          <p:cNvPr id="3" name="Zástupný symbol pro obsah 2"/>
          <p:cNvSpPr>
            <a:spLocks noGrp="1"/>
          </p:cNvSpPr>
          <p:nvPr>
            <p:ph idx="1"/>
          </p:nvPr>
        </p:nvSpPr>
        <p:spPr>
          <a:xfrm>
            <a:off x="0" y="433755"/>
            <a:ext cx="10470524" cy="6193667"/>
          </a:xfrm>
        </p:spPr>
        <p:txBody>
          <a:bodyPr>
            <a:normAutofit/>
          </a:bodyPr>
          <a:lstStyle/>
          <a:p>
            <a:pPr marL="0" indent="0">
              <a:lnSpc>
                <a:spcPct val="115000"/>
              </a:lnSpc>
              <a:spcAft>
                <a:spcPts val="1000"/>
              </a:spcAft>
              <a:buNone/>
              <a:tabLst>
                <a:tab pos="4594860" algn="l"/>
              </a:tabLst>
            </a:pPr>
            <a:r>
              <a:rPr lang="cs-CZ" sz="2800" dirty="0">
                <a:latin typeface="Times New Roman" panose="02020603050405020304" pitchFamily="18" charset="0"/>
                <a:ea typeface="Calibri" panose="020F0502020204030204" pitchFamily="34" charset="0"/>
                <a:cs typeface="Times New Roman" panose="02020603050405020304" pitchFamily="18" charset="0"/>
              </a:rPr>
              <a:t> </a:t>
            </a:r>
            <a:endParaRPr lang="cs-CZ"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594860" algn="l"/>
              </a:tabLst>
            </a:pP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Hlavním úkolem je udržet si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zákazníky, toho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dosáhneme dobrým jednáním a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pomocí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zákazníkům, musíme myslet hlavně na to že v dnešní době hodně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lidí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jde po slově sleva</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a:p>
            <a:pPr>
              <a:lnSpc>
                <a:spcPct val="115000"/>
              </a:lnSpc>
              <a:spcAft>
                <a:spcPts val="1000"/>
              </a:spcAft>
              <a:tabLst>
                <a:tab pos="4594860" algn="l"/>
              </a:tabLst>
            </a:pP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Proto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začínající podnikatel nemůže nastavit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ceny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velmi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vysoké a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raději začínat na životním minimum a poté pomalu zvyšovat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ceny, ale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 rozumné výši . A také dbát na svoji konkurenci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okolí a proto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podlé konkurence přizpůsobit ceny, ceny není dobré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je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zvyšovat, ale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spíše zlevnit</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tabLst>
                <a:tab pos="4594860" algn="l"/>
              </a:tabLst>
            </a:pP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Na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pokročilém podnikání závisí i to aby se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jméno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vaší firmy dostalo mezi lidi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toho dosáhneme tím,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že sestavíme např: katalog, webové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stránky, reklamy, nebo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článek do novin.</a:t>
            </a:r>
            <a:endParaRPr lang="cs-CZ"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594860" algn="l"/>
              </a:tabLst>
            </a:pPr>
            <a:endParaRPr lang="cs-CZ" sz="2000" dirty="0">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6196881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calcmode="lin" valueType="num">
                                      <p:cBhvr additive="base">
                                        <p:cTn id="1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Vertical)">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7478" y="187569"/>
            <a:ext cx="9135292" cy="681755"/>
          </a:xfrm>
        </p:spPr>
        <p:txBody>
          <a:bodyPr>
            <a:normAutofit/>
          </a:bodyPr>
          <a:lstStyle/>
          <a:p>
            <a:r>
              <a:rPr lang="cs-CZ" b="1" u="sng" dirty="0" smtClean="0">
                <a:solidFill>
                  <a:srgbClr val="0070C0"/>
                </a:solidFill>
              </a:rPr>
              <a:t>Cíle marketingu</a:t>
            </a:r>
            <a:endParaRPr lang="cs-CZ" b="1" u="sng" dirty="0">
              <a:solidFill>
                <a:srgbClr val="0070C0"/>
              </a:solidFill>
            </a:endParaRPr>
          </a:p>
        </p:txBody>
      </p:sp>
      <p:sp>
        <p:nvSpPr>
          <p:cNvPr id="3" name="Zástupný symbol pro obsah 2"/>
          <p:cNvSpPr>
            <a:spLocks noGrp="1"/>
          </p:cNvSpPr>
          <p:nvPr>
            <p:ph idx="1"/>
          </p:nvPr>
        </p:nvSpPr>
        <p:spPr>
          <a:xfrm>
            <a:off x="0" y="869324"/>
            <a:ext cx="10018713" cy="4893971"/>
          </a:xfrm>
        </p:spPr>
        <p:txBody>
          <a:bodyPr>
            <a:normAutofit/>
          </a:bodyPr>
          <a:lstStyle/>
          <a:p>
            <a:pPr>
              <a:lnSpc>
                <a:spcPct val="115000"/>
              </a:lnSpc>
              <a:spcAft>
                <a:spcPts val="1000"/>
              </a:spcAft>
              <a:tabLst>
                <a:tab pos="4594860" algn="l"/>
              </a:tabLst>
            </a:pP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Věcným podkladem pro stanovení cílů budou cíle podniku jako celku (dostat výrobek na trh), výsledky analýzy, intuitivní myšlenky při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diskuzích.</a:t>
            </a:r>
          </a:p>
          <a:p>
            <a:pPr>
              <a:lnSpc>
                <a:spcPct val="115000"/>
              </a:lnSpc>
              <a:spcAft>
                <a:spcPts val="1000"/>
              </a:spcAft>
              <a:tabLst>
                <a:tab pos="4594860" algn="l"/>
              </a:tabLst>
            </a:pPr>
            <a:r>
              <a:rPr lang="cs-CZ" sz="2000" b="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Podmínky </a:t>
            </a:r>
            <a:r>
              <a:rPr lang="cs-CZ" sz="2000" b="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 stanovení cílů musí být:</a:t>
            </a:r>
            <a:br>
              <a:rPr lang="cs-CZ" sz="2000" b="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b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ěcné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časově vymezené</a:t>
            </a:r>
            <a:b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b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-Realistické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vzájemně si neodporující</a:t>
            </a:r>
            <a:b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b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-Snadno kontrolovatelné</a:t>
            </a:r>
          </a:p>
          <a:p>
            <a:pPr>
              <a:lnSpc>
                <a:spcPct val="115000"/>
              </a:lnSpc>
              <a:spcAft>
                <a:spcPts val="1000"/>
              </a:spcAft>
              <a:tabLst>
                <a:tab pos="4594860" algn="l"/>
              </a:tabLst>
            </a:pPr>
            <a:r>
              <a:rPr lang="cs-CZ" sz="2000" b="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Cíle </a:t>
            </a:r>
            <a:r>
              <a:rPr lang="cs-CZ" sz="2000" b="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dělíme na</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b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b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-Kvantitativní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jejich základem jsou podnikové finanční a ekonomické cíle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zisk a návratnost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investic</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r>
            <a:b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b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-Kvalitativní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základem je formulace hlavních cílů podniku, které se odrážejí v cílovém image (dostat se na trh, mít dobrou image</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cs-CZ"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3835929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73723" y="222325"/>
            <a:ext cx="9282905" cy="879643"/>
          </a:xfrm>
        </p:spPr>
        <p:txBody>
          <a:bodyPr/>
          <a:lstStyle/>
          <a:p>
            <a:r>
              <a:rPr lang="cs-CZ" b="1" u="sng" dirty="0" smtClean="0">
                <a:solidFill>
                  <a:srgbClr val="0070C0"/>
                </a:solidFill>
              </a:rPr>
              <a:t>Marketing v elektrotechnickém prostředí</a:t>
            </a:r>
            <a:endParaRPr lang="cs-CZ" b="1" u="sng" dirty="0">
              <a:solidFill>
                <a:srgbClr val="0070C0"/>
              </a:solidFill>
            </a:endParaRPr>
          </a:p>
        </p:txBody>
      </p:sp>
      <p:sp>
        <p:nvSpPr>
          <p:cNvPr id="3" name="Zástupný symbol pro obsah 2"/>
          <p:cNvSpPr>
            <a:spLocks noGrp="1"/>
          </p:cNvSpPr>
          <p:nvPr>
            <p:ph idx="1"/>
          </p:nvPr>
        </p:nvSpPr>
        <p:spPr>
          <a:xfrm>
            <a:off x="161120" y="965917"/>
            <a:ext cx="9459399" cy="4240120"/>
          </a:xfrm>
        </p:spPr>
        <p:txBody>
          <a:bodyPr>
            <a:normAutofit/>
          </a:bodyPr>
          <a:lstStyle/>
          <a:p>
            <a:pPr>
              <a:lnSpc>
                <a:spcPct val="115000"/>
              </a:lnSpc>
              <a:spcAft>
                <a:spcPts val="1000"/>
              </a:spcAft>
              <a:tabLst>
                <a:tab pos="4594860" algn="l"/>
              </a:tabLst>
            </a:pP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Internet: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dává firmám jedno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velké plus, díky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internetu se lidé mohou dozvědět o firmách kdekoliv  po celém světě.</a:t>
            </a:r>
            <a:endParaRPr lang="cs-CZ"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594860" algn="l"/>
              </a:tabLst>
            </a:pPr>
            <a:r>
              <a:rPr lang="cs-CZ" sz="2000" b="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Základní </a:t>
            </a:r>
            <a:r>
              <a:rPr lang="cs-CZ" sz="2000" b="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věci, které </a:t>
            </a:r>
            <a:r>
              <a:rPr lang="cs-CZ" sz="2000" b="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je dobré udělat</a:t>
            </a:r>
            <a:r>
              <a:rPr lang="cs-CZ" sz="2000" b="1" u="sng"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15000"/>
              </a:lnSpc>
              <a:spcAft>
                <a:spcPts val="1000"/>
              </a:spcAft>
              <a:buNone/>
              <a:tabLst>
                <a:tab pos="4594860" algn="l"/>
              </a:tabLst>
            </a:pP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-Sociální sítě(facebook)</a:t>
            </a:r>
            <a:endParaRPr lang="cs-CZ"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tabLst>
                <a:tab pos="4594860" algn="l"/>
              </a:tabLst>
            </a:pP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-Tvorba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vlastních aplikací</a:t>
            </a:r>
            <a:endParaRPr lang="cs-CZ"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tabLst>
                <a:tab pos="4594860" algn="l"/>
              </a:tabLst>
            </a:pP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-Spotřebitelské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soutěže</a:t>
            </a:r>
            <a:endParaRPr lang="cs-CZ"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tabLst>
                <a:tab pos="4594860" algn="l"/>
              </a:tabLst>
            </a:pP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-Jednorázové </a:t>
            </a:r>
            <a:r>
              <a:rPr lang="cs-CZ"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nebo opakované zasílání e-mailu o novinkách z firmy a </a:t>
            </a:r>
            <a:r>
              <a:rPr lang="cs-CZ" sz="20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zboží</a:t>
            </a:r>
            <a:endParaRPr lang="cs-CZ" sz="20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898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930"/>
            <a:ext cx="8570618" cy="926123"/>
          </a:xfrm>
        </p:spPr>
        <p:txBody>
          <a:bodyPr/>
          <a:lstStyle/>
          <a:p>
            <a:r>
              <a:rPr lang="cs-CZ" u="sng" dirty="0" smtClean="0">
                <a:solidFill>
                  <a:srgbClr val="0070C0"/>
                </a:solidFill>
              </a:rPr>
              <a:t>Ukázka mé práce</a:t>
            </a:r>
            <a:endParaRPr lang="cs-CZ" u="sng" dirty="0">
              <a:solidFill>
                <a:srgbClr val="0070C0"/>
              </a:solidFill>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14" y="799691"/>
            <a:ext cx="3295650" cy="2324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Obdélník 4"/>
          <p:cNvSpPr/>
          <p:nvPr/>
        </p:nvSpPr>
        <p:spPr>
          <a:xfrm>
            <a:off x="204421" y="3552094"/>
            <a:ext cx="2731477" cy="463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cs-CZ" dirty="0">
                <a:solidFill>
                  <a:srgbClr val="0070C0"/>
                </a:solidFill>
              </a:rPr>
              <a:t>Sestavení katalogu</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0603" y="648958"/>
            <a:ext cx="3318687" cy="24748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0929" y="783706"/>
            <a:ext cx="4190956" cy="24854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 name="Obrázek 2"/>
          <p:cNvPicPr>
            <a:picLocks noChangeAspect="1"/>
          </p:cNvPicPr>
          <p:nvPr/>
        </p:nvPicPr>
        <p:blipFill>
          <a:blip r:embed="rId5" cstate="print"/>
          <a:stretch>
            <a:fillRect/>
          </a:stretch>
        </p:blipFill>
        <p:spPr>
          <a:xfrm>
            <a:off x="204421" y="4221454"/>
            <a:ext cx="4426984" cy="24923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Obdélník 10"/>
          <p:cNvSpPr/>
          <p:nvPr/>
        </p:nvSpPr>
        <p:spPr>
          <a:xfrm>
            <a:off x="4842456" y="6349715"/>
            <a:ext cx="2356834" cy="467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rgbClr val="0070C0"/>
                </a:solidFill>
              </a:rPr>
              <a:t>Sestavení letáku </a:t>
            </a:r>
            <a:endParaRPr lang="cs-CZ" dirty="0">
              <a:solidFill>
                <a:srgbClr val="0070C0"/>
              </a:solidFill>
            </a:endParaRPr>
          </a:p>
        </p:txBody>
      </p:sp>
    </p:spTree>
    <p:extLst>
      <p:ext uri="{BB962C8B-B14F-4D97-AF65-F5344CB8AC3E}">
        <p14:creationId xmlns:p14="http://schemas.microsoft.com/office/powerpoint/2010/main" val="4391856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barn(inVertical)">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arn(inVertical)">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482</TotalTime>
  <Words>502</Words>
  <Application>Microsoft Office PowerPoint</Application>
  <PresentationFormat>Širokoúhlá obrazovka</PresentationFormat>
  <Paragraphs>78</Paragraphs>
  <Slides>13</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13</vt:i4>
      </vt:variant>
    </vt:vector>
  </HeadingPairs>
  <TitlesOfParts>
    <vt:vector size="19" baseType="lpstr">
      <vt:lpstr>Arial</vt:lpstr>
      <vt:lpstr>Calibri</vt:lpstr>
      <vt:lpstr>Times New Roman</vt:lpstr>
      <vt:lpstr>Trebuchet MS</vt:lpstr>
      <vt:lpstr>Wingdings 3</vt:lpstr>
      <vt:lpstr>Faseta</vt:lpstr>
      <vt:lpstr>Všeuměl CNC- Marketing</vt:lpstr>
      <vt:lpstr>Prezentace aplikace PowerPoint</vt:lpstr>
      <vt:lpstr>Prezentace aplikace PowerPoint</vt:lpstr>
      <vt:lpstr>Obchodní ředitel</vt:lpstr>
      <vt:lpstr>Seznámení s marketingem</vt:lpstr>
      <vt:lpstr>Postupy práce</vt:lpstr>
      <vt:lpstr>Cíle marketingu</vt:lpstr>
      <vt:lpstr>Marketing v elektrotechnickém prostředí</vt:lpstr>
      <vt:lpstr>Ukázka mé práce</vt:lpstr>
      <vt:lpstr>Rozhovor</vt:lpstr>
      <vt:lpstr>Zdroj</vt:lpstr>
      <vt:lpstr>Poděkování</vt:lpstr>
      <vt:lpstr>Závěr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Všeuměl CNC- Marketing</dc:title>
  <dc:creator>zak9</dc:creator>
  <cp:lastModifiedBy>L. Hejtman</cp:lastModifiedBy>
  <cp:revision>42</cp:revision>
  <dcterms:created xsi:type="dcterms:W3CDTF">2015-03-11T10:52:24Z</dcterms:created>
  <dcterms:modified xsi:type="dcterms:W3CDTF">2015-09-08T12:46:33Z</dcterms:modified>
</cp:coreProperties>
</file>