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8" r:id="rId9"/>
    <p:sldId id="263" r:id="rId10"/>
    <p:sldId id="264" r:id="rId11"/>
    <p:sldId id="265" r:id="rId12"/>
    <p:sldId id="266" r:id="rId13"/>
    <p:sldId id="29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5" r:id="rId26"/>
    <p:sldId id="286" r:id="rId27"/>
    <p:sldId id="287" r:id="rId28"/>
    <p:sldId id="278" r:id="rId29"/>
    <p:sldId id="300" r:id="rId30"/>
    <p:sldId id="289" r:id="rId31"/>
    <p:sldId id="290" r:id="rId32"/>
    <p:sldId id="303" r:id="rId33"/>
    <p:sldId id="293" r:id="rId34"/>
    <p:sldId id="292" r:id="rId35"/>
    <p:sldId id="294" r:id="rId36"/>
    <p:sldId id="288" r:id="rId37"/>
    <p:sldId id="282" r:id="rId38"/>
    <p:sldId id="280" r:id="rId39"/>
    <p:sldId id="281" r:id="rId40"/>
    <p:sldId id="296" r:id="rId41"/>
    <p:sldId id="283" r:id="rId42"/>
    <p:sldId id="295" r:id="rId43"/>
    <p:sldId id="297" r:id="rId44"/>
    <p:sldId id="302" r:id="rId45"/>
    <p:sldId id="284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ta Zimanová" initials="AZ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 varScale="1">
        <p:scale>
          <a:sx n="86" d="100"/>
          <a:sy n="8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B71DC-F1E8-4937-AFD4-ECA5D2874AEE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722D7-5526-46D1-8ABD-A552471697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7816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22D7-5526-46D1-8ABD-A55247169713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0354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3" y="1447802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3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010528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800588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3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411090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940499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0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8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673898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1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950557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3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067763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5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7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5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1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357324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3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2"/>
            <a:ext cx="220137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5" y="4827210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5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1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641960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634158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4" y="430215"/>
            <a:ext cx="1314793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636299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844488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2861735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3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180669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1" y="2060577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6" y="2056094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405975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1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7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7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631134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065220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077573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25514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8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2"/>
            <a:ext cx="25514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7311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5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8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427371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75000"/>
            </a:schemeClr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1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1" y="2052926"/>
            <a:ext cx="671165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504E1B-BD1B-4BA0-B6C1-F5D73CA7E14D}" type="datetimeFigureOut">
              <a:rPr lang="cs-CZ" smtClean="0"/>
              <a:pPr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6" y="3263372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2" y="295737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B52E-A698-4971-999C-418D1950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60126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inky.cz/" TargetMode="External"/><Relationship Id="rId7" Type="http://schemas.openxmlformats.org/officeDocument/2006/relationships/hyperlink" Target="http://www.blizejov.cz/" TargetMode="External"/><Relationship Id="rId2" Type="http://schemas.openxmlformats.org/officeDocument/2006/relationships/hyperlink" Target="http://www.zsblizejov.cz/index.php?id=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ort.idnes.cz/" TargetMode="External"/><Relationship Id="rId5" Type="http://schemas.openxmlformats.org/officeDocument/2006/relationships/hyperlink" Target="http://zpravy.idnes.cz/udalosti-roku-2015-02h-/domaci.aspx?klic=64267" TargetMode="External"/><Relationship Id="rId4" Type="http://schemas.openxmlformats.org/officeDocument/2006/relationships/hyperlink" Target="http://www.fxstreet.cz/nejdulezitejsi-ekonomicke-udalosti-roku-2015.html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sedabar.cz/inpage/ms-hokej-2015/" TargetMode="External"/><Relationship Id="rId13" Type="http://schemas.openxmlformats.org/officeDocument/2006/relationships/hyperlink" Target="http://www.smocr.cz/cz/svaz-mest-a-obci-cr/organy-svazu/predsednictvo/q-a-jiri-cervenka-starosta-obce-blizejov.aspx" TargetMode="External"/><Relationship Id="rId3" Type="http://schemas.openxmlformats.org/officeDocument/2006/relationships/hyperlink" Target="http://www.blizejov.cz/" TargetMode="External"/><Relationship Id="rId7" Type="http://schemas.openxmlformats.org/officeDocument/2006/relationships/hyperlink" Target="http://www.ceskatelevize.cz/ct24/svet/1560506-francie-zmarila-planovany-teroristicky-utok" TargetMode="External"/><Relationship Id="rId12" Type="http://schemas.openxmlformats.org/officeDocument/2006/relationships/hyperlink" Target="http://pirati.sobeslav.cz/pozvanka-na-dubnove-zastupitelstvo/" TargetMode="External"/><Relationship Id="rId2" Type="http://schemas.openxmlformats.org/officeDocument/2006/relationships/hyperlink" Target="http://www.blizejov.cz/blizejov/gs-1001/p1=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eamstime.com/stock-illustration-pray-paris-symbol-eiffel-tower-painted-colors-french-flag-date-day-terrorist-attack-image62419063" TargetMode="External"/><Relationship Id="rId11" Type="http://schemas.openxmlformats.org/officeDocument/2006/relationships/hyperlink" Target="http://hostasovice.cz/j25/index.php/zastupitelstvo" TargetMode="External"/><Relationship Id="rId5" Type="http://schemas.openxmlformats.org/officeDocument/2006/relationships/hyperlink" Target="http://www.ceskamiss.cz/miss/detail/181/ceska-miss-2015-nikol-svantnerova" TargetMode="External"/><Relationship Id="rId10" Type="http://schemas.openxmlformats.org/officeDocument/2006/relationships/hyperlink" Target="http://lifeunderground.blog.cz/1408/prvni-regulerni-volby-v-gold-pitu" TargetMode="External"/><Relationship Id="rId4" Type="http://schemas.openxmlformats.org/officeDocument/2006/relationships/hyperlink" Target="http://www.chemgeneration.com/cz/pod%C4%9Bkov%C3%A1n%C3%AD.html" TargetMode="External"/><Relationship Id="rId9" Type="http://schemas.openxmlformats.org/officeDocument/2006/relationships/hyperlink" Target="http://www.extra.cz/dalsi-teror-v-parizi-strelba-v-restauraci-u-bastily-potvrzen-jeden-zraneny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domazlicky.denik.cz/galerie/blizejov_31_1_09.html" TargetMode="External"/><Relationship Id="rId3" Type="http://schemas.openxmlformats.org/officeDocument/2006/relationships/hyperlink" Target="http://www.turistika.cz/mista/blizejov-kostel-sv-martina-nad-prvnim-kruhovym-objezdem" TargetMode="External"/><Relationship Id="rId7" Type="http://schemas.openxmlformats.org/officeDocument/2006/relationships/hyperlink" Target="http://www.myslivost.cz/OMS/domazlice/Strelectvi/Celostatni-prebor-CMMJ-ve-strelbe-na-baterii-(1)/Celostatni-prebor-CMMJ-ve-strelbe-na-baterii.aspx" TargetMode="External"/><Relationship Id="rId2" Type="http://schemas.openxmlformats.org/officeDocument/2006/relationships/hyperlink" Target="http://www.rhelektro.com/?menu=verejne_osvetle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foto.cz/danek-skvrnity-fotografie-626.html" TargetMode="External"/><Relationship Id="rId5" Type="http://schemas.openxmlformats.org/officeDocument/2006/relationships/hyperlink" Target="http://www.tyden.cz/rubriky/relax/zvirata/divocak-si-odbehl-na-vylet-do-rakouska_282538.html" TargetMode="External"/><Relationship Id="rId4" Type="http://schemas.openxmlformats.org/officeDocument/2006/relationships/hyperlink" Target="http://www.tondach.cz/proc-tondach/o-spolecnosti/vyrobni-zavody" TargetMode="External"/><Relationship Id="rId9" Type="http://schemas.openxmlformats.org/officeDocument/2006/relationships/hyperlink" Target="http://www.zsblizejov.cz/index.php?id=219&amp;fd=Vnlyb2NuaSB6cHJhdmEgWlMgMjAxNC0xNS5wZGY=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zejov.cz/2015-vitani-obcanku-3/g-1630/id_obrazky=2838&amp;typ_sady=1" TargetMode="External"/><Relationship Id="rId7" Type="http://schemas.openxmlformats.org/officeDocument/2006/relationships/hyperlink" Target="http://www.kostelycz.cz/okresy/domazlice.htm" TargetMode="External"/><Relationship Id="rId2" Type="http://schemas.openxmlformats.org/officeDocument/2006/relationships/hyperlink" Target="http://www.zsblizejov.cz/index.php?id=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kbn.cz/?page=galerieo&amp;id=73" TargetMode="External"/><Relationship Id="rId5" Type="http://schemas.openxmlformats.org/officeDocument/2006/relationships/hyperlink" Target="http://domazlicky.denik.cz/galerie/recesisticky-prvomajovy-pruvod-v-blizejove.html?mm=6058254" TargetMode="External"/><Relationship Id="rId4" Type="http://schemas.openxmlformats.org/officeDocument/2006/relationships/hyperlink" Target="http://www.farnost-benesov.cz/trikralova-sbirka-od-5-11-1-2015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9" y="28572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cs-CZ" sz="7200" dirty="0" smtClean="0">
                <a:latin typeface="Calibri" pitchFamily="34" charset="0"/>
              </a:rPr>
              <a:t>Kronika BLÍŽEJOVA</a:t>
            </a:r>
            <a:br>
              <a:rPr lang="cs-CZ" sz="7200" dirty="0" smtClean="0">
                <a:latin typeface="Calibri" pitchFamily="34" charset="0"/>
              </a:rPr>
            </a:br>
            <a:r>
              <a:rPr lang="cs-CZ" sz="7200" dirty="0" smtClean="0">
                <a:latin typeface="Calibri" pitchFamily="34" charset="0"/>
              </a:rPr>
              <a:t>2015</a:t>
            </a:r>
            <a:endParaRPr lang="cs-CZ" sz="7200" dirty="0">
              <a:latin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6400800" cy="17526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Zpracovaly: Králíková Michaela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                          Zimanová Aneta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                          9. ročník</a:t>
            </a:r>
          </a:p>
          <a:p>
            <a:r>
              <a:rPr lang="cs-CZ" dirty="0" smtClean="0"/>
              <a:t>         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52" y="1562126"/>
            <a:ext cx="3786215" cy="278605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34555" y="6381328"/>
            <a:ext cx="178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1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860418" y="620689"/>
            <a:ext cx="38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SVĚTOVÉ A CELOSTÁTNÍ UDÁLOSTI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36459"/>
            <a:ext cx="9144000" cy="5286388"/>
          </a:xfrm>
        </p:spPr>
        <p:txBody>
          <a:bodyPr>
            <a:normAutofit/>
          </a:bodyPr>
          <a:lstStyle/>
          <a:p>
            <a:r>
              <a:rPr lang="cs-CZ" sz="2200" dirty="0" smtClean="0"/>
              <a:t>Saudská Arábie intervenovala v Jemenu</a:t>
            </a:r>
          </a:p>
          <a:p>
            <a:r>
              <a:rPr lang="cs-CZ" sz="2200" dirty="0" smtClean="0"/>
              <a:t>několik teroristických útoků</a:t>
            </a:r>
          </a:p>
          <a:p>
            <a:r>
              <a:rPr lang="cs-CZ" sz="2200" dirty="0" smtClean="0"/>
              <a:t>ekonomická krize v Řecku</a:t>
            </a:r>
          </a:p>
          <a:p>
            <a:r>
              <a:rPr lang="cs-CZ" sz="2200" dirty="0" smtClean="0"/>
              <a:t>krize uprchlíků</a:t>
            </a:r>
          </a:p>
          <a:p>
            <a:r>
              <a:rPr lang="cs-CZ" sz="2200" dirty="0" smtClean="0"/>
              <a:t>Miss 2015 v Česku</a:t>
            </a:r>
          </a:p>
          <a:p>
            <a:r>
              <a:rPr lang="cs-CZ" sz="2200" dirty="0" smtClean="0"/>
              <a:t>mistrovství světa v ledním hokeji </a:t>
            </a:r>
          </a:p>
          <a:p>
            <a:r>
              <a:rPr lang="cs-CZ" sz="2200" dirty="0" smtClean="0"/>
              <a:t>Martina </a:t>
            </a:r>
            <a:r>
              <a:rPr lang="cs-CZ" sz="2200" dirty="0" err="1" smtClean="0"/>
              <a:t>Sáblíková</a:t>
            </a:r>
            <a:r>
              <a:rPr lang="cs-CZ" sz="2200" dirty="0" smtClean="0"/>
              <a:t> vyhrála zlato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12360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10.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112">
            <a:off x="179512" y="4716738"/>
            <a:ext cx="2520280" cy="18227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07" y="4467623"/>
            <a:ext cx="2903984" cy="18227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880">
            <a:off x="6768244" y="1285552"/>
            <a:ext cx="2088232" cy="24551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493">
            <a:off x="5016861" y="1902446"/>
            <a:ext cx="1637572" cy="24551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343">
            <a:off x="2930804" y="4812612"/>
            <a:ext cx="2843808" cy="13685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6359319" y="6493392"/>
            <a:ext cx="432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6, 7, 8, 9, 10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737" y="478622"/>
            <a:ext cx="7055380" cy="1400530"/>
          </a:xfrm>
        </p:spPr>
        <p:txBody>
          <a:bodyPr/>
          <a:lstStyle/>
          <a:p>
            <a:r>
              <a:rPr lang="cs-CZ" dirty="0" smtClean="0"/>
              <a:t>VOLBY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3999" cy="4763623"/>
          </a:xfrm>
        </p:spPr>
        <p:txBody>
          <a:bodyPr/>
          <a:lstStyle/>
          <a:p>
            <a:r>
              <a:rPr lang="cs-CZ" sz="2800" dirty="0"/>
              <a:t>v</a:t>
            </a:r>
            <a:r>
              <a:rPr lang="cs-CZ" sz="2800" dirty="0" smtClean="0"/>
              <a:t> tomto roce se nekonaly žádné volby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11.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37" y="2737909"/>
            <a:ext cx="4816580" cy="321105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308304" y="648071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11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OBECNÍ ZASTUPITELSTVO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3"/>
            <a:ext cx="9144000" cy="5286388"/>
          </a:xfrm>
        </p:spPr>
        <p:txBody>
          <a:bodyPr>
            <a:normAutofit/>
          </a:bodyPr>
          <a:lstStyle/>
          <a:p>
            <a:r>
              <a:rPr lang="cs-CZ" sz="2200" b="1" u="sng" dirty="0" smtClean="0"/>
              <a:t>STAROSTA:</a:t>
            </a:r>
            <a:r>
              <a:rPr lang="cs-CZ" sz="2200" dirty="0" smtClean="0"/>
              <a:t> Jiří Červenka</a:t>
            </a:r>
          </a:p>
          <a:p>
            <a:r>
              <a:rPr lang="cs-CZ" sz="2200" b="1" u="sng" dirty="0" smtClean="0"/>
              <a:t>MÍSTOSTAROSTOVÉ</a:t>
            </a:r>
            <a:r>
              <a:rPr lang="cs-CZ" sz="2200" b="1" dirty="0" smtClean="0"/>
              <a:t>: </a:t>
            </a:r>
            <a:r>
              <a:rPr lang="cs-CZ" sz="2200" dirty="0" smtClean="0"/>
              <a:t>Jaroslav Křepel</a:t>
            </a:r>
          </a:p>
          <a:p>
            <a:r>
              <a:rPr lang="cs-CZ" sz="2200" dirty="0" smtClean="0"/>
              <a:t>                                   Jiří Císař</a:t>
            </a:r>
          </a:p>
          <a:p>
            <a:r>
              <a:rPr lang="cs-CZ" sz="2200" b="1" u="sng" dirty="0" smtClean="0"/>
              <a:t>ZASTUPITELÉ:</a:t>
            </a:r>
            <a:r>
              <a:rPr lang="cs-CZ" sz="2200" dirty="0" smtClean="0"/>
              <a:t>         Petra Kořánová</a:t>
            </a:r>
          </a:p>
          <a:p>
            <a:r>
              <a:rPr lang="cs-CZ" sz="2200" dirty="0" smtClean="0"/>
              <a:t>                              Jana </a:t>
            </a:r>
            <a:r>
              <a:rPr lang="cs-CZ" sz="2200" dirty="0" err="1" smtClean="0"/>
              <a:t>Palenčárová</a:t>
            </a:r>
            <a:endParaRPr lang="cs-CZ" sz="2200" dirty="0" smtClean="0"/>
          </a:p>
          <a:p>
            <a:r>
              <a:rPr lang="cs-CZ" sz="2200" dirty="0" smtClean="0"/>
              <a:t>                              Richard Dušek</a:t>
            </a:r>
          </a:p>
          <a:p>
            <a:r>
              <a:rPr lang="cs-CZ" sz="2200" dirty="0" smtClean="0"/>
              <a:t>                              Josef </a:t>
            </a:r>
            <a:r>
              <a:rPr lang="cs-CZ" sz="2200" dirty="0" err="1" smtClean="0"/>
              <a:t>Bozděch</a:t>
            </a:r>
            <a:endParaRPr lang="cs-CZ" sz="2200" dirty="0" smtClean="0"/>
          </a:p>
          <a:p>
            <a:r>
              <a:rPr lang="cs-CZ" sz="2200" dirty="0" smtClean="0"/>
              <a:t>                              Václav Mleziva</a:t>
            </a:r>
          </a:p>
          <a:p>
            <a:r>
              <a:rPr lang="cs-CZ" sz="2200" dirty="0" smtClean="0"/>
              <a:t>                              Jan Hůrka</a:t>
            </a:r>
          </a:p>
          <a:p>
            <a:r>
              <a:rPr lang="cs-CZ" sz="2200" dirty="0" smtClean="0"/>
              <a:t>                              Václav </a:t>
            </a:r>
            <a:r>
              <a:rPr lang="cs-CZ" sz="2200" dirty="0" err="1" smtClean="0"/>
              <a:t>Jakubše</a:t>
            </a:r>
            <a:endParaRPr lang="cs-CZ" sz="2200" dirty="0" smtClean="0"/>
          </a:p>
          <a:p>
            <a:r>
              <a:rPr lang="cs-CZ" sz="2200" dirty="0" smtClean="0"/>
              <a:t>                              Pavel Bukovanský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7765981" y="64283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12.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4555"/>
            <a:ext cx="3582267" cy="268669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506417" y="6447472"/>
            <a:ext cx="232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 12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ZASEDÁNÍ ZASTUPITELSTVA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725720" cy="5040560"/>
          </a:xfrm>
        </p:spPr>
        <p:txBody>
          <a:bodyPr>
            <a:noAutofit/>
          </a:bodyPr>
          <a:lstStyle/>
          <a:p>
            <a:r>
              <a:rPr lang="cs-CZ" sz="2200" dirty="0" smtClean="0"/>
              <a:t>zasedání se konala </a:t>
            </a:r>
            <a:r>
              <a:rPr lang="cs-CZ" sz="2200" dirty="0" smtClean="0"/>
              <a:t>9x</a:t>
            </a:r>
          </a:p>
          <a:p>
            <a:r>
              <a:rPr lang="cs-CZ" sz="2200" dirty="0"/>
              <a:t>p</a:t>
            </a:r>
            <a:r>
              <a:rPr lang="cs-CZ" sz="2200" dirty="0" smtClean="0"/>
              <a:t>oprvé 26. 3.  - rozpočet obce</a:t>
            </a:r>
            <a:endParaRPr lang="cs-CZ" sz="2200" dirty="0"/>
          </a:p>
          <a:p>
            <a:r>
              <a:rPr lang="cs-CZ" sz="2200" dirty="0"/>
              <a:t>d</a:t>
            </a:r>
            <a:r>
              <a:rPr lang="cs-CZ" sz="2200" dirty="0" smtClean="0"/>
              <a:t>alší: 29. 4. – prodej starého hasičského auta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18. 6. – výběrové řízení na úpravu cest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10. 8. – svážení bioodpadu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26. 8. – rozpočet obce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</a:t>
            </a:r>
            <a:r>
              <a:rPr lang="cs-CZ" sz="2200" dirty="0"/>
              <a:t>1</a:t>
            </a:r>
            <a:r>
              <a:rPr lang="cs-CZ" sz="2200" dirty="0" smtClean="0"/>
              <a:t>7. 9.  - rozpočtové opatření obce</a:t>
            </a:r>
          </a:p>
          <a:p>
            <a:r>
              <a:rPr lang="cs-CZ" sz="2200" dirty="0" smtClean="0"/>
              <a:t>           8. 10. – schválení dotace od KÚ</a:t>
            </a:r>
          </a:p>
          <a:p>
            <a:r>
              <a:rPr lang="cs-CZ" sz="2200" dirty="0"/>
              <a:t> </a:t>
            </a:r>
            <a:r>
              <a:rPr lang="cs-CZ" sz="2200" dirty="0" smtClean="0"/>
              <a:t>          25. 11. – vodní a stočný rozpočet pro r. 2016</a:t>
            </a:r>
          </a:p>
          <a:p>
            <a:r>
              <a:rPr lang="cs-CZ" sz="2200" dirty="0" smtClean="0"/>
              <a:t>           17. 12. – vyhláška o odpadech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12360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13.</a:t>
            </a:r>
            <a:endParaRPr lang="cs-CZ" dirty="0"/>
          </a:p>
        </p:txBody>
      </p:sp>
      <p:pic>
        <p:nvPicPr>
          <p:cNvPr id="8194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12" y="2894442"/>
            <a:ext cx="2195736" cy="2230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51535" y="6381328"/>
            <a:ext cx="189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13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515311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3"/>
            <a:ext cx="9144000" cy="5286388"/>
          </a:xfrm>
        </p:spPr>
        <p:txBody>
          <a:bodyPr>
            <a:normAutofit/>
          </a:bodyPr>
          <a:lstStyle/>
          <a:p>
            <a:r>
              <a:rPr lang="cs-CZ" sz="2200" b="1" u="sng" dirty="0" smtClean="0"/>
              <a:t>BYTOVÁ KOMISE:</a:t>
            </a:r>
            <a:r>
              <a:rPr lang="cs-CZ" sz="2200" dirty="0" smtClean="0"/>
              <a:t> Josef </a:t>
            </a:r>
            <a:r>
              <a:rPr lang="cs-CZ" sz="2200" dirty="0" err="1" smtClean="0"/>
              <a:t>Bozděch</a:t>
            </a:r>
            <a:endParaRPr lang="cs-CZ" sz="2200" dirty="0" smtClean="0"/>
          </a:p>
          <a:p>
            <a:r>
              <a:rPr lang="cs-CZ" sz="2200" dirty="0" smtClean="0"/>
              <a:t>                              Václav Mleziva</a:t>
            </a:r>
          </a:p>
          <a:p>
            <a:r>
              <a:rPr lang="cs-CZ" sz="2200" dirty="0" smtClean="0"/>
              <a:t>                              Jiří Císař</a:t>
            </a:r>
          </a:p>
          <a:p>
            <a:r>
              <a:rPr lang="cs-CZ" sz="2200" dirty="0" smtClean="0"/>
              <a:t>                              Anna </a:t>
            </a:r>
            <a:r>
              <a:rPr lang="cs-CZ" sz="2200" dirty="0" err="1" smtClean="0"/>
              <a:t>Hujsová</a:t>
            </a:r>
            <a:endParaRPr lang="cs-CZ" sz="2200" dirty="0" smtClean="0"/>
          </a:p>
          <a:p>
            <a:r>
              <a:rPr lang="cs-CZ" sz="2200" b="1" u="sng" dirty="0" smtClean="0"/>
              <a:t>KULTURNÍ KOMISE:</a:t>
            </a:r>
            <a:r>
              <a:rPr lang="cs-CZ" sz="2200" dirty="0" smtClean="0"/>
              <a:t> Petra Kořánová</a:t>
            </a:r>
          </a:p>
          <a:p>
            <a:r>
              <a:rPr lang="cs-CZ" sz="2200" dirty="0" smtClean="0"/>
              <a:t>                                Dagmar Hanzalová</a:t>
            </a:r>
          </a:p>
          <a:p>
            <a:r>
              <a:rPr lang="cs-CZ" sz="2200" dirty="0" smtClean="0"/>
              <a:t>                                Jan Hůrka</a:t>
            </a:r>
            <a:endParaRPr lang="cs-CZ" sz="2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14.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4316052"/>
            <a:ext cx="3860901" cy="213728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612196" y="6453336"/>
            <a:ext cx="244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14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ZAMĚSTNANCI OBECNÍHO ÚŘADU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3"/>
            <a:ext cx="9144000" cy="5286388"/>
          </a:xfrm>
        </p:spPr>
        <p:txBody>
          <a:bodyPr>
            <a:normAutofit/>
          </a:bodyPr>
          <a:lstStyle/>
          <a:p>
            <a:r>
              <a:rPr lang="cs-CZ" sz="2400" b="1" u="sng" dirty="0" smtClean="0"/>
              <a:t>Starosta:</a:t>
            </a:r>
            <a:r>
              <a:rPr lang="cs-CZ" sz="2400" dirty="0" smtClean="0"/>
              <a:t> Jiří Červenka</a:t>
            </a:r>
          </a:p>
          <a:p>
            <a:r>
              <a:rPr lang="cs-CZ" sz="2400" b="1" u="sng" dirty="0" smtClean="0"/>
              <a:t>Podatelna:</a:t>
            </a:r>
            <a:r>
              <a:rPr lang="cs-CZ" sz="2400" b="1" dirty="0" smtClean="0"/>
              <a:t> </a:t>
            </a:r>
            <a:r>
              <a:rPr lang="cs-CZ" sz="2400" dirty="0" smtClean="0"/>
              <a:t>Alena Adámková</a:t>
            </a:r>
          </a:p>
          <a:p>
            <a:r>
              <a:rPr lang="cs-CZ" sz="2400" b="1" u="sng" dirty="0" smtClean="0"/>
              <a:t>Účetní:</a:t>
            </a:r>
            <a:r>
              <a:rPr lang="cs-CZ" sz="2400" b="1" dirty="0" smtClean="0"/>
              <a:t> </a:t>
            </a:r>
            <a:r>
              <a:rPr lang="cs-CZ" sz="2400" dirty="0" smtClean="0"/>
              <a:t>Anna </a:t>
            </a:r>
            <a:r>
              <a:rPr lang="cs-CZ" sz="2400" dirty="0" err="1" smtClean="0"/>
              <a:t>Hujsová</a:t>
            </a:r>
            <a:endParaRPr lang="cs-CZ" sz="2400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246" y="3002379"/>
            <a:ext cx="3143272" cy="372309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15.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01" y="2564904"/>
            <a:ext cx="2360861" cy="401452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05" y="1260474"/>
            <a:ext cx="2403680" cy="427320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82059" y="6394760"/>
            <a:ext cx="246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15, 16, 17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16.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2054291"/>
              </p:ext>
            </p:extLst>
          </p:nvPr>
        </p:nvGraphicFramePr>
        <p:xfrm>
          <a:off x="647564" y="1844824"/>
          <a:ext cx="7848872" cy="4230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846093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Druh</a:t>
                      </a:r>
                      <a:r>
                        <a:rPr lang="cs-CZ" sz="3600" baseline="0" dirty="0" smtClean="0"/>
                        <a:t> příjmu</a:t>
                      </a:r>
                      <a:endParaRPr lang="cs-CZ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Částka</a:t>
                      </a:r>
                      <a:endParaRPr lang="cs-CZ" sz="3600" dirty="0"/>
                    </a:p>
                  </a:txBody>
                  <a:tcPr anchor="ctr"/>
                </a:tc>
              </a:tr>
              <a:tr h="84609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Daňový příjem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13 769 000 Kč</a:t>
                      </a:r>
                      <a:endParaRPr lang="cs-CZ" sz="2400" dirty="0"/>
                    </a:p>
                  </a:txBody>
                  <a:tcPr anchor="ctr"/>
                </a:tc>
              </a:tr>
              <a:tr h="84609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Nedaňový</a:t>
                      </a:r>
                      <a:r>
                        <a:rPr lang="cs-CZ" sz="2400" baseline="0" dirty="0" smtClean="0"/>
                        <a:t> příjem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7 676 000 Kč</a:t>
                      </a:r>
                      <a:endParaRPr lang="cs-CZ" sz="2400" dirty="0"/>
                    </a:p>
                  </a:txBody>
                  <a:tcPr anchor="ctr"/>
                </a:tc>
              </a:tr>
              <a:tr h="84609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Kapitálový příjem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100 000 Kč</a:t>
                      </a:r>
                      <a:endParaRPr lang="cs-CZ" sz="2400" dirty="0"/>
                    </a:p>
                  </a:txBody>
                  <a:tcPr anchor="ctr"/>
                </a:tc>
              </a:tr>
              <a:tr h="84609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Dotace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21 874 000 Kč</a:t>
                      </a:r>
                      <a:endParaRPr lang="cs-CZ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VÝDAJE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62068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17.</a:t>
            </a: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8352167"/>
              </p:ext>
            </p:extLst>
          </p:nvPr>
        </p:nvGraphicFramePr>
        <p:xfrm>
          <a:off x="647564" y="1556792"/>
          <a:ext cx="7848872" cy="474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735151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Druh výdaje</a:t>
                      </a:r>
                      <a:endParaRPr lang="cs-CZ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Částka</a:t>
                      </a:r>
                      <a:endParaRPr lang="cs-CZ" sz="3600" dirty="0"/>
                    </a:p>
                  </a:txBody>
                  <a:tcPr anchor="ctr"/>
                </a:tc>
              </a:tr>
              <a:tr h="735151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Průmyslová odvětví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3 428 000 Kč</a:t>
                      </a:r>
                      <a:endParaRPr lang="cs-CZ" sz="2400" dirty="0"/>
                    </a:p>
                  </a:txBody>
                  <a:tcPr anchor="ctr"/>
                </a:tc>
              </a:tr>
              <a:tr h="735151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Služby pro obyvatelstvo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10 625 000 Kč</a:t>
                      </a:r>
                      <a:endParaRPr lang="cs-CZ" sz="2400" dirty="0"/>
                    </a:p>
                  </a:txBody>
                  <a:tcPr anchor="ctr"/>
                </a:tc>
              </a:tr>
              <a:tr h="1268891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Bezpečnost a právní ochrana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1 887 Kč</a:t>
                      </a:r>
                      <a:endParaRPr lang="cs-CZ" sz="2400" dirty="0"/>
                    </a:p>
                  </a:txBody>
                  <a:tcPr anchor="ctr"/>
                </a:tc>
              </a:tr>
              <a:tr h="1268891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Všeobecné správy a služby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3 802 000 Kč</a:t>
                      </a:r>
                      <a:endParaRPr lang="cs-CZ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ÚVĚRY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18.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7813762"/>
              </p:ext>
            </p:extLst>
          </p:nvPr>
        </p:nvGraphicFramePr>
        <p:xfrm>
          <a:off x="863588" y="2276872"/>
          <a:ext cx="7416824" cy="3128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1042915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Úvěr</a:t>
                      </a:r>
                      <a:r>
                        <a:rPr lang="cs-CZ" sz="3600" baseline="0" dirty="0" smtClean="0"/>
                        <a:t> na:</a:t>
                      </a:r>
                      <a:endParaRPr lang="cs-CZ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Částka</a:t>
                      </a:r>
                      <a:endParaRPr lang="cs-CZ" sz="3600" dirty="0"/>
                    </a:p>
                  </a:txBody>
                  <a:tcPr anchor="ctr"/>
                </a:tc>
              </a:tr>
              <a:tr h="1042915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Vodovod 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560 000 Kč</a:t>
                      </a:r>
                      <a:endParaRPr lang="cs-CZ" sz="2400" dirty="0"/>
                    </a:p>
                  </a:txBody>
                  <a:tcPr anchor="ctr"/>
                </a:tc>
              </a:tr>
              <a:tr h="1042915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ČOV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360 000 Kč</a:t>
                      </a:r>
                      <a:endParaRPr lang="cs-CZ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SPLACENÍ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62068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19.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4825905"/>
              </p:ext>
            </p:extLst>
          </p:nvPr>
        </p:nvGraphicFramePr>
        <p:xfrm>
          <a:off x="1511660" y="2636912"/>
          <a:ext cx="6120680" cy="261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/>
                <a:gridCol w="3060340"/>
              </a:tblGrid>
              <a:tr h="1306944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Splacení</a:t>
                      </a:r>
                      <a:endParaRPr lang="cs-CZ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Částka</a:t>
                      </a:r>
                      <a:endParaRPr lang="cs-CZ" sz="3600" dirty="0"/>
                    </a:p>
                  </a:txBody>
                  <a:tcPr anchor="ctr"/>
                </a:tc>
              </a:tr>
              <a:tr h="130694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Byty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3 347 000 Kč</a:t>
                      </a:r>
                      <a:endParaRPr lang="cs-CZ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9144000" cy="573325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1) OBSAH PREZENTACE………........................................ 2. strana</a:t>
            </a:r>
          </a:p>
          <a:p>
            <a:r>
              <a:rPr lang="cs-CZ" dirty="0" smtClean="0"/>
              <a:t>2) PROHLÁŠENÍ  ………………………………………… 3. strana</a:t>
            </a:r>
          </a:p>
          <a:p>
            <a:r>
              <a:rPr lang="cs-CZ" dirty="0" smtClean="0"/>
              <a:t>3) ANOTACE + MOTTA …………............................. 4. – 7. strana</a:t>
            </a:r>
          </a:p>
          <a:p>
            <a:r>
              <a:rPr lang="cs-CZ" dirty="0" smtClean="0"/>
              <a:t>4) DŮVOD VÝBĚRU ………………………………….. 8. strana</a:t>
            </a:r>
          </a:p>
          <a:p>
            <a:r>
              <a:rPr lang="cs-CZ" dirty="0"/>
              <a:t>5</a:t>
            </a:r>
            <a:r>
              <a:rPr lang="cs-CZ" dirty="0" smtClean="0"/>
              <a:t>) PODĚKOVÁNÍ……………………………..…………... 9. strana</a:t>
            </a:r>
          </a:p>
          <a:p>
            <a:r>
              <a:rPr lang="cs-CZ" dirty="0"/>
              <a:t>6</a:t>
            </a:r>
            <a:r>
              <a:rPr lang="cs-CZ" dirty="0" smtClean="0"/>
              <a:t>) SVĚTOVÉ A CELOSTÁTNÍ UDÁLOSTI ……………. 10. strana</a:t>
            </a:r>
          </a:p>
          <a:p>
            <a:r>
              <a:rPr lang="cs-CZ" dirty="0"/>
              <a:t>7</a:t>
            </a:r>
            <a:r>
              <a:rPr lang="cs-CZ" dirty="0" smtClean="0"/>
              <a:t>) OBECNÍ ZÁLEŽITOSTI ………………………. 11. – 15. strana</a:t>
            </a:r>
          </a:p>
          <a:p>
            <a:r>
              <a:rPr lang="cs-CZ" dirty="0"/>
              <a:t>8</a:t>
            </a:r>
            <a:r>
              <a:rPr lang="cs-CZ" dirty="0" smtClean="0"/>
              <a:t>) HOSPODAŘENÍ OBCE ………………………… 16. – 20. strana</a:t>
            </a:r>
          </a:p>
          <a:p>
            <a:r>
              <a:rPr lang="cs-CZ" dirty="0"/>
              <a:t>9</a:t>
            </a:r>
            <a:r>
              <a:rPr lang="cs-CZ" dirty="0" smtClean="0"/>
              <a:t>) HOSPODÁŘSKÝ ŽIVOT ………………..…………... 21. strana</a:t>
            </a:r>
          </a:p>
          <a:p>
            <a:r>
              <a:rPr lang="cs-CZ" dirty="0" smtClean="0"/>
              <a:t>10) VÝSTAVBA OBCE……………………….………….… 22. strana</a:t>
            </a:r>
          </a:p>
          <a:p>
            <a:r>
              <a:rPr lang="cs-CZ" dirty="0" smtClean="0"/>
              <a:t>11) SPOLKY ……………………...……..................… 23. – 27. strana</a:t>
            </a:r>
          </a:p>
          <a:p>
            <a:r>
              <a:rPr lang="cs-CZ" dirty="0" smtClean="0"/>
              <a:t>12) ŠKOLSTVÍ A KULTURA   …………………..… 28. – 35. strana</a:t>
            </a:r>
          </a:p>
          <a:p>
            <a:r>
              <a:rPr lang="cs-CZ" dirty="0" smtClean="0"/>
              <a:t>13)  SOCIÁLNÍ A ZDRAVOTNÍ ZÁLEŽITOSTI ………. 36. strana</a:t>
            </a:r>
          </a:p>
          <a:p>
            <a:r>
              <a:rPr lang="cs-CZ" dirty="0" smtClean="0"/>
              <a:t>14) POČASÍ ……………………………………………….. 37. strana</a:t>
            </a:r>
          </a:p>
          <a:p>
            <a:r>
              <a:rPr lang="cs-CZ" dirty="0" smtClean="0"/>
              <a:t>15)  </a:t>
            </a:r>
            <a:r>
              <a:rPr lang="cs-CZ" dirty="0"/>
              <a:t>OBYVATELSTVO …………….……………...... </a:t>
            </a:r>
            <a:r>
              <a:rPr lang="cs-CZ" dirty="0" smtClean="0"/>
              <a:t>38. - 39. strana</a:t>
            </a:r>
          </a:p>
          <a:p>
            <a:r>
              <a:rPr lang="cs-CZ" dirty="0" smtClean="0"/>
              <a:t>16) ROZHOVOR S JIŘÍM SCHWARZEM ………………….. 40. strana</a:t>
            </a:r>
          </a:p>
          <a:p>
            <a:r>
              <a:rPr lang="cs-CZ" dirty="0" smtClean="0"/>
              <a:t>17) ZDROJE A ZÁVĚR ……………......................… 4</a:t>
            </a:r>
            <a:r>
              <a:rPr lang="cs-CZ" dirty="0"/>
              <a:t>1</a:t>
            </a:r>
            <a:r>
              <a:rPr lang="cs-CZ" dirty="0" smtClean="0"/>
              <a:t>. – 45. strana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5555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2.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97" y="2272464"/>
            <a:ext cx="2027716" cy="15207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308304" y="5733256"/>
            <a:ext cx="174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2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INVESTICE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6711655" cy="4627529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sz="2400" dirty="0" smtClean="0"/>
              <a:t>pozemní komunikace</a:t>
            </a:r>
          </a:p>
          <a:p>
            <a:r>
              <a:rPr lang="cs-CZ" sz="2400" dirty="0" smtClean="0"/>
              <a:t>pitná voda</a:t>
            </a:r>
          </a:p>
          <a:p>
            <a:r>
              <a:rPr lang="cs-CZ" sz="2400" dirty="0" smtClean="0"/>
              <a:t>záležitosti kultury</a:t>
            </a:r>
          </a:p>
          <a:p>
            <a:r>
              <a:rPr lang="cs-CZ" sz="2400" dirty="0" smtClean="0"/>
              <a:t>veřejné osvětlení</a:t>
            </a:r>
          </a:p>
          <a:p>
            <a:r>
              <a:rPr lang="cs-CZ" sz="2400" dirty="0" smtClean="0"/>
              <a:t>ZŠ a MŠ </a:t>
            </a:r>
            <a:r>
              <a:rPr lang="cs-CZ" sz="2400" dirty="0" err="1" smtClean="0"/>
              <a:t>Blížejov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20.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28" y="-418667"/>
            <a:ext cx="4272311" cy="29691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51" y="2319466"/>
            <a:ext cx="3851920" cy="28889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55" y="4427259"/>
            <a:ext cx="3000375" cy="22479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480212" y="646197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18, 19, 20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HOSPODÁŘSKÝ 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3" y="1539469"/>
            <a:ext cx="8018292" cy="4195481"/>
          </a:xfrm>
        </p:spPr>
        <p:txBody>
          <a:bodyPr>
            <a:noAutofit/>
          </a:bodyPr>
          <a:lstStyle/>
          <a:p>
            <a:r>
              <a:rPr lang="cs-CZ" sz="2100" b="1" u="sng" dirty="0" smtClean="0"/>
              <a:t>PRŮMYSL:</a:t>
            </a:r>
            <a:r>
              <a:rPr lang="cs-CZ" sz="2100" b="1" dirty="0" smtClean="0"/>
              <a:t> </a:t>
            </a:r>
            <a:r>
              <a:rPr lang="cs-CZ" sz="2100" dirty="0" err="1" smtClean="0"/>
              <a:t>Tondach</a:t>
            </a:r>
            <a:r>
              <a:rPr lang="cs-CZ" sz="2100" dirty="0" smtClean="0"/>
              <a:t> s. r. o.</a:t>
            </a:r>
          </a:p>
          <a:p>
            <a:r>
              <a:rPr lang="cs-CZ" sz="2100" b="1" u="sng" dirty="0" smtClean="0"/>
              <a:t>PODNIKATELÉ:</a:t>
            </a:r>
            <a:r>
              <a:rPr lang="cs-CZ" sz="2100" b="1" dirty="0" smtClean="0"/>
              <a:t> </a:t>
            </a:r>
            <a:r>
              <a:rPr lang="cs-CZ" sz="2100" dirty="0" smtClean="0"/>
              <a:t>pan Matějka – truhlářství</a:t>
            </a:r>
          </a:p>
          <a:p>
            <a:pPr marL="0" indent="0">
              <a:buNone/>
            </a:pPr>
            <a:r>
              <a:rPr lang="cs-CZ" sz="2100" dirty="0" smtClean="0"/>
              <a:t>                              pan </a:t>
            </a:r>
            <a:r>
              <a:rPr lang="cs-CZ" sz="2100" dirty="0" err="1" smtClean="0"/>
              <a:t>Kůst</a:t>
            </a:r>
            <a:r>
              <a:rPr lang="cs-CZ" sz="2100" dirty="0" smtClean="0"/>
              <a:t> – autoservis</a:t>
            </a:r>
          </a:p>
          <a:p>
            <a:pPr marL="0" indent="0">
              <a:buNone/>
            </a:pPr>
            <a:r>
              <a:rPr lang="cs-CZ" sz="2100" dirty="0" smtClean="0"/>
              <a:t>                              pan MVDr. Vojta – veterinární ordinace</a:t>
            </a:r>
          </a:p>
          <a:p>
            <a:pPr marL="0" indent="0">
              <a:buNone/>
            </a:pPr>
            <a:r>
              <a:rPr lang="cs-CZ" sz="2100" dirty="0" smtClean="0"/>
              <a:t>                              pan Martínek – zbraně a střelivo</a:t>
            </a:r>
          </a:p>
          <a:p>
            <a:r>
              <a:rPr lang="cs-CZ" sz="2100" b="1" u="sng" dirty="0" smtClean="0"/>
              <a:t>OBCHODY:</a:t>
            </a:r>
            <a:r>
              <a:rPr lang="cs-CZ" sz="2100" dirty="0" smtClean="0"/>
              <a:t> konzum </a:t>
            </a:r>
            <a:r>
              <a:rPr lang="cs-CZ" sz="2100" dirty="0" err="1" smtClean="0"/>
              <a:t>Blížejov</a:t>
            </a:r>
            <a:endParaRPr lang="cs-CZ" sz="2100" dirty="0" smtClean="0"/>
          </a:p>
          <a:p>
            <a:pPr marL="0" indent="0">
              <a:buNone/>
            </a:pPr>
            <a:r>
              <a:rPr lang="cs-CZ" sz="2100" dirty="0" smtClean="0"/>
              <a:t>                         </a:t>
            </a:r>
            <a:r>
              <a:rPr lang="cs-CZ" sz="2100" dirty="0" err="1" smtClean="0"/>
              <a:t>Enapo</a:t>
            </a:r>
            <a:endParaRPr lang="cs-CZ" sz="2100" dirty="0" smtClean="0"/>
          </a:p>
          <a:p>
            <a:pPr marL="0" indent="0">
              <a:buNone/>
            </a:pPr>
            <a:r>
              <a:rPr lang="cs-CZ" sz="2100" dirty="0" smtClean="0"/>
              <a:t>                         Javor textil</a:t>
            </a:r>
            <a:endParaRPr lang="cs-CZ" sz="21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21.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97530" y="4540964"/>
            <a:ext cx="3118950" cy="17016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42" y="1108241"/>
            <a:ext cx="2643420" cy="14869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2" y="5373077"/>
            <a:ext cx="2448272" cy="13771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24" y="3337081"/>
            <a:ext cx="1621685" cy="28829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372200" y="6388355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21, 22, 23, 24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VÝSTAVBA OBCE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nové číslo popisné - 175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22.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9" y="4179926"/>
            <a:ext cx="4352483" cy="24482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82" y="1884016"/>
            <a:ext cx="4081618" cy="229591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43349" y="6377227"/>
            <a:ext cx="342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25, 26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MYSLIVECKÝ SPOLEK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871" y="1229712"/>
            <a:ext cx="6711655" cy="419548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celkem deset členů</a:t>
            </a:r>
          </a:p>
          <a:p>
            <a:r>
              <a:rPr lang="cs-CZ" sz="2400" dirty="0" smtClean="0"/>
              <a:t>starost o zvěř, přikrmování</a:t>
            </a:r>
          </a:p>
          <a:p>
            <a:r>
              <a:rPr lang="cs-CZ" sz="2400" dirty="0" smtClean="0"/>
              <a:t>hon na divoká prasata</a:t>
            </a:r>
          </a:p>
          <a:p>
            <a:r>
              <a:rPr lang="cs-CZ" sz="2400" b="1" u="sng" dirty="0" smtClean="0"/>
              <a:t>Uloveno:</a:t>
            </a:r>
            <a:r>
              <a:rPr lang="cs-CZ" sz="2400" dirty="0" smtClean="0"/>
              <a:t> 62 kusů divokých prasat</a:t>
            </a:r>
          </a:p>
          <a:p>
            <a:r>
              <a:rPr lang="cs-CZ" sz="2400" dirty="0" smtClean="0"/>
              <a:t>                 4 kusy srnčí</a:t>
            </a:r>
          </a:p>
          <a:p>
            <a:r>
              <a:rPr lang="cs-CZ" sz="2400" dirty="0" smtClean="0"/>
              <a:t>                 1 kus </a:t>
            </a:r>
            <a:r>
              <a:rPr lang="cs-CZ" sz="2400" dirty="0" err="1" smtClean="0"/>
              <a:t>dančí</a:t>
            </a:r>
            <a:endParaRPr lang="cs-CZ" sz="2400" dirty="0" smtClean="0"/>
          </a:p>
          <a:p>
            <a:r>
              <a:rPr lang="cs-CZ" sz="2400" dirty="0" smtClean="0"/>
              <a:t>                 20 kusů lišek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62068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23.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56" y="1420927"/>
            <a:ext cx="3224839" cy="24186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48" y="4179218"/>
            <a:ext cx="3217540" cy="21664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1" y="4866277"/>
            <a:ext cx="3384376" cy="13430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73434" y="6469381"/>
            <a:ext cx="2448272" cy="38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27, 28, 29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u="sng" dirty="0" smtClean="0"/>
              <a:t>AKCE:</a:t>
            </a:r>
            <a:r>
              <a:rPr lang="cs-CZ" sz="2400" dirty="0" smtClean="0"/>
              <a:t> </a:t>
            </a:r>
            <a:r>
              <a:rPr lang="cs-CZ" sz="2400" dirty="0" err="1" smtClean="0"/>
              <a:t>přívesničkový</a:t>
            </a:r>
            <a:r>
              <a:rPr lang="cs-CZ" sz="2400" dirty="0" smtClean="0"/>
              <a:t> tábor</a:t>
            </a:r>
          </a:p>
          <a:p>
            <a:r>
              <a:rPr lang="cs-CZ" sz="2400" dirty="0" smtClean="0"/>
              <a:t>             ,, Pohádkový les “</a:t>
            </a:r>
          </a:p>
          <a:p>
            <a:r>
              <a:rPr lang="cs-CZ" sz="2400" dirty="0" smtClean="0"/>
              <a:t>              dětský den</a:t>
            </a:r>
          </a:p>
          <a:p>
            <a:pPr marL="0" indent="0">
              <a:buNone/>
            </a:pPr>
            <a:r>
              <a:rPr lang="cs-CZ" dirty="0" smtClean="0"/>
              <a:t>             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24.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20950" y="6488668"/>
            <a:ext cx="246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30, 31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78" y="1484784"/>
            <a:ext cx="3707904" cy="27809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07" y="3854757"/>
            <a:ext cx="3755880" cy="2816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757" y="453318"/>
            <a:ext cx="7055380" cy="1400530"/>
          </a:xfrm>
        </p:spPr>
        <p:txBody>
          <a:bodyPr/>
          <a:lstStyle/>
          <a:p>
            <a:r>
              <a:rPr lang="cs-CZ" dirty="0" smtClean="0"/>
              <a:t>MH BLÍŽEJOV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6711655" cy="4195481"/>
          </a:xfrm>
        </p:spPr>
        <p:txBody>
          <a:bodyPr>
            <a:normAutofit/>
          </a:bodyPr>
          <a:lstStyle/>
          <a:p>
            <a:r>
              <a:rPr lang="cs-CZ" sz="2400" b="1" u="sng" dirty="0" smtClean="0"/>
              <a:t>ÚČAST:</a:t>
            </a:r>
            <a:r>
              <a:rPr lang="cs-CZ" sz="2400" dirty="0" smtClean="0"/>
              <a:t> hra ,,Plamen“</a:t>
            </a:r>
          </a:p>
          <a:p>
            <a:r>
              <a:rPr lang="cs-CZ" sz="2400" dirty="0" smtClean="0"/>
              <a:t>              branný závod v Osvračíně</a:t>
            </a:r>
          </a:p>
          <a:p>
            <a:r>
              <a:rPr lang="cs-CZ" sz="2400" dirty="0" smtClean="0"/>
              <a:t>              okrsková soutěž v Blížejově</a:t>
            </a:r>
          </a:p>
          <a:p>
            <a:r>
              <a:rPr lang="cs-CZ" sz="2400" dirty="0" smtClean="0"/>
              <a:t>               jarní pochod na </a:t>
            </a:r>
            <a:r>
              <a:rPr lang="cs-CZ" sz="2400" dirty="0" err="1" smtClean="0"/>
              <a:t>Vavřinec</a:t>
            </a:r>
            <a:endParaRPr lang="cs-CZ" sz="2400" dirty="0" smtClean="0"/>
          </a:p>
          <a:p>
            <a:r>
              <a:rPr lang="cs-CZ" sz="2400" dirty="0" smtClean="0"/>
              <a:t>               branný závod v Domažlicích</a:t>
            </a:r>
          </a:p>
          <a:p>
            <a:r>
              <a:rPr lang="cs-CZ" sz="2400" dirty="0" smtClean="0"/>
              <a:t>               oslava výročí 15. let MH </a:t>
            </a:r>
            <a:r>
              <a:rPr lang="cs-CZ" sz="2400" dirty="0" err="1" smtClean="0"/>
              <a:t>Milavče</a:t>
            </a:r>
            <a:endParaRPr lang="cs-CZ" sz="2400" dirty="0" smtClean="0"/>
          </a:p>
          <a:p>
            <a:r>
              <a:rPr lang="cs-CZ" sz="2400" b="1" u="sng" dirty="0" smtClean="0"/>
              <a:t>USPOŘÁDALI:</a:t>
            </a:r>
            <a:r>
              <a:rPr lang="cs-CZ" sz="2400" b="1" dirty="0" smtClean="0"/>
              <a:t> </a:t>
            </a:r>
            <a:r>
              <a:rPr lang="cs-CZ" sz="2400" dirty="0" smtClean="0"/>
              <a:t>letní dětský tábor v Újezdě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25.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69" y="222290"/>
            <a:ext cx="2817467" cy="16904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15144" y="2285848"/>
            <a:ext cx="2870229" cy="170621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85184"/>
            <a:ext cx="2760306" cy="16561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958">
            <a:off x="5309841" y="4821886"/>
            <a:ext cx="1665461" cy="218564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403563" y="6165304"/>
            <a:ext cx="168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32, 33, 34, 35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TJ SOKOL BLÍŽEJOV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809186"/>
          </a:xfrm>
        </p:spPr>
        <p:txBody>
          <a:bodyPr>
            <a:normAutofit/>
          </a:bodyPr>
          <a:lstStyle/>
          <a:p>
            <a:r>
              <a:rPr lang="cs-CZ" sz="2100" b="1" u="sng" dirty="0" smtClean="0"/>
              <a:t>ORGANIZACE:</a:t>
            </a:r>
            <a:r>
              <a:rPr lang="cs-CZ" sz="2100" dirty="0" smtClean="0"/>
              <a:t> volejbalový trénink</a:t>
            </a:r>
          </a:p>
          <a:p>
            <a:r>
              <a:rPr lang="cs-CZ" sz="2100" dirty="0"/>
              <a:t> </a:t>
            </a:r>
            <a:r>
              <a:rPr lang="cs-CZ" sz="2100" dirty="0" smtClean="0"/>
              <a:t>                         stolní tenis</a:t>
            </a:r>
          </a:p>
          <a:p>
            <a:r>
              <a:rPr lang="cs-CZ" sz="2100" dirty="0" smtClean="0"/>
              <a:t>                          fotbalový trénink</a:t>
            </a:r>
          </a:p>
          <a:p>
            <a:r>
              <a:rPr lang="cs-CZ" sz="2100" b="1" u="sng" dirty="0" smtClean="0"/>
              <a:t>USPOŘÁDAL:</a:t>
            </a:r>
            <a:r>
              <a:rPr lang="cs-CZ" sz="2100" dirty="0" smtClean="0"/>
              <a:t> Sokolský bál – 17. 1. 2015</a:t>
            </a:r>
          </a:p>
          <a:p>
            <a:r>
              <a:rPr lang="cs-CZ" sz="2100" dirty="0" smtClean="0"/>
              <a:t>                       volejbalový turnaj – 17. 5 a 23. 5. 2015</a:t>
            </a:r>
          </a:p>
          <a:p>
            <a:r>
              <a:rPr lang="cs-CZ" sz="2100" dirty="0" smtClean="0"/>
              <a:t>                       Den dětí – 30. 5. 2015</a:t>
            </a:r>
          </a:p>
          <a:p>
            <a:r>
              <a:rPr lang="cs-CZ" sz="2100" b="1" u="sng" dirty="0" smtClean="0"/>
              <a:t>VÝDAJE:</a:t>
            </a:r>
            <a:r>
              <a:rPr lang="cs-CZ" sz="2100" dirty="0" smtClean="0"/>
              <a:t> oprava kabin a oken – 150 000 KČ</a:t>
            </a:r>
          </a:p>
          <a:p>
            <a:endParaRPr lang="cs-CZ" sz="21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26.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58845"/>
            <a:ext cx="2843808" cy="21328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1128"/>
            <a:ext cx="3779912" cy="212620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925424" y="648356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36, 37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SVAZ INVALIDŮ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ukončil tohoto roku svou činnost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27.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67" y="2852936"/>
            <a:ext cx="3384376" cy="33843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092280" y="65253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38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rok 2014 - 2015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2066055"/>
              </p:ext>
            </p:extLst>
          </p:nvPr>
        </p:nvGraphicFramePr>
        <p:xfrm>
          <a:off x="611560" y="1152983"/>
          <a:ext cx="7632847" cy="479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885"/>
                <a:gridCol w="1391415"/>
                <a:gridCol w="1325155"/>
                <a:gridCol w="3551392"/>
              </a:tblGrid>
              <a:tr h="52730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ROČNÍK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TŘÍDA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POČET ŽÁKŮ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TŘÍDNÍ UČITEL</a:t>
                      </a:r>
                      <a:endParaRPr lang="cs-CZ" sz="2000" dirty="0"/>
                    </a:p>
                  </a:txBody>
                  <a:tcPr anchor="ctr"/>
                </a:tc>
              </a:tr>
              <a:tr h="30131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I.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24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Mgr.</a:t>
                      </a:r>
                      <a:r>
                        <a:rPr lang="cs-CZ" sz="2000" baseline="0" dirty="0" smtClean="0"/>
                        <a:t> Josef </a:t>
                      </a:r>
                      <a:r>
                        <a:rPr lang="cs-CZ" sz="2000" baseline="0" dirty="0" err="1" smtClean="0"/>
                        <a:t>Fejtek</a:t>
                      </a:r>
                      <a:endParaRPr lang="cs-CZ" sz="2000" dirty="0"/>
                    </a:p>
                  </a:txBody>
                  <a:tcPr anchor="ctr"/>
                </a:tc>
              </a:tr>
              <a:tr h="30131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II.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17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Mgr. Eva </a:t>
                      </a:r>
                      <a:r>
                        <a:rPr lang="cs-CZ" sz="2000" dirty="0" err="1" smtClean="0"/>
                        <a:t>Jakubšová</a:t>
                      </a:r>
                      <a:endParaRPr lang="cs-CZ" sz="2000" dirty="0" smtClean="0"/>
                    </a:p>
                  </a:txBody>
                  <a:tcPr anchor="ctr"/>
                </a:tc>
              </a:tr>
              <a:tr h="3407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III.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17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Mgr.</a:t>
                      </a:r>
                      <a:r>
                        <a:rPr lang="cs-CZ" sz="2000" baseline="0" dirty="0" smtClean="0"/>
                        <a:t> Blažena </a:t>
                      </a:r>
                      <a:r>
                        <a:rPr lang="cs-CZ" sz="2000" baseline="0" dirty="0" err="1" smtClean="0"/>
                        <a:t>Konfrštová</a:t>
                      </a:r>
                      <a:endParaRPr lang="cs-CZ" sz="2000" baseline="0" dirty="0" smtClean="0"/>
                    </a:p>
                  </a:txBody>
                  <a:tcPr anchor="ctr"/>
                </a:tc>
              </a:tr>
              <a:tr h="30131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IV.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29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Mgr. Dana Kořínková</a:t>
                      </a:r>
                      <a:endParaRPr lang="cs-CZ" sz="2000" dirty="0"/>
                    </a:p>
                  </a:txBody>
                  <a:tcPr anchor="ctr"/>
                </a:tc>
              </a:tr>
              <a:tr h="30131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V.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Mgr. Petra Křížová</a:t>
                      </a:r>
                    </a:p>
                  </a:txBody>
                  <a:tcPr anchor="ctr"/>
                </a:tc>
              </a:tr>
              <a:tr h="30131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VI.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Mgr. Iva Dostálová</a:t>
                      </a:r>
                    </a:p>
                  </a:txBody>
                  <a:tcPr anchor="ctr"/>
                </a:tc>
              </a:tr>
              <a:tr h="52730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VII.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11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Mgr. Drahomíra </a:t>
                      </a:r>
                      <a:r>
                        <a:rPr lang="cs-CZ" sz="2000" dirty="0" err="1" smtClean="0"/>
                        <a:t>Molnárová</a:t>
                      </a:r>
                      <a:endParaRPr lang="cs-CZ" sz="2000" dirty="0" smtClean="0"/>
                    </a:p>
                  </a:txBody>
                  <a:tcPr anchor="ctr"/>
                </a:tc>
              </a:tr>
              <a:tr h="3407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VIII.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21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Mgr. Božena Ludvíková</a:t>
                      </a:r>
                    </a:p>
                  </a:txBody>
                  <a:tcPr anchor="ctr"/>
                </a:tc>
              </a:tr>
              <a:tr h="30131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IX.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Ing. Libor Hejtman</a:t>
                      </a:r>
                      <a:endParaRPr lang="cs-CZ" sz="2000" dirty="0"/>
                    </a:p>
                  </a:txBody>
                  <a:tcPr anchor="ctr"/>
                </a:tc>
              </a:tr>
              <a:tr h="34070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Celkem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9. tříd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162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5661248"/>
            <a:ext cx="89297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r>
              <a:rPr lang="cs-CZ" sz="2800" dirty="0"/>
              <a:t>n</a:t>
            </a:r>
            <a:r>
              <a:rPr lang="cs-CZ" sz="2800" dirty="0" smtClean="0"/>
              <a:t>ový učitel – Mgr. Jakub Topinka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812360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28.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ROK 2014 - 2015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u="sng" dirty="0" smtClean="0"/>
              <a:t>Pořady:</a:t>
            </a:r>
            <a:r>
              <a:rPr lang="cs-CZ" sz="2400" dirty="0" smtClean="0"/>
              <a:t> Planeta Země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Historie </a:t>
            </a:r>
            <a:r>
              <a:rPr lang="cs-CZ" sz="2400" dirty="0" smtClean="0"/>
              <a:t>rocku</a:t>
            </a:r>
            <a:endParaRPr lang="cs-CZ" sz="2400" dirty="0" smtClean="0"/>
          </a:p>
          <a:p>
            <a:r>
              <a:rPr lang="cs-CZ" sz="2400" b="1" u="sng" dirty="0" smtClean="0"/>
              <a:t>Turnaje:</a:t>
            </a:r>
            <a:r>
              <a:rPr lang="cs-CZ" sz="2400" dirty="0" smtClean="0"/>
              <a:t> nohejbal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florbal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hokejbal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dopravní soutěž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atd.</a:t>
            </a:r>
          </a:p>
          <a:p>
            <a:r>
              <a:rPr lang="cs-CZ" sz="2400" dirty="0" smtClean="0"/>
              <a:t>Dětský den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58933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29.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80" y="1380799"/>
            <a:ext cx="2417512" cy="3418636"/>
          </a:xfrm>
          <a:prstGeom prst="rect">
            <a:avLst/>
          </a:prstGeom>
        </p:spPr>
      </p:pic>
      <p:pic>
        <p:nvPicPr>
          <p:cNvPr id="19458" name="Picture 2" descr="C:\Users\libor\AppData\Local\Microsoft\Windows\INetCache\IE\IDK3USFG\Floorball_ball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525">
            <a:off x="4134877" y="4998559"/>
            <a:ext cx="1457914" cy="1457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796558" y="6426744"/>
            <a:ext cx="260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39, 40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608789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PROHLÁŠENÍ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5198" y="1700808"/>
            <a:ext cx="9144000" cy="5286388"/>
          </a:xfrm>
        </p:spPr>
        <p:txBody>
          <a:bodyPr/>
          <a:lstStyle/>
          <a:p>
            <a:r>
              <a:rPr lang="cs-CZ" sz="4000" dirty="0" smtClean="0"/>
              <a:t>Prohlašujeme, že jsme závěrečnou práci zpracovaly samostatně       za použití literatury a ostatních zdrojů v ní uvedených.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766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MATEŘSKÁ ŠKOLA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268760"/>
            <a:ext cx="9036496" cy="5698141"/>
          </a:xfrm>
        </p:spPr>
        <p:txBody>
          <a:bodyPr>
            <a:normAutofit fontScale="92500" lnSpcReduction="10000"/>
          </a:bodyPr>
          <a:lstStyle/>
          <a:p>
            <a:r>
              <a:rPr lang="cs-CZ" sz="2600" b="1" u="sng" dirty="0" smtClean="0"/>
              <a:t>KROUŽKY:</a:t>
            </a:r>
            <a:r>
              <a:rPr lang="cs-CZ" sz="2600" dirty="0" smtClean="0"/>
              <a:t> zobcová flétna</a:t>
            </a:r>
          </a:p>
          <a:p>
            <a:r>
              <a:rPr lang="cs-CZ" sz="2600" dirty="0" smtClean="0"/>
              <a:t>                  pohybové hry </a:t>
            </a:r>
          </a:p>
          <a:p>
            <a:r>
              <a:rPr lang="cs-CZ" sz="2600" b="1" u="sng" dirty="0" smtClean="0"/>
              <a:t>USPOŘÁDALA:</a:t>
            </a:r>
            <a:r>
              <a:rPr lang="cs-CZ" sz="2600" dirty="0" smtClean="0"/>
              <a:t> </a:t>
            </a:r>
            <a:r>
              <a:rPr lang="cs-CZ" sz="2600" dirty="0" err="1" smtClean="0"/>
              <a:t>Čertovskou</a:t>
            </a:r>
            <a:r>
              <a:rPr lang="cs-CZ" sz="2600" dirty="0" smtClean="0"/>
              <a:t> školku</a:t>
            </a:r>
          </a:p>
          <a:p>
            <a:r>
              <a:rPr lang="cs-CZ" sz="2600" dirty="0" smtClean="0"/>
              <a:t>                          Mikulášskou nadílku</a:t>
            </a:r>
          </a:p>
          <a:p>
            <a:r>
              <a:rPr lang="cs-CZ" sz="2600" dirty="0" smtClean="0"/>
              <a:t>                          maškarní karneval</a:t>
            </a:r>
          </a:p>
          <a:p>
            <a:r>
              <a:rPr lang="cs-CZ" sz="2600" dirty="0" smtClean="0"/>
              <a:t>                          velikonoční týden</a:t>
            </a:r>
          </a:p>
          <a:p>
            <a:r>
              <a:rPr lang="cs-CZ" sz="2600" dirty="0" smtClean="0"/>
              <a:t>                          besídku</a:t>
            </a:r>
          </a:p>
          <a:p>
            <a:r>
              <a:rPr lang="cs-CZ" sz="2600" dirty="0" smtClean="0"/>
              <a:t>                          malování na chodníky</a:t>
            </a:r>
          </a:p>
          <a:p>
            <a:r>
              <a:rPr lang="cs-CZ" sz="2600" b="1" u="sng" dirty="0" smtClean="0"/>
              <a:t>VÝLETY:</a:t>
            </a:r>
            <a:r>
              <a:rPr lang="cs-CZ" sz="2600" dirty="0" smtClean="0"/>
              <a:t> na farmu</a:t>
            </a:r>
          </a:p>
          <a:p>
            <a:r>
              <a:rPr lang="cs-CZ" sz="2600" dirty="0" smtClean="0"/>
              <a:t>              na rozhlednu</a:t>
            </a:r>
          </a:p>
          <a:p>
            <a:r>
              <a:rPr lang="cs-CZ" sz="2600" dirty="0" smtClean="0"/>
              <a:t>              na královskou stezku</a:t>
            </a:r>
          </a:p>
          <a:p>
            <a:r>
              <a:rPr lang="cs-CZ" dirty="0" smtClean="0"/>
              <a:t>                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30.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27" y="1047070"/>
            <a:ext cx="3297808" cy="22266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49" y="5169750"/>
            <a:ext cx="1492270" cy="13065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43" y="3933758"/>
            <a:ext cx="2664296" cy="18892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968217" y="648305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41, 42, 43,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VÍTÁNÍ OBČÁNKŮ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701" y="2052926"/>
            <a:ext cx="8316299" cy="4195481"/>
          </a:xfrm>
        </p:spPr>
        <p:txBody>
          <a:bodyPr>
            <a:normAutofit/>
          </a:bodyPr>
          <a:lstStyle/>
          <a:p>
            <a:r>
              <a:rPr lang="cs-CZ" sz="2400" dirty="0"/>
              <a:t>k</a:t>
            </a:r>
            <a:r>
              <a:rPr lang="cs-CZ" sz="2400" dirty="0" smtClean="0"/>
              <a:t>aždý rok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ulturní vložka – paní </a:t>
            </a:r>
            <a:r>
              <a:rPr lang="cs-CZ" sz="2400" dirty="0" err="1" smtClean="0"/>
              <a:t>Konfrštová</a:t>
            </a:r>
            <a:r>
              <a:rPr lang="cs-CZ" sz="2400" dirty="0" smtClean="0"/>
              <a:t> a  pěvecký sbor              </a:t>
            </a:r>
          </a:p>
        </p:txBody>
      </p:sp>
      <p:pic>
        <p:nvPicPr>
          <p:cNvPr id="4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37899"/>
            <a:ext cx="4464496" cy="271924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31.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48264" y="625714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44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TŘÍKRÁLOVÁ SBÍRKA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9. 1. 2015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ybráno 9543 Kč</a:t>
            </a:r>
          </a:p>
          <a:p>
            <a:r>
              <a:rPr lang="cs-CZ" sz="2800" dirty="0" smtClean="0"/>
              <a:t>12. 1. otevření pokladniček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37223"/>
            <a:ext cx="5077257" cy="244410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40352" y="4046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32.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92280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45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552595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PRVOMÁJOVÝ PRŮVOD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1. 5. 2015</a:t>
            </a:r>
          </a:p>
          <a:p>
            <a:r>
              <a:rPr lang="cs-CZ" sz="2400" dirty="0"/>
              <a:t>a</a:t>
            </a:r>
            <a:r>
              <a:rPr lang="cs-CZ" sz="2400" dirty="0" smtClean="0"/>
              <a:t>legorické vozy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onec průvodu             koupaliště Blížejov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rojev pana starosty na koupališti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50666"/>
            <a:ext cx="3744416" cy="249118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847856" y="452719"/>
            <a:ext cx="54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33.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3760373" y="3068960"/>
            <a:ext cx="504056" cy="37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660232" y="6343929"/>
            <a:ext cx="220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46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řibylo 14 čtenářů</a:t>
            </a:r>
          </a:p>
          <a:p>
            <a:r>
              <a:rPr lang="cs-CZ" sz="2400" b="1" u="sng" dirty="0" smtClean="0"/>
              <a:t>VYPŮJČENÉ KNIHY</a:t>
            </a:r>
            <a:r>
              <a:rPr lang="cs-CZ" sz="2400" u="sng" dirty="0" smtClean="0"/>
              <a:t>:</a:t>
            </a:r>
            <a:r>
              <a:rPr lang="cs-CZ" sz="2400" dirty="0" smtClean="0"/>
              <a:t> 364 pro dospělé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  96 pro děti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ypůjčeno 210 knih z Domažlic</a:t>
            </a:r>
          </a:p>
          <a:p>
            <a:r>
              <a:rPr lang="cs-CZ" sz="2400" b="1" u="sng" dirty="0" smtClean="0"/>
              <a:t>NEJLEPŠÍ ČTENÁŘI:</a:t>
            </a:r>
            <a:r>
              <a:rPr lang="cs-CZ" sz="2400" b="1" dirty="0" smtClean="0"/>
              <a:t> </a:t>
            </a:r>
            <a:r>
              <a:rPr lang="cs-CZ" sz="2400" dirty="0" smtClean="0"/>
              <a:t>paní </a:t>
            </a:r>
            <a:r>
              <a:rPr lang="cs-CZ" sz="2400" dirty="0" err="1" smtClean="0"/>
              <a:t>Knápková</a:t>
            </a:r>
            <a:endParaRPr lang="cs-CZ" sz="2400" dirty="0" smtClean="0"/>
          </a:p>
          <a:p>
            <a:r>
              <a:rPr lang="cs-CZ" sz="2400" dirty="0" smtClean="0"/>
              <a:t>                                 paní Dragounová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34.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4290"/>
            <a:ext cx="2966701" cy="2220390"/>
          </a:xfrm>
          <a:prstGeom prst="rect">
            <a:avLst/>
          </a:prstGeom>
        </p:spPr>
      </p:pic>
      <p:pic>
        <p:nvPicPr>
          <p:cNvPr id="4098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80" y="4570251"/>
            <a:ext cx="1394205" cy="2287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bor\AppData\Local\Microsoft\Windows\INetCache\IE\P9A8HPW4\kniha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129">
            <a:off x="6612112" y="2901601"/>
            <a:ext cx="2400498" cy="2400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462464" y="6488668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47, 48, 49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CÍRKEV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442" y="1551893"/>
            <a:ext cx="6711655" cy="419548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mše – každá druhá neděle v měsíci</a:t>
            </a:r>
          </a:p>
          <a:p>
            <a:r>
              <a:rPr lang="cs-CZ" sz="2400" dirty="0" smtClean="0"/>
              <a:t>snížila se návštěvnost</a:t>
            </a:r>
          </a:p>
          <a:p>
            <a:r>
              <a:rPr lang="cs-CZ" sz="2400" dirty="0" smtClean="0"/>
              <a:t>pořádána </a:t>
            </a:r>
            <a:r>
              <a:rPr lang="cs-CZ" sz="2400" dirty="0" smtClean="0"/>
              <a:t>půlnoční mše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49" y="3859992"/>
            <a:ext cx="2954975" cy="234181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35.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32" y="1411709"/>
            <a:ext cx="2754318" cy="489656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40252" y="647457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50, 51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Sociální a zdravotní záležitosti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6711655" cy="4195481"/>
          </a:xfrm>
        </p:spPr>
        <p:txBody>
          <a:bodyPr>
            <a:normAutofit/>
          </a:bodyPr>
          <a:lstStyle/>
          <a:p>
            <a:r>
              <a:rPr lang="cs-CZ" sz="2200" b="1" u="sng" dirty="0" smtClean="0"/>
              <a:t>SLUŽBY:</a:t>
            </a:r>
            <a:r>
              <a:rPr lang="cs-CZ" sz="2200" dirty="0" smtClean="0"/>
              <a:t> </a:t>
            </a:r>
          </a:p>
          <a:p>
            <a:r>
              <a:rPr lang="cs-CZ" sz="2200" dirty="0" smtClean="0"/>
              <a:t>kadeřnictví – Martina Adámková</a:t>
            </a:r>
          </a:p>
          <a:p>
            <a:r>
              <a:rPr lang="cs-CZ" sz="2200" dirty="0" smtClean="0"/>
              <a:t>                        Marie Holubová</a:t>
            </a:r>
          </a:p>
          <a:p>
            <a:r>
              <a:rPr lang="cs-CZ" sz="2200" dirty="0" smtClean="0"/>
              <a:t> masérství – Jana Myslivcová</a:t>
            </a:r>
          </a:p>
          <a:p>
            <a:r>
              <a:rPr lang="cs-CZ" sz="2200" dirty="0" smtClean="0"/>
              <a:t>                     paní </a:t>
            </a:r>
            <a:r>
              <a:rPr lang="cs-CZ" sz="2200" dirty="0" err="1" smtClean="0"/>
              <a:t>Kloboučníková</a:t>
            </a:r>
            <a:endParaRPr lang="cs-CZ" sz="2200" dirty="0"/>
          </a:p>
          <a:p>
            <a:r>
              <a:rPr lang="cs-CZ" sz="2200" dirty="0" smtClean="0"/>
              <a:t>manikúra a pedikúra – </a:t>
            </a:r>
            <a:r>
              <a:rPr lang="cs-CZ" sz="2200" dirty="0" smtClean="0"/>
              <a:t>Petra </a:t>
            </a:r>
            <a:r>
              <a:rPr lang="cs-CZ" sz="2200" dirty="0" err="1" smtClean="0"/>
              <a:t>Steinbruckerová</a:t>
            </a:r>
            <a:endParaRPr lang="cs-CZ" sz="2200" dirty="0" smtClean="0"/>
          </a:p>
          <a:p>
            <a:r>
              <a:rPr lang="cs-CZ" sz="2200" dirty="0" smtClean="0"/>
              <a:t>doktoři – MUDr. Marie Kubátová</a:t>
            </a:r>
          </a:p>
          <a:p>
            <a:r>
              <a:rPr lang="cs-CZ" sz="2200" dirty="0" smtClean="0"/>
              <a:t>                                     pan Pleticha</a:t>
            </a:r>
          </a:p>
          <a:p>
            <a:r>
              <a:rPr lang="cs-CZ" sz="2200" dirty="0" smtClean="0"/>
              <a:t>                                     MUDr. Radka </a:t>
            </a:r>
            <a:r>
              <a:rPr lang="cs-CZ" sz="2200" dirty="0" err="1" smtClean="0"/>
              <a:t>Štrbíková</a:t>
            </a:r>
            <a:r>
              <a:rPr lang="cs-CZ" sz="2200" dirty="0" smtClean="0"/>
              <a:t>               </a:t>
            </a:r>
            <a:endParaRPr lang="cs-CZ" sz="2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36.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1146148"/>
            <a:ext cx="3163844" cy="17796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96952"/>
            <a:ext cx="2195736" cy="1235102"/>
          </a:xfrm>
          <a:prstGeom prst="rect">
            <a:avLst/>
          </a:prstGeom>
        </p:spPr>
      </p:pic>
      <p:pic>
        <p:nvPicPr>
          <p:cNvPr id="3078" name="Picture 6" descr="C:\Users\libor\AppData\Local\Microsoft\Windows\INetCache\IE\IDK3USFG\doktor0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38801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444208" y="639113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52, 53, 54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POČASÍ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růměrná teplota 8,2°C</a:t>
            </a:r>
          </a:p>
          <a:p>
            <a:r>
              <a:rPr lang="cs-CZ" sz="2800" dirty="0" smtClean="0"/>
              <a:t>zima: od -12°C do 8°C</a:t>
            </a:r>
          </a:p>
          <a:p>
            <a:r>
              <a:rPr lang="cs-CZ" sz="2800" dirty="0" smtClean="0"/>
              <a:t>mimořádně horké léto (až 38°C )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37.</a:t>
            </a:r>
            <a:endParaRPr lang="cs-CZ" dirty="0"/>
          </a:p>
        </p:txBody>
      </p:sp>
      <p:pic>
        <p:nvPicPr>
          <p:cNvPr id="2050" name="Picture 2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2" y="3750938"/>
            <a:ext cx="2952328" cy="310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4860032" y="74456"/>
            <a:ext cx="2952328" cy="197847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28287"/>
            <a:ext cx="2955682" cy="295568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70073" y="642422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55, 56, 57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NAROZENÉ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3"/>
            <a:ext cx="9144000" cy="5286388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Budíková Elen – 26. 1. 2015</a:t>
            </a:r>
          </a:p>
          <a:p>
            <a:r>
              <a:rPr lang="cs-CZ" sz="2400" dirty="0" err="1" smtClean="0"/>
              <a:t>Vacík</a:t>
            </a:r>
            <a:r>
              <a:rPr lang="cs-CZ" sz="2400" dirty="0" smtClean="0"/>
              <a:t> Matouš – 26. 2. 2015</a:t>
            </a:r>
          </a:p>
          <a:p>
            <a:r>
              <a:rPr lang="cs-CZ" sz="2400" dirty="0" smtClean="0"/>
              <a:t>Suchý David – 4. 3. 2015</a:t>
            </a:r>
          </a:p>
          <a:p>
            <a:r>
              <a:rPr lang="cs-CZ" sz="2400" dirty="0" err="1" smtClean="0"/>
              <a:t>Körmendy</a:t>
            </a:r>
            <a:r>
              <a:rPr lang="cs-CZ" sz="2400" dirty="0" smtClean="0"/>
              <a:t> Oliver – 1. 4. 2015</a:t>
            </a:r>
          </a:p>
          <a:p>
            <a:r>
              <a:rPr lang="cs-CZ" sz="2400" dirty="0" smtClean="0"/>
              <a:t>Vidlička Radek – 24. 4. 2015</a:t>
            </a:r>
          </a:p>
          <a:p>
            <a:r>
              <a:rPr lang="cs-CZ" sz="2400" dirty="0" smtClean="0"/>
              <a:t>Nová Lucie – 2. 7. 2015</a:t>
            </a:r>
          </a:p>
          <a:p>
            <a:r>
              <a:rPr lang="cs-CZ" sz="2400" dirty="0" smtClean="0"/>
              <a:t>Šedivá Amálie – 18. 7. 2015</a:t>
            </a:r>
          </a:p>
          <a:p>
            <a:r>
              <a:rPr lang="cs-CZ" sz="2400" dirty="0" err="1" smtClean="0"/>
              <a:t>Decker</a:t>
            </a:r>
            <a:r>
              <a:rPr lang="cs-CZ" sz="2400" dirty="0" smtClean="0"/>
              <a:t> Matyáš – 22. 7. 2015</a:t>
            </a:r>
          </a:p>
          <a:p>
            <a:r>
              <a:rPr lang="cs-CZ" sz="2400" dirty="0" err="1" smtClean="0"/>
              <a:t>Frous</a:t>
            </a:r>
            <a:r>
              <a:rPr lang="cs-CZ" sz="2400" dirty="0" smtClean="0"/>
              <a:t> Patrik a </a:t>
            </a:r>
            <a:r>
              <a:rPr lang="cs-CZ" sz="2400" dirty="0" err="1" smtClean="0"/>
              <a:t>Frousová</a:t>
            </a:r>
            <a:r>
              <a:rPr lang="cs-CZ" sz="2400" dirty="0" smtClean="0"/>
              <a:t> </a:t>
            </a:r>
            <a:r>
              <a:rPr lang="cs-CZ" sz="2400" dirty="0" err="1" smtClean="0"/>
              <a:t>Vanesa</a:t>
            </a:r>
            <a:r>
              <a:rPr lang="cs-CZ" sz="2400" dirty="0" smtClean="0"/>
              <a:t> – 12. 9. 2015</a:t>
            </a:r>
          </a:p>
          <a:p>
            <a:r>
              <a:rPr lang="cs-CZ" sz="2400" dirty="0" err="1" smtClean="0"/>
              <a:t>Vondrašová</a:t>
            </a:r>
            <a:r>
              <a:rPr lang="cs-CZ" sz="2400" dirty="0" smtClean="0"/>
              <a:t> Anna – 6. 12. 2015</a:t>
            </a:r>
          </a:p>
          <a:p>
            <a:r>
              <a:rPr lang="cs-CZ" sz="2400" dirty="0" smtClean="0"/>
              <a:t>Jandová Eliška – 9. 12. 2015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38.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36" y="344250"/>
            <a:ext cx="2644478" cy="19833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71" y="3960874"/>
            <a:ext cx="1893206" cy="21562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90" y="1973876"/>
            <a:ext cx="3955064" cy="231557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284734" y="644571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č. 58, 59, 60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ÚMRTÍ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737748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Podsklanová</a:t>
            </a:r>
            <a:r>
              <a:rPr lang="cs-CZ" sz="2400" dirty="0" smtClean="0"/>
              <a:t> Jaroslava – 18. 4. 2015</a:t>
            </a:r>
          </a:p>
          <a:p>
            <a:r>
              <a:rPr lang="cs-CZ" sz="2400" dirty="0" smtClean="0"/>
              <a:t>Černý Petr – 11. 6. 2015</a:t>
            </a:r>
          </a:p>
          <a:p>
            <a:r>
              <a:rPr lang="cs-CZ" sz="2400" dirty="0" err="1" smtClean="0"/>
              <a:t>Sekereš</a:t>
            </a:r>
            <a:r>
              <a:rPr lang="cs-CZ" sz="2400" dirty="0" smtClean="0"/>
              <a:t> Martin – 31. 8. 2015</a:t>
            </a:r>
          </a:p>
          <a:p>
            <a:r>
              <a:rPr lang="cs-CZ" sz="2400" dirty="0" err="1" smtClean="0"/>
              <a:t>Altmann</a:t>
            </a:r>
            <a:r>
              <a:rPr lang="cs-CZ" sz="2400" dirty="0" smtClean="0"/>
              <a:t> Jiří – 2. 9. 2015</a:t>
            </a:r>
          </a:p>
          <a:p>
            <a:r>
              <a:rPr lang="cs-CZ" sz="2400" dirty="0" smtClean="0"/>
              <a:t>Bláhová Jiřina – 14. 9. 2015</a:t>
            </a:r>
          </a:p>
          <a:p>
            <a:r>
              <a:rPr lang="cs-CZ" sz="2400" dirty="0" err="1" smtClean="0"/>
              <a:t>Ublová</a:t>
            </a:r>
            <a:r>
              <a:rPr lang="cs-CZ" sz="2400" dirty="0" smtClean="0"/>
              <a:t> Marie – 9. 11. 2015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39.</a:t>
            </a:r>
            <a:endParaRPr lang="cs-CZ" dirty="0"/>
          </a:p>
        </p:txBody>
      </p:sp>
      <p:pic>
        <p:nvPicPr>
          <p:cNvPr id="6150" name="Picture 6" descr="C:\Users\libor\AppData\Local\Microsoft\Windows\INetCache\IE\IDK3USFG\220px-Christian_cross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43856"/>
            <a:ext cx="3168352" cy="4421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164288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61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ANOTACE + MOTTA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Jmenuji se Michaela Králíková. Bydlím v </a:t>
            </a:r>
            <a:r>
              <a:rPr lang="cs-CZ" sz="2400" dirty="0" err="1" smtClean="0"/>
              <a:t>Blížejově</a:t>
            </a:r>
            <a:r>
              <a:rPr lang="cs-CZ" sz="2400" dirty="0" smtClean="0"/>
              <a:t> se svou rodinou. Je mi 15 let. Od roku 2007 navštěvuji ZŠ </a:t>
            </a:r>
            <a:r>
              <a:rPr lang="cs-CZ" sz="2400" dirty="0" err="1" smtClean="0"/>
              <a:t>Blížejov</a:t>
            </a:r>
            <a:r>
              <a:rPr lang="cs-CZ" sz="2400" dirty="0" smtClean="0"/>
              <a:t>. Mezi mé oblíbené předměty patří tělesná výchova a anglický jazyk. Mými koníčky jsou volejbal a čtení knih.</a:t>
            </a:r>
          </a:p>
          <a:p>
            <a:pPr marL="0" indent="0">
              <a:buNone/>
            </a:pPr>
            <a:r>
              <a:rPr lang="cs-CZ" sz="2400" dirty="0" smtClean="0"/>
              <a:t> </a:t>
            </a:r>
          </a:p>
          <a:p>
            <a:r>
              <a:rPr lang="cs-CZ" sz="2400" dirty="0" smtClean="0"/>
              <a:t>My </a:t>
            </a:r>
            <a:r>
              <a:rPr lang="cs-CZ" sz="2400" dirty="0" err="1" smtClean="0"/>
              <a:t>name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Michaela Králíková. I live in </a:t>
            </a:r>
            <a:r>
              <a:rPr lang="cs-CZ" sz="2400" dirty="0" err="1" smtClean="0"/>
              <a:t>Blížejov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my </a:t>
            </a:r>
            <a:r>
              <a:rPr lang="cs-CZ" sz="2400" dirty="0" err="1" smtClean="0"/>
              <a:t>family</a:t>
            </a:r>
            <a:r>
              <a:rPr lang="cs-CZ" sz="2400" dirty="0" smtClean="0"/>
              <a:t>. I´m 15 </a:t>
            </a:r>
            <a:r>
              <a:rPr lang="cs-CZ" sz="2400" dirty="0" err="1" smtClean="0"/>
              <a:t>years</a:t>
            </a:r>
            <a:r>
              <a:rPr lang="cs-CZ" sz="2400" dirty="0" smtClean="0"/>
              <a:t> </a:t>
            </a:r>
            <a:r>
              <a:rPr lang="cs-CZ" sz="2400" dirty="0" err="1" smtClean="0"/>
              <a:t>old</a:t>
            </a:r>
            <a:r>
              <a:rPr lang="cs-CZ" sz="2400" dirty="0" smtClean="0"/>
              <a:t>. </a:t>
            </a:r>
            <a:r>
              <a:rPr lang="cs-CZ" sz="2400" dirty="0" err="1" smtClean="0"/>
              <a:t>Since</a:t>
            </a:r>
            <a:r>
              <a:rPr lang="cs-CZ" sz="2400" dirty="0" smtClean="0"/>
              <a:t> </a:t>
            </a:r>
            <a:r>
              <a:rPr lang="cs-CZ" sz="2400" dirty="0" err="1" smtClean="0"/>
              <a:t>year</a:t>
            </a:r>
            <a:r>
              <a:rPr lang="cs-CZ" sz="2400" dirty="0" smtClean="0"/>
              <a:t> 2007 I </a:t>
            </a:r>
            <a:r>
              <a:rPr lang="cs-CZ" sz="2400" dirty="0" err="1" smtClean="0"/>
              <a:t>vissiting</a:t>
            </a:r>
            <a:r>
              <a:rPr lang="cs-CZ" sz="2400" dirty="0" smtClean="0"/>
              <a:t> ZŠ Blížejov. My favorite </a:t>
            </a:r>
            <a:r>
              <a:rPr lang="cs-CZ" sz="2400" dirty="0" err="1" smtClean="0"/>
              <a:t>subject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atletic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English</a:t>
            </a:r>
            <a:r>
              <a:rPr lang="cs-CZ" sz="2400" dirty="0" smtClean="0"/>
              <a:t> </a:t>
            </a:r>
            <a:r>
              <a:rPr lang="cs-CZ" sz="2400" dirty="0" err="1" smtClean="0"/>
              <a:t>language</a:t>
            </a:r>
            <a:r>
              <a:rPr lang="cs-CZ" sz="2400" dirty="0" smtClean="0"/>
              <a:t>. My </a:t>
            </a:r>
            <a:r>
              <a:rPr lang="cs-CZ" sz="2400" dirty="0" err="1" smtClean="0"/>
              <a:t>hobbies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volleyball</a:t>
            </a:r>
            <a:r>
              <a:rPr lang="cs-CZ" sz="2400" dirty="0" smtClean="0"/>
              <a:t> and </a:t>
            </a:r>
            <a:r>
              <a:rPr lang="cs-CZ" sz="2400" dirty="0" err="1" smtClean="0"/>
              <a:t>reading</a:t>
            </a:r>
            <a:r>
              <a:rPr lang="cs-CZ" sz="2400" dirty="0" smtClean="0"/>
              <a:t> a </a:t>
            </a:r>
            <a:r>
              <a:rPr lang="cs-CZ" sz="2400" dirty="0" err="1" smtClean="0"/>
              <a:t>books</a:t>
            </a:r>
            <a:r>
              <a:rPr lang="cs-CZ" sz="2400" dirty="0" smtClean="0"/>
              <a:t>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6206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4.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232"/>
            <a:ext cx="7055380" cy="1313536"/>
          </a:xfrm>
        </p:spPr>
        <p:txBody>
          <a:bodyPr/>
          <a:lstStyle/>
          <a:p>
            <a:r>
              <a:rPr lang="cs-CZ" dirty="0" smtClean="0"/>
              <a:t>ROZHOVOR S JIŘÍM SCHWARZEM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3999" cy="5517232"/>
          </a:xfrm>
        </p:spPr>
        <p:txBody>
          <a:bodyPr>
            <a:noAutofit/>
          </a:bodyPr>
          <a:lstStyle/>
          <a:p>
            <a:r>
              <a:rPr lang="cs-CZ" b="1" u="sng" dirty="0" smtClean="0"/>
              <a:t>Co se v poslední době změnilo v obci?</a:t>
            </a:r>
          </a:p>
          <a:p>
            <a:r>
              <a:rPr lang="cs-CZ" dirty="0" smtClean="0"/>
              <a:t>Vykácení stromů, koupaliště.</a:t>
            </a:r>
          </a:p>
          <a:p>
            <a:r>
              <a:rPr lang="cs-CZ" b="1" u="sng" dirty="0" smtClean="0"/>
              <a:t>Jaký je Váš názor na vedení obce?</a:t>
            </a:r>
          </a:p>
          <a:p>
            <a:r>
              <a:rPr lang="cs-CZ" dirty="0" smtClean="0"/>
              <a:t>Pro někoho je to dobré, pro někoho ne.</a:t>
            </a:r>
          </a:p>
          <a:p>
            <a:r>
              <a:rPr lang="cs-CZ" b="1" u="sng" dirty="0" smtClean="0"/>
              <a:t>Co nejraději fotíte?</a:t>
            </a:r>
          </a:p>
          <a:p>
            <a:r>
              <a:rPr lang="cs-CZ" dirty="0" smtClean="0"/>
              <a:t>Nejraději fotím různé akce</a:t>
            </a:r>
            <a:r>
              <a:rPr lang="cs-CZ" dirty="0" smtClean="0"/>
              <a:t>, </a:t>
            </a:r>
            <a:r>
              <a:rPr lang="cs-CZ" dirty="0" smtClean="0"/>
              <a:t>koupaliště a střelnice.</a:t>
            </a:r>
            <a:endParaRPr lang="cs-CZ" dirty="0" smtClean="0"/>
          </a:p>
          <a:p>
            <a:r>
              <a:rPr lang="cs-CZ" b="1" u="sng" dirty="0" smtClean="0"/>
              <a:t>Jaké změny byste navrhoval?</a:t>
            </a:r>
          </a:p>
          <a:p>
            <a:r>
              <a:rPr lang="cs-CZ" dirty="0" smtClean="0"/>
              <a:t>Předělat silnice.</a:t>
            </a:r>
          </a:p>
          <a:p>
            <a:r>
              <a:rPr lang="cs-CZ" b="1" u="sng" dirty="0" smtClean="0"/>
              <a:t>Jaká byla největší událost, kterou jste zde zažil?</a:t>
            </a:r>
          </a:p>
          <a:p>
            <a:r>
              <a:rPr lang="cs-CZ" dirty="0" smtClean="0"/>
              <a:t>A</a:t>
            </a:r>
            <a:r>
              <a:rPr lang="cs-CZ" dirty="0" smtClean="0"/>
              <a:t>si Amfora.</a:t>
            </a:r>
            <a:endParaRPr lang="cs-CZ" dirty="0" smtClean="0"/>
          </a:p>
          <a:p>
            <a:r>
              <a:rPr lang="cs-CZ" b="1" u="sng" dirty="0" smtClean="0"/>
              <a:t>Jaké jsou Vaše koníčky?</a:t>
            </a:r>
          </a:p>
          <a:p>
            <a:r>
              <a:rPr lang="cs-CZ" dirty="0" smtClean="0"/>
              <a:t>Mými koníčky jsou elektronika, počítače a </a:t>
            </a:r>
            <a:r>
              <a:rPr lang="cs-CZ" dirty="0" smtClean="0"/>
              <a:t>rádiové </a:t>
            </a:r>
            <a:r>
              <a:rPr lang="cs-CZ" dirty="0" smtClean="0"/>
              <a:t>vysílání.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40.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063637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3999" cy="544522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Knižní: Kronika TJ Sokol</a:t>
            </a:r>
          </a:p>
          <a:p>
            <a:r>
              <a:rPr lang="cs-CZ" dirty="0"/>
              <a:t> </a:t>
            </a:r>
            <a:r>
              <a:rPr lang="cs-CZ" dirty="0" smtClean="0"/>
              <a:t>           Kronika ZŠ Blížejov</a:t>
            </a:r>
          </a:p>
          <a:p>
            <a:r>
              <a:rPr lang="cs-CZ" dirty="0" smtClean="0"/>
              <a:t>Jiné: Ptáčníková Jana – informace o Prvomájovém průvodu</a:t>
            </a:r>
          </a:p>
          <a:p>
            <a:r>
              <a:rPr lang="cs-CZ" dirty="0"/>
              <a:t> </a:t>
            </a:r>
            <a:r>
              <a:rPr lang="cs-CZ" dirty="0" smtClean="0"/>
              <a:t>         Schwarz Jiří – rozhovor</a:t>
            </a:r>
          </a:p>
          <a:p>
            <a:r>
              <a:rPr lang="cs-CZ" dirty="0"/>
              <a:t> </a:t>
            </a:r>
            <a:r>
              <a:rPr lang="cs-CZ" dirty="0" smtClean="0"/>
              <a:t>         Hanzalová Dagmar – všeobecné informace</a:t>
            </a:r>
          </a:p>
          <a:p>
            <a:r>
              <a:rPr lang="cs-CZ" dirty="0"/>
              <a:t> </a:t>
            </a:r>
            <a:r>
              <a:rPr lang="cs-CZ" dirty="0" smtClean="0"/>
              <a:t>         Králík Jan, Steinbach Karel – MH Blížejov</a:t>
            </a:r>
          </a:p>
          <a:p>
            <a:r>
              <a:rPr lang="cs-CZ" dirty="0"/>
              <a:t> </a:t>
            </a:r>
            <a:r>
              <a:rPr lang="cs-CZ" dirty="0" smtClean="0"/>
              <a:t>         Adámková Alena – všeobecné informace</a:t>
            </a:r>
          </a:p>
          <a:p>
            <a:r>
              <a:rPr lang="cs-CZ" dirty="0" smtClean="0"/>
              <a:t>Internetové: </a:t>
            </a: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www.zsblizejov.cz/index.php?id=37</a:t>
            </a:r>
            <a:endParaRPr lang="cs-CZ" dirty="0" smtClean="0"/>
          </a:p>
          <a:p>
            <a:r>
              <a:rPr lang="cs-CZ" u="sng" dirty="0">
                <a:hlinkClick r:id="rId3"/>
              </a:rPr>
              <a:t>http://www.novinky.cz/</a:t>
            </a:r>
            <a:endParaRPr lang="cs-CZ" dirty="0"/>
          </a:p>
          <a:p>
            <a:r>
              <a:rPr lang="cs-CZ" u="sng" dirty="0">
                <a:hlinkClick r:id="rId4"/>
              </a:rPr>
              <a:t>http://</a:t>
            </a:r>
            <a:r>
              <a:rPr lang="cs-CZ" u="sng" dirty="0" smtClean="0">
                <a:hlinkClick r:id="rId4"/>
              </a:rPr>
              <a:t>www.fxstreet.cz/nejdulezitejsi-ekonomicke-udalosti-roku-2015.html</a:t>
            </a:r>
            <a:endParaRPr lang="cs-CZ" dirty="0"/>
          </a:p>
          <a:p>
            <a:r>
              <a:rPr lang="cs-CZ" dirty="0">
                <a:hlinkClick r:id="rId5"/>
              </a:rPr>
              <a:t>http://zpravy.idnes.cz/udalosti-roku-2015-02h-/</a:t>
            </a:r>
            <a:r>
              <a:rPr lang="cs-CZ" dirty="0" smtClean="0">
                <a:hlinkClick r:id="rId5"/>
              </a:rPr>
              <a:t>domaci.aspx?klic=64267</a:t>
            </a:r>
            <a:endParaRPr lang="cs-CZ" dirty="0" smtClean="0"/>
          </a:p>
          <a:p>
            <a:r>
              <a:rPr lang="cs-CZ" dirty="0">
                <a:hlinkClick r:id="rId6"/>
              </a:rPr>
              <a:t>http://sport.idnes.cz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dirty="0">
                <a:hlinkClick r:id="rId7"/>
              </a:rPr>
              <a:t>http://www.blizejov.cz</a:t>
            </a:r>
            <a:r>
              <a:rPr lang="cs-CZ" dirty="0" smtClean="0">
                <a:hlinkClick r:id="rId7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41.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1196752"/>
            <a:ext cx="9361039" cy="5051655"/>
          </a:xfrm>
        </p:spPr>
        <p:txBody>
          <a:bodyPr>
            <a:noAutofit/>
          </a:bodyPr>
          <a:lstStyle/>
          <a:p>
            <a:r>
              <a:rPr lang="cs-CZ" sz="900" dirty="0" smtClean="0"/>
              <a:t>Obr. č. 1 –  </a:t>
            </a:r>
            <a:r>
              <a:rPr lang="cs-CZ" sz="900" dirty="0">
                <a:hlinkClick r:id="rId2"/>
              </a:rPr>
              <a:t>http://</a:t>
            </a:r>
            <a:r>
              <a:rPr lang="cs-CZ" sz="900" dirty="0" smtClean="0">
                <a:hlinkClick r:id="rId2"/>
              </a:rPr>
              <a:t>www.blizejov.cz/blizejov/gs-1001/p1=68</a:t>
            </a:r>
            <a:endParaRPr lang="cs-CZ" sz="900" dirty="0" smtClean="0"/>
          </a:p>
          <a:p>
            <a:r>
              <a:rPr lang="cs-CZ" sz="900" dirty="0" smtClean="0"/>
              <a:t>Obr. Č. 2 </a:t>
            </a:r>
            <a:r>
              <a:rPr lang="cs-CZ" sz="900" dirty="0"/>
              <a:t>- </a:t>
            </a:r>
            <a:r>
              <a:rPr lang="cs-CZ" sz="900" dirty="0">
                <a:hlinkClick r:id="rId3"/>
              </a:rPr>
              <a:t>http://www.blizejov.cz</a:t>
            </a:r>
            <a:r>
              <a:rPr lang="cs-CZ" sz="900" dirty="0" smtClean="0">
                <a:hlinkClick r:id="rId3"/>
              </a:rPr>
              <a:t>/</a:t>
            </a:r>
            <a:endParaRPr lang="cs-CZ" sz="900" dirty="0" smtClean="0"/>
          </a:p>
          <a:p>
            <a:r>
              <a:rPr lang="cs-CZ" sz="900" dirty="0" smtClean="0"/>
              <a:t>Obr. č. </a:t>
            </a:r>
            <a:r>
              <a:rPr lang="cs-CZ" sz="900" dirty="0"/>
              <a:t>3</a:t>
            </a:r>
            <a:r>
              <a:rPr lang="cs-CZ" sz="900" dirty="0" smtClean="0"/>
              <a:t> </a:t>
            </a:r>
            <a:r>
              <a:rPr lang="cs-CZ" sz="900" dirty="0"/>
              <a:t>– https://www.google.cz/</a:t>
            </a:r>
            <a:r>
              <a:rPr lang="cs-CZ" sz="900" dirty="0" err="1"/>
              <a:t>search?hl</a:t>
            </a:r>
            <a:r>
              <a:rPr lang="cs-CZ" sz="900" dirty="0"/>
              <a:t>=</a:t>
            </a:r>
            <a:r>
              <a:rPr lang="cs-CZ" sz="900" dirty="0" err="1"/>
              <a:t>cs&amp;site</a:t>
            </a:r>
            <a:r>
              <a:rPr lang="cs-CZ" sz="900" dirty="0"/>
              <a:t>=</a:t>
            </a:r>
            <a:r>
              <a:rPr lang="cs-CZ" sz="900" dirty="0" err="1"/>
              <a:t>imghp&amp;tbm</a:t>
            </a:r>
            <a:r>
              <a:rPr lang="cs-CZ" sz="900" dirty="0"/>
              <a:t>=</a:t>
            </a:r>
            <a:r>
              <a:rPr lang="cs-CZ" sz="900" dirty="0" err="1"/>
              <a:t>isch&amp;source</a:t>
            </a:r>
            <a:r>
              <a:rPr lang="cs-CZ" sz="900" dirty="0"/>
              <a:t>=</a:t>
            </a:r>
            <a:r>
              <a:rPr lang="cs-CZ" sz="900" dirty="0" err="1"/>
              <a:t>hp&amp;biw</a:t>
            </a:r>
            <a:r>
              <a:rPr lang="cs-CZ" sz="900" dirty="0"/>
              <a:t>=1366&amp;bih=673&amp;q=</a:t>
            </a:r>
            <a:r>
              <a:rPr lang="cs-CZ" sz="900" dirty="0" err="1"/>
              <a:t>mark+twain&amp;oq</a:t>
            </a:r>
            <a:r>
              <a:rPr lang="cs-CZ" sz="900" dirty="0"/>
              <a:t>=</a:t>
            </a:r>
            <a:r>
              <a:rPr lang="cs-CZ" sz="900" dirty="0" err="1"/>
              <a:t>mark+twain&amp;gs_l</a:t>
            </a:r>
            <a:r>
              <a:rPr lang="cs-CZ" sz="900" dirty="0"/>
              <a:t>=img.3..0l5j0i30l5.1345.3082.0.4080.10.8.0.2.2.0.185.805.2j5.7.0....0...1ac.1.64.img..1.9.833.OgiWErHBYYE#imgrc=Z2XljKtrTiVmpM%3A</a:t>
            </a:r>
            <a:endParaRPr lang="cs-CZ" sz="900" dirty="0" smtClean="0"/>
          </a:p>
          <a:p>
            <a:r>
              <a:rPr lang="cs-CZ" sz="900" dirty="0" smtClean="0"/>
              <a:t>Obr. č. </a:t>
            </a:r>
            <a:r>
              <a:rPr lang="cs-CZ" sz="900" dirty="0"/>
              <a:t>4</a:t>
            </a:r>
            <a:r>
              <a:rPr lang="cs-CZ" sz="900" dirty="0" smtClean="0"/>
              <a:t> </a:t>
            </a:r>
            <a:r>
              <a:rPr lang="cs-CZ" sz="900" dirty="0"/>
              <a:t>–https://www.google.cz/</a:t>
            </a:r>
            <a:r>
              <a:rPr lang="cs-CZ" sz="900" dirty="0" err="1"/>
              <a:t>search?hl</a:t>
            </a:r>
            <a:r>
              <a:rPr lang="cs-CZ" sz="900" dirty="0"/>
              <a:t>=</a:t>
            </a:r>
            <a:r>
              <a:rPr lang="cs-CZ" sz="900" dirty="0" err="1"/>
              <a:t>cs&amp;site</a:t>
            </a:r>
            <a:r>
              <a:rPr lang="cs-CZ" sz="900" dirty="0"/>
              <a:t>=</a:t>
            </a:r>
            <a:r>
              <a:rPr lang="cs-CZ" sz="900" dirty="0" err="1"/>
              <a:t>imghp&amp;tbm</a:t>
            </a:r>
            <a:r>
              <a:rPr lang="cs-CZ" sz="900" dirty="0"/>
              <a:t>=</a:t>
            </a:r>
            <a:r>
              <a:rPr lang="cs-CZ" sz="900" dirty="0" err="1"/>
              <a:t>isch&amp;source</a:t>
            </a:r>
            <a:r>
              <a:rPr lang="cs-CZ" sz="900" dirty="0"/>
              <a:t>=</a:t>
            </a:r>
            <a:r>
              <a:rPr lang="cs-CZ" sz="900" dirty="0" err="1"/>
              <a:t>hp&amp;biw</a:t>
            </a:r>
            <a:r>
              <a:rPr lang="cs-CZ" sz="900" dirty="0"/>
              <a:t>=1035&amp;bih=594&amp;q=v%C3%A9olby&amp;oq=v%C3%A9olby&amp;gs_l=img.3...606.1264.0.1428.6.5.0.1.0.0.153.408.2j2.4.0....0...1ac.1.64.img..1.3.311...</a:t>
            </a:r>
            <a:r>
              <a:rPr lang="cs-CZ" sz="900" dirty="0" smtClean="0"/>
              <a:t>0j0i19j0i30i19j0i5i30i19.07Ui6x0DFDI#hl=</a:t>
            </a:r>
            <a:r>
              <a:rPr lang="cs-CZ" sz="900" dirty="0" err="1" smtClean="0"/>
              <a:t>cs&amp;tbm</a:t>
            </a:r>
            <a:r>
              <a:rPr lang="cs-CZ" sz="900" dirty="0" smtClean="0"/>
              <a:t>=</a:t>
            </a:r>
            <a:r>
              <a:rPr lang="cs-CZ" sz="900" dirty="0" err="1" smtClean="0"/>
              <a:t>isch&amp;q</a:t>
            </a:r>
            <a:r>
              <a:rPr lang="cs-CZ" sz="900" dirty="0" smtClean="0"/>
              <a:t>=</a:t>
            </a:r>
            <a:r>
              <a:rPr lang="cs-CZ" sz="900" dirty="0" err="1" smtClean="0"/>
              <a:t>albert+einstein</a:t>
            </a:r>
            <a:endParaRPr lang="cs-CZ" sz="900" dirty="0" smtClean="0"/>
          </a:p>
          <a:p>
            <a:r>
              <a:rPr lang="cs-CZ" sz="900" dirty="0" smtClean="0"/>
              <a:t>Obr. Č. </a:t>
            </a:r>
            <a:r>
              <a:rPr lang="cs-CZ" sz="900" dirty="0"/>
              <a:t>4 - </a:t>
            </a:r>
            <a:r>
              <a:rPr lang="cs-CZ" sz="900" dirty="0">
                <a:hlinkClick r:id="rId4"/>
              </a:rPr>
              <a:t>http://</a:t>
            </a:r>
            <a:r>
              <a:rPr lang="cs-CZ" sz="900" dirty="0" smtClean="0">
                <a:hlinkClick r:id="rId4"/>
              </a:rPr>
              <a:t>www.chemgeneration.com/cz/pod%C4%9Bkov%C3%A1n%C3%AD.html</a:t>
            </a:r>
            <a:endParaRPr lang="cs-CZ" sz="900" dirty="0" smtClean="0"/>
          </a:p>
          <a:p>
            <a:r>
              <a:rPr lang="cs-CZ" sz="900" dirty="0" smtClean="0"/>
              <a:t>Obr. Č. 5 – klipart</a:t>
            </a:r>
          </a:p>
          <a:p>
            <a:r>
              <a:rPr lang="cs-CZ" sz="900" dirty="0" smtClean="0"/>
              <a:t>Obr. Č. 6 </a:t>
            </a:r>
            <a:r>
              <a:rPr lang="cs-CZ" sz="900" dirty="0"/>
              <a:t>- </a:t>
            </a:r>
            <a:r>
              <a:rPr lang="cs-CZ" sz="900" dirty="0">
                <a:hlinkClick r:id="rId5"/>
              </a:rPr>
              <a:t>http://</a:t>
            </a:r>
            <a:r>
              <a:rPr lang="cs-CZ" sz="900" dirty="0" smtClean="0">
                <a:hlinkClick r:id="rId5"/>
              </a:rPr>
              <a:t>www.ceskamiss.cz/miss/detail/181/ceska-miss-2015-nikol-svantnerova</a:t>
            </a:r>
            <a:endParaRPr lang="cs-CZ" sz="900" dirty="0" smtClean="0"/>
          </a:p>
          <a:p>
            <a:r>
              <a:rPr lang="cs-CZ" sz="900" dirty="0" smtClean="0"/>
              <a:t>Obr. Č. 7 </a:t>
            </a:r>
            <a:r>
              <a:rPr lang="cs-CZ" sz="900" dirty="0"/>
              <a:t>- </a:t>
            </a:r>
            <a:r>
              <a:rPr lang="cs-CZ" sz="900" dirty="0">
                <a:hlinkClick r:id="rId6"/>
              </a:rPr>
              <a:t>http://</a:t>
            </a:r>
            <a:r>
              <a:rPr lang="cs-CZ" sz="900" dirty="0" smtClean="0">
                <a:hlinkClick r:id="rId6"/>
              </a:rPr>
              <a:t>www.dreamstime.com/stock-illustration-pray-paris-symbol-eiffel-tower-painted-colors-french-flag-date-day-terrorist-attack-image62419063</a:t>
            </a:r>
            <a:endParaRPr lang="cs-CZ" sz="900" dirty="0" smtClean="0"/>
          </a:p>
          <a:p>
            <a:r>
              <a:rPr lang="cs-CZ" sz="900" dirty="0" smtClean="0"/>
              <a:t>Obr. Č. 8 </a:t>
            </a:r>
            <a:r>
              <a:rPr lang="cs-CZ" sz="900" dirty="0"/>
              <a:t>- </a:t>
            </a:r>
            <a:r>
              <a:rPr lang="cs-CZ" sz="900" dirty="0">
                <a:hlinkClick r:id="rId7"/>
              </a:rPr>
              <a:t>http://</a:t>
            </a:r>
            <a:r>
              <a:rPr lang="cs-CZ" sz="900" dirty="0" smtClean="0">
                <a:hlinkClick r:id="rId7"/>
              </a:rPr>
              <a:t>www.ceskatelevize.cz/ct24/svet/1560506-francie-zmarila-planovany-teroristicky-utok</a:t>
            </a:r>
            <a:endParaRPr lang="cs-CZ" sz="900" dirty="0" smtClean="0"/>
          </a:p>
          <a:p>
            <a:r>
              <a:rPr lang="cs-CZ" sz="900" dirty="0" smtClean="0"/>
              <a:t>Obr. Č. 9 </a:t>
            </a:r>
            <a:r>
              <a:rPr lang="cs-CZ" sz="900" dirty="0"/>
              <a:t>- </a:t>
            </a:r>
            <a:r>
              <a:rPr lang="cs-CZ" sz="900" dirty="0">
                <a:hlinkClick r:id="rId8"/>
              </a:rPr>
              <a:t>https://www.besedabar.cz/inpage/ms-hokej-2015</a:t>
            </a:r>
            <a:r>
              <a:rPr lang="cs-CZ" sz="900" dirty="0" smtClean="0">
                <a:hlinkClick r:id="rId8"/>
              </a:rPr>
              <a:t>/</a:t>
            </a:r>
            <a:endParaRPr lang="cs-CZ" sz="900" dirty="0" smtClean="0"/>
          </a:p>
          <a:p>
            <a:r>
              <a:rPr lang="cs-CZ" sz="900" dirty="0" smtClean="0"/>
              <a:t>Obr. Č. </a:t>
            </a:r>
            <a:r>
              <a:rPr lang="cs-CZ" sz="900" dirty="0"/>
              <a:t>10 - </a:t>
            </a:r>
            <a:r>
              <a:rPr lang="cs-CZ" sz="900" dirty="0">
                <a:hlinkClick r:id="rId9"/>
              </a:rPr>
              <a:t>http://</a:t>
            </a:r>
            <a:r>
              <a:rPr lang="cs-CZ" sz="900" dirty="0" smtClean="0">
                <a:hlinkClick r:id="rId9"/>
              </a:rPr>
              <a:t>www.extra.cz/dalsi-teror-v-parizi-strelba-v-restauraci-u-bastily-potvrzen-jeden-zraneny</a:t>
            </a:r>
            <a:endParaRPr lang="cs-CZ" sz="900" dirty="0" smtClean="0"/>
          </a:p>
          <a:p>
            <a:r>
              <a:rPr lang="cs-CZ" sz="900" dirty="0" smtClean="0"/>
              <a:t>Obr. Č. 11 </a:t>
            </a:r>
            <a:r>
              <a:rPr lang="cs-CZ" sz="900" dirty="0"/>
              <a:t>- </a:t>
            </a:r>
            <a:r>
              <a:rPr lang="cs-CZ" sz="900" dirty="0">
                <a:hlinkClick r:id="rId10"/>
              </a:rPr>
              <a:t>http://</a:t>
            </a:r>
            <a:r>
              <a:rPr lang="cs-CZ" sz="900" dirty="0" smtClean="0">
                <a:hlinkClick r:id="rId10"/>
              </a:rPr>
              <a:t>lifeunderground.blog.cz/1408/prvni-regulerni-volby-v-gold-pitu</a:t>
            </a:r>
            <a:endParaRPr lang="cs-CZ" sz="900" dirty="0" smtClean="0"/>
          </a:p>
          <a:p>
            <a:r>
              <a:rPr lang="cs-CZ" sz="900" dirty="0" smtClean="0"/>
              <a:t>Obr. Č. 12 </a:t>
            </a:r>
            <a:r>
              <a:rPr lang="cs-CZ" sz="900" dirty="0"/>
              <a:t>- </a:t>
            </a:r>
            <a:r>
              <a:rPr lang="cs-CZ" sz="900" dirty="0">
                <a:hlinkClick r:id="rId11"/>
              </a:rPr>
              <a:t>http://</a:t>
            </a:r>
            <a:r>
              <a:rPr lang="cs-CZ" sz="900" dirty="0" smtClean="0">
                <a:hlinkClick r:id="rId11"/>
              </a:rPr>
              <a:t>hostasovice.cz/j25/index.php/zastupitelstvo</a:t>
            </a:r>
            <a:endParaRPr lang="cs-CZ" sz="900" dirty="0" smtClean="0"/>
          </a:p>
          <a:p>
            <a:r>
              <a:rPr lang="cs-CZ" sz="900" dirty="0" smtClean="0"/>
              <a:t>Obr. Č. 13 – klipart</a:t>
            </a:r>
          </a:p>
          <a:p>
            <a:r>
              <a:rPr lang="cs-CZ" sz="900" dirty="0" smtClean="0"/>
              <a:t>Obr. Č. </a:t>
            </a:r>
            <a:r>
              <a:rPr lang="cs-CZ" sz="900" dirty="0"/>
              <a:t>14 - </a:t>
            </a:r>
            <a:r>
              <a:rPr lang="cs-CZ" sz="900" dirty="0">
                <a:hlinkClick r:id="rId12"/>
              </a:rPr>
              <a:t>http://pirati.sobeslav.cz/pozvanka-na-dubnove-zastupitelstvo</a:t>
            </a:r>
            <a:r>
              <a:rPr lang="cs-CZ" sz="900" dirty="0" smtClean="0">
                <a:hlinkClick r:id="rId12"/>
              </a:rPr>
              <a:t>/</a:t>
            </a:r>
            <a:endParaRPr lang="cs-CZ" sz="900" dirty="0" smtClean="0"/>
          </a:p>
          <a:p>
            <a:r>
              <a:rPr lang="cs-CZ" sz="900" dirty="0" smtClean="0"/>
              <a:t>Obr. Č. 15 </a:t>
            </a:r>
            <a:r>
              <a:rPr lang="cs-CZ" sz="900" dirty="0"/>
              <a:t>- </a:t>
            </a:r>
            <a:r>
              <a:rPr lang="cs-CZ" sz="900" dirty="0">
                <a:hlinkClick r:id="rId13"/>
              </a:rPr>
              <a:t>http://</a:t>
            </a:r>
            <a:r>
              <a:rPr lang="cs-CZ" sz="900" dirty="0" smtClean="0">
                <a:hlinkClick r:id="rId13"/>
              </a:rPr>
              <a:t>www.smocr.cz/cz/svaz-mest-a-obci-cr/organy-svazu/predsednictvo/q-a-jiri-cervenka-starosta-obce-blizejov.aspx</a:t>
            </a:r>
            <a:endParaRPr lang="cs-CZ" sz="900" dirty="0" smtClean="0"/>
          </a:p>
          <a:p>
            <a:r>
              <a:rPr lang="cs-CZ" sz="900" dirty="0" smtClean="0"/>
              <a:t>Obr. Č. 16, 17 – vlastní foto</a:t>
            </a:r>
            <a:endParaRPr lang="cs-CZ" sz="9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42.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699926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3999" cy="5517232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 smtClean="0"/>
              <a:t>Obr.č</a:t>
            </a:r>
            <a:r>
              <a:rPr lang="cs-CZ" dirty="0" smtClean="0"/>
              <a:t>. 18 – klipart</a:t>
            </a:r>
          </a:p>
          <a:p>
            <a:r>
              <a:rPr lang="cs-CZ" dirty="0" err="1" smtClean="0"/>
              <a:t>Obr.č</a:t>
            </a:r>
            <a:r>
              <a:rPr lang="cs-CZ" dirty="0" smtClean="0"/>
              <a:t>. 19 </a:t>
            </a:r>
            <a:r>
              <a:rPr lang="cs-CZ" dirty="0"/>
              <a:t>- </a:t>
            </a:r>
            <a:r>
              <a:rPr lang="cs-CZ" dirty="0">
                <a:hlinkClick r:id="rId2"/>
              </a:rPr>
              <a:t>http://www.rhelektro.com/?</a:t>
            </a:r>
            <a:r>
              <a:rPr lang="cs-CZ" dirty="0" smtClean="0">
                <a:hlinkClick r:id="rId2"/>
              </a:rPr>
              <a:t>menu=verejne_osvetleni</a:t>
            </a:r>
            <a:endParaRPr lang="cs-CZ" dirty="0" smtClean="0"/>
          </a:p>
          <a:p>
            <a:r>
              <a:rPr lang="cs-CZ" dirty="0" err="1" smtClean="0"/>
              <a:t>Obr.č</a:t>
            </a:r>
            <a:r>
              <a:rPr lang="cs-CZ" dirty="0"/>
              <a:t>.</a:t>
            </a:r>
            <a:r>
              <a:rPr lang="cs-CZ" dirty="0" smtClean="0"/>
              <a:t> 20 </a:t>
            </a:r>
            <a:r>
              <a:rPr lang="cs-CZ" dirty="0"/>
              <a:t>- 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www.turistika.cz/mista/blizejov-kostel-sv-martina-nad-prvnim-kruhovym-objezdem</a:t>
            </a:r>
            <a:endParaRPr lang="cs-CZ" dirty="0" smtClean="0"/>
          </a:p>
          <a:p>
            <a:r>
              <a:rPr lang="cs-CZ" dirty="0" err="1" smtClean="0"/>
              <a:t>Obr.č</a:t>
            </a:r>
            <a:r>
              <a:rPr lang="cs-CZ" dirty="0" smtClean="0"/>
              <a:t>. 21, 22, 23 – vlastní foto</a:t>
            </a:r>
          </a:p>
          <a:p>
            <a:r>
              <a:rPr lang="cs-CZ" dirty="0" err="1" smtClean="0"/>
              <a:t>Obr.č</a:t>
            </a:r>
            <a:r>
              <a:rPr lang="cs-CZ" dirty="0" smtClean="0"/>
              <a:t>. </a:t>
            </a:r>
            <a:r>
              <a:rPr lang="cs-CZ" dirty="0"/>
              <a:t>24 -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www.tondach.cz/proc-tondach/o-spolecnosti/vyrobni-zavody</a:t>
            </a:r>
            <a:endParaRPr lang="cs-CZ" dirty="0" smtClean="0"/>
          </a:p>
          <a:p>
            <a:r>
              <a:rPr lang="cs-CZ" dirty="0" err="1" smtClean="0"/>
              <a:t>Obr.č</a:t>
            </a:r>
            <a:r>
              <a:rPr lang="cs-CZ" dirty="0" smtClean="0"/>
              <a:t>. 25, 26 – vlastní foto</a:t>
            </a:r>
          </a:p>
          <a:p>
            <a:r>
              <a:rPr lang="cs-CZ" dirty="0" err="1" smtClean="0"/>
              <a:t>Obr.č</a:t>
            </a:r>
            <a:r>
              <a:rPr lang="cs-CZ" dirty="0" smtClean="0"/>
              <a:t>. 27 </a:t>
            </a:r>
            <a:r>
              <a:rPr lang="cs-CZ" dirty="0"/>
              <a:t>-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www.tyden.cz/rubriky/relax/zvirata/divocak-si-odbehl-na-vylet-do-rakouska_282538.html</a:t>
            </a:r>
            <a:endParaRPr lang="cs-CZ" dirty="0" smtClean="0"/>
          </a:p>
          <a:p>
            <a:r>
              <a:rPr lang="cs-CZ" dirty="0" err="1" smtClean="0"/>
              <a:t>Obr.č</a:t>
            </a:r>
            <a:r>
              <a:rPr lang="cs-CZ" dirty="0" smtClean="0"/>
              <a:t>. </a:t>
            </a:r>
            <a:r>
              <a:rPr lang="cs-CZ" dirty="0"/>
              <a:t>28 -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www.naturfoto.cz/danek-skvrnity-fotografie-626.html</a:t>
            </a:r>
            <a:endParaRPr lang="cs-CZ" dirty="0" smtClean="0"/>
          </a:p>
          <a:p>
            <a:r>
              <a:rPr lang="cs-CZ" dirty="0" err="1" smtClean="0"/>
              <a:t>Obr.č</a:t>
            </a:r>
            <a:r>
              <a:rPr lang="cs-CZ" dirty="0" smtClean="0"/>
              <a:t>. 29 </a:t>
            </a:r>
            <a:r>
              <a:rPr lang="cs-CZ" dirty="0"/>
              <a:t>- </a:t>
            </a:r>
            <a:r>
              <a:rPr lang="cs-CZ" dirty="0">
                <a:hlinkClick r:id="rId7"/>
              </a:rPr>
              <a:t>http://www.myslivost.cz/OMS/domazlice/Strelectvi/Celostatni-prebor-CMMJ-ve-strelbe-na-baterii-(1)/</a:t>
            </a:r>
            <a:r>
              <a:rPr lang="cs-CZ" dirty="0" smtClean="0">
                <a:hlinkClick r:id="rId7"/>
              </a:rPr>
              <a:t>Celostatni-prebor-CMMJ-ve-strelbe-na-baterii.aspx</a:t>
            </a:r>
            <a:endParaRPr lang="cs-CZ" dirty="0" smtClean="0"/>
          </a:p>
          <a:p>
            <a:r>
              <a:rPr lang="cs-CZ" dirty="0" smtClean="0"/>
              <a:t>Obr.č.30, 31 – foto Barbory Řezníčkové</a:t>
            </a:r>
          </a:p>
          <a:p>
            <a:r>
              <a:rPr lang="cs-CZ" dirty="0" err="1" smtClean="0"/>
              <a:t>Obr.č</a:t>
            </a:r>
            <a:r>
              <a:rPr lang="cs-CZ" dirty="0" smtClean="0"/>
              <a:t>. 32, 33, 34 – foto Jana Králíka</a:t>
            </a:r>
          </a:p>
          <a:p>
            <a:r>
              <a:rPr lang="cs-CZ" dirty="0" err="1" smtClean="0"/>
              <a:t>Obr.č</a:t>
            </a:r>
            <a:r>
              <a:rPr lang="cs-CZ" dirty="0" smtClean="0"/>
              <a:t>. 35 – klipart</a:t>
            </a:r>
          </a:p>
          <a:p>
            <a:r>
              <a:rPr lang="cs-CZ" dirty="0" smtClean="0"/>
              <a:t>Obr.č.36 – vlastní foto</a:t>
            </a:r>
          </a:p>
          <a:p>
            <a:r>
              <a:rPr lang="cs-CZ" dirty="0" smtClean="0"/>
              <a:t>Obr. Č. </a:t>
            </a:r>
            <a:r>
              <a:rPr lang="cs-CZ" dirty="0"/>
              <a:t>37 - </a:t>
            </a: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domazlicky.denik.cz/galerie/blizejov_31_1_09.html</a:t>
            </a:r>
            <a:endParaRPr lang="cs-CZ" dirty="0" smtClean="0"/>
          </a:p>
          <a:p>
            <a:r>
              <a:rPr lang="cs-CZ" dirty="0" err="1" smtClean="0"/>
              <a:t>Obr.č</a:t>
            </a:r>
            <a:r>
              <a:rPr lang="cs-CZ" dirty="0" smtClean="0"/>
              <a:t>. 38 – klipart</a:t>
            </a:r>
          </a:p>
          <a:p>
            <a:r>
              <a:rPr lang="cs-CZ" dirty="0" err="1" smtClean="0"/>
              <a:t>Obr.č</a:t>
            </a:r>
            <a:r>
              <a:rPr lang="cs-CZ" dirty="0" smtClean="0"/>
              <a:t>. 39 </a:t>
            </a:r>
            <a:r>
              <a:rPr lang="cs-CZ" dirty="0"/>
              <a:t>- </a:t>
            </a:r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www.zsblizejov.cz/index.php?id=219&amp;fd=Vnlyb2NuaSB6cHJhdmEgWlMgMjAxNC0xNS5wZGY%3D</a:t>
            </a:r>
            <a:endParaRPr lang="cs-CZ" dirty="0" smtClean="0"/>
          </a:p>
          <a:p>
            <a:r>
              <a:rPr lang="cs-CZ" dirty="0" err="1" smtClean="0"/>
              <a:t>Obr,č</a:t>
            </a:r>
            <a:r>
              <a:rPr lang="cs-CZ" dirty="0" smtClean="0"/>
              <a:t>, 40 - klipart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43.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266272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328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200" dirty="0" err="1" smtClean="0"/>
              <a:t>Obr.č</a:t>
            </a:r>
            <a:r>
              <a:rPr lang="cs-CZ" sz="1200" dirty="0" smtClean="0"/>
              <a:t>. 41 – vlastní foto</a:t>
            </a:r>
          </a:p>
          <a:p>
            <a:pPr marL="0" indent="0">
              <a:buNone/>
            </a:pPr>
            <a:r>
              <a:rPr lang="cs-CZ" sz="1200" dirty="0" err="1" smtClean="0"/>
              <a:t>Obr.č</a:t>
            </a:r>
            <a:r>
              <a:rPr lang="cs-CZ" sz="1200" dirty="0" smtClean="0"/>
              <a:t>. 42 – klipart</a:t>
            </a:r>
          </a:p>
          <a:p>
            <a:pPr marL="0" indent="0">
              <a:buNone/>
            </a:pPr>
            <a:r>
              <a:rPr lang="cs-CZ" sz="1200" dirty="0" err="1" smtClean="0"/>
              <a:t>Obr.č</a:t>
            </a:r>
            <a:r>
              <a:rPr lang="cs-CZ" sz="1200" dirty="0" smtClean="0"/>
              <a:t>. </a:t>
            </a:r>
            <a:r>
              <a:rPr lang="cs-CZ" sz="1200" dirty="0"/>
              <a:t>43 - </a:t>
            </a:r>
            <a:r>
              <a:rPr lang="cs-CZ" sz="1200" dirty="0">
                <a:hlinkClick r:id="rId2"/>
              </a:rPr>
              <a:t>http://</a:t>
            </a:r>
            <a:r>
              <a:rPr lang="cs-CZ" sz="1200" dirty="0" smtClean="0">
                <a:hlinkClick r:id="rId2"/>
              </a:rPr>
              <a:t>www.zsblizejov.cz/index.php?id=37</a:t>
            </a:r>
            <a:endParaRPr lang="cs-CZ" sz="1200" dirty="0" smtClean="0"/>
          </a:p>
          <a:p>
            <a:pPr marL="0" indent="0">
              <a:buNone/>
            </a:pPr>
            <a:r>
              <a:rPr lang="cs-CZ" sz="1200" dirty="0" smtClean="0"/>
              <a:t>Obr. č. 44 </a:t>
            </a:r>
            <a:r>
              <a:rPr lang="cs-CZ" sz="1200" dirty="0"/>
              <a:t>- 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www.blizejov.cz/2015-vitani-obcanku-3/g-1630/id_obrazky=2838&amp;typ_sady=1</a:t>
            </a:r>
            <a:endParaRPr lang="cs-CZ" sz="1200" dirty="0" smtClean="0"/>
          </a:p>
          <a:p>
            <a:pPr marL="0" indent="0">
              <a:buNone/>
            </a:pPr>
            <a:r>
              <a:rPr lang="cs-CZ" sz="1200" dirty="0" err="1" smtClean="0"/>
              <a:t>Obr.č</a:t>
            </a:r>
            <a:r>
              <a:rPr lang="cs-CZ" sz="1200" dirty="0" smtClean="0"/>
              <a:t>. </a:t>
            </a:r>
            <a:r>
              <a:rPr lang="cs-CZ" sz="1200" dirty="0"/>
              <a:t>45 - </a:t>
            </a:r>
            <a:r>
              <a:rPr lang="cs-CZ" sz="1200" dirty="0">
                <a:hlinkClick r:id="rId4"/>
              </a:rPr>
              <a:t>http://www.farnost-benesov.cz/trikralova-sbirka-od-5-11-1-2015</a:t>
            </a:r>
            <a:r>
              <a:rPr lang="cs-CZ" sz="1200" dirty="0" smtClean="0">
                <a:hlinkClick r:id="rId4"/>
              </a:rPr>
              <a:t>/</a:t>
            </a:r>
            <a:endParaRPr lang="cs-CZ" sz="1200" dirty="0" smtClean="0"/>
          </a:p>
          <a:p>
            <a:pPr marL="0" indent="0">
              <a:buNone/>
            </a:pPr>
            <a:r>
              <a:rPr lang="cs-CZ" sz="1200" dirty="0" smtClean="0"/>
              <a:t>Obr. č. 46 </a:t>
            </a:r>
            <a:r>
              <a:rPr lang="cs-CZ" sz="1200" dirty="0"/>
              <a:t>- </a:t>
            </a:r>
            <a:r>
              <a:rPr lang="cs-CZ" sz="1200" dirty="0">
                <a:hlinkClick r:id="rId5"/>
              </a:rPr>
              <a:t>http://</a:t>
            </a:r>
            <a:r>
              <a:rPr lang="cs-CZ" sz="1200" dirty="0" smtClean="0">
                <a:hlinkClick r:id="rId5"/>
              </a:rPr>
              <a:t>domazlicky.denik.cz/galerie/recesisticky-prvomajovy-pruvod-v-blizejove.html?mm=6058254</a:t>
            </a:r>
            <a:endParaRPr lang="cs-CZ" sz="1200" dirty="0" smtClean="0"/>
          </a:p>
          <a:p>
            <a:pPr marL="0" indent="0">
              <a:buNone/>
            </a:pPr>
            <a:r>
              <a:rPr lang="cs-CZ" sz="1200" dirty="0" err="1" smtClean="0"/>
              <a:t>Obr.č</a:t>
            </a:r>
            <a:r>
              <a:rPr lang="cs-CZ" sz="1200" dirty="0" smtClean="0"/>
              <a:t>. 47, 48,– klipart</a:t>
            </a:r>
          </a:p>
          <a:p>
            <a:pPr marL="0" indent="0">
              <a:buNone/>
            </a:pPr>
            <a:r>
              <a:rPr lang="cs-CZ" sz="1200" dirty="0" err="1" smtClean="0"/>
              <a:t>Obr.č</a:t>
            </a:r>
            <a:r>
              <a:rPr lang="cs-CZ" sz="1200" dirty="0" smtClean="0"/>
              <a:t>. 49 </a:t>
            </a:r>
            <a:r>
              <a:rPr lang="cs-CZ" sz="1200" dirty="0"/>
              <a:t>- </a:t>
            </a:r>
            <a:r>
              <a:rPr lang="cs-CZ" sz="1200" dirty="0">
                <a:hlinkClick r:id="rId6"/>
              </a:rPr>
              <a:t>http://www.mekbn.cz/?</a:t>
            </a:r>
            <a:r>
              <a:rPr lang="cs-CZ" sz="1200" dirty="0" smtClean="0">
                <a:hlinkClick r:id="rId6"/>
              </a:rPr>
              <a:t>page=galerieo&amp;id=73</a:t>
            </a:r>
            <a:endParaRPr lang="cs-CZ" sz="1200" dirty="0" smtClean="0"/>
          </a:p>
          <a:p>
            <a:pPr marL="0" indent="0">
              <a:buNone/>
            </a:pPr>
            <a:r>
              <a:rPr lang="cs-CZ" sz="1200" dirty="0" err="1" smtClean="0"/>
              <a:t>Obr.č</a:t>
            </a:r>
            <a:r>
              <a:rPr lang="cs-CZ" sz="1200" dirty="0" smtClean="0"/>
              <a:t>. 50– vlastní foto</a:t>
            </a:r>
          </a:p>
          <a:p>
            <a:pPr marL="0" indent="0">
              <a:buNone/>
            </a:pPr>
            <a:r>
              <a:rPr lang="cs-CZ" sz="1200" dirty="0" smtClean="0"/>
              <a:t>Obr. 51 - </a:t>
            </a:r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www.kostelycz.cz/okresy/domazlice.htm</a:t>
            </a:r>
            <a:endParaRPr lang="cs-CZ" sz="1200" dirty="0" smtClean="0"/>
          </a:p>
          <a:p>
            <a:pPr marL="0" indent="0">
              <a:buNone/>
            </a:pPr>
            <a:r>
              <a:rPr lang="cs-CZ" sz="1200" dirty="0" err="1" smtClean="0"/>
              <a:t>Obr.č</a:t>
            </a:r>
            <a:r>
              <a:rPr lang="cs-CZ" sz="1200" dirty="0" smtClean="0"/>
              <a:t>. 52 – klipart</a:t>
            </a:r>
          </a:p>
          <a:p>
            <a:pPr marL="0" indent="0">
              <a:buNone/>
            </a:pPr>
            <a:r>
              <a:rPr lang="cs-CZ" sz="1200" dirty="0" err="1" smtClean="0"/>
              <a:t>Obr.č</a:t>
            </a:r>
            <a:r>
              <a:rPr lang="cs-CZ" sz="1200" dirty="0" smtClean="0"/>
              <a:t>. 53, 54 – vlastní foto</a:t>
            </a:r>
          </a:p>
          <a:p>
            <a:pPr marL="0" indent="0">
              <a:buNone/>
            </a:pPr>
            <a:r>
              <a:rPr lang="cs-CZ" sz="1200" dirty="0" err="1" smtClean="0"/>
              <a:t>Obr.č</a:t>
            </a:r>
            <a:r>
              <a:rPr lang="cs-CZ" sz="1200" dirty="0" smtClean="0"/>
              <a:t>. 55, 56, 57 – klipart</a:t>
            </a:r>
          </a:p>
          <a:p>
            <a:pPr marL="0" indent="0">
              <a:buNone/>
            </a:pPr>
            <a:r>
              <a:rPr lang="cs-CZ" sz="1200" dirty="0" err="1" smtClean="0"/>
              <a:t>Obr.č</a:t>
            </a:r>
            <a:r>
              <a:rPr lang="cs-CZ" sz="1200" dirty="0" smtClean="0"/>
              <a:t>. 58, 59, 60, 61- klipart</a:t>
            </a:r>
          </a:p>
          <a:p>
            <a:pPr marL="0" indent="0">
              <a:buNone/>
            </a:pP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766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44.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927233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8820472" cy="4763623"/>
          </a:xfrm>
        </p:spPr>
        <p:txBody>
          <a:bodyPr>
            <a:normAutofit/>
          </a:bodyPr>
          <a:lstStyle/>
          <a:p>
            <a:r>
              <a:rPr lang="cs-CZ" sz="3200" smtClean="0"/>
              <a:t>Děkujeme </a:t>
            </a:r>
            <a:r>
              <a:rPr lang="cs-CZ" sz="3200" smtClean="0"/>
              <a:t>vám </a:t>
            </a:r>
            <a:r>
              <a:rPr lang="cs-CZ" sz="3200" dirty="0" smtClean="0"/>
              <a:t>za pozornost, doufáme, že jste se z </a:t>
            </a:r>
            <a:r>
              <a:rPr lang="cs-CZ" sz="3200" smtClean="0"/>
              <a:t>naší </a:t>
            </a:r>
            <a:r>
              <a:rPr lang="cs-CZ" sz="3200" smtClean="0"/>
              <a:t>prezentace </a:t>
            </a:r>
            <a:r>
              <a:rPr lang="cs-CZ" sz="3200" dirty="0" smtClean="0"/>
              <a:t>dozvěděli mnoho zajímavých informací a že jste se při ní nenudili!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45.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ANOTACE + MOTTA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3"/>
            <a:ext cx="9144000" cy="528638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Motto: „V životě nepotřebuješ nic než nevědomost a sebevědomí: pak se ti úspěch nemůže vyhnout.“ – Mark </a:t>
            </a:r>
            <a:r>
              <a:rPr lang="cs-CZ" sz="2400" dirty="0" err="1" smtClean="0"/>
              <a:t>Twain</a:t>
            </a:r>
            <a:endParaRPr lang="cs-CZ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2" y="2970281"/>
            <a:ext cx="2613625" cy="326703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220072" y="5624336"/>
            <a:ext cx="1736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Obrázek č. 3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5.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ANOTACE + MOTTA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3"/>
            <a:ext cx="9144000" cy="528638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Jmenuji se Aneta </a:t>
            </a:r>
            <a:r>
              <a:rPr lang="cs-CZ" sz="2400" dirty="0" err="1" smtClean="0"/>
              <a:t>Zimanová</a:t>
            </a:r>
            <a:r>
              <a:rPr lang="cs-CZ" sz="2400" dirty="0" smtClean="0"/>
              <a:t> a bydlím v </a:t>
            </a:r>
            <a:r>
              <a:rPr lang="cs-CZ" sz="2400" dirty="0" err="1" smtClean="0"/>
              <a:t>Blížejově</a:t>
            </a:r>
            <a:r>
              <a:rPr lang="cs-CZ" sz="2400" dirty="0" smtClean="0"/>
              <a:t>. Je mi 15 let. Od roku 2007 navštěvuji ZŠ </a:t>
            </a:r>
            <a:r>
              <a:rPr lang="cs-CZ" sz="2400" dirty="0" err="1" smtClean="0"/>
              <a:t>Blížejov</a:t>
            </a:r>
            <a:r>
              <a:rPr lang="cs-CZ" sz="2400" dirty="0" smtClean="0"/>
              <a:t>. Mé oblíbené předměty jsou výtvarná výchova a anglický jazyk. Můj koníček je čtení knih.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My </a:t>
            </a:r>
            <a:r>
              <a:rPr lang="cs-CZ" sz="2400" dirty="0" err="1" smtClean="0"/>
              <a:t>name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Aneta Zimanová and I live in Blížejov. I´m 15 </a:t>
            </a:r>
            <a:r>
              <a:rPr lang="cs-CZ" sz="2400" dirty="0" err="1" smtClean="0"/>
              <a:t>years</a:t>
            </a:r>
            <a:r>
              <a:rPr lang="cs-CZ" sz="2400" dirty="0" smtClean="0"/>
              <a:t> </a:t>
            </a:r>
            <a:r>
              <a:rPr lang="cs-CZ" sz="2400" dirty="0" err="1" smtClean="0"/>
              <a:t>old</a:t>
            </a:r>
            <a:r>
              <a:rPr lang="cs-CZ" sz="2400" dirty="0" smtClean="0"/>
              <a:t>. </a:t>
            </a:r>
            <a:r>
              <a:rPr lang="cs-CZ" sz="2400" dirty="0" err="1" smtClean="0"/>
              <a:t>Since</a:t>
            </a:r>
            <a:r>
              <a:rPr lang="cs-CZ" sz="2400" dirty="0" smtClean="0"/>
              <a:t> </a:t>
            </a:r>
            <a:r>
              <a:rPr lang="cs-CZ" sz="2400" dirty="0" err="1" smtClean="0"/>
              <a:t>year</a:t>
            </a:r>
            <a:r>
              <a:rPr lang="cs-CZ" sz="2400" dirty="0" smtClean="0"/>
              <a:t> 2007 I </a:t>
            </a:r>
            <a:r>
              <a:rPr lang="cs-CZ" sz="2400" dirty="0" err="1" smtClean="0"/>
              <a:t>vissiting</a:t>
            </a:r>
            <a:r>
              <a:rPr lang="cs-CZ" sz="2400" dirty="0" smtClean="0"/>
              <a:t> ZŠ Blížejov. My favorite </a:t>
            </a:r>
            <a:r>
              <a:rPr lang="cs-CZ" sz="2400" dirty="0" err="1" smtClean="0"/>
              <a:t>subjects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art </a:t>
            </a:r>
            <a:r>
              <a:rPr lang="cs-CZ" sz="2400" dirty="0" err="1" smtClean="0"/>
              <a:t>education</a:t>
            </a:r>
            <a:r>
              <a:rPr lang="cs-CZ" sz="2400" dirty="0" smtClean="0"/>
              <a:t> and </a:t>
            </a:r>
            <a:r>
              <a:rPr lang="cs-CZ" sz="2400" dirty="0" err="1" smtClean="0"/>
              <a:t>English</a:t>
            </a:r>
            <a:r>
              <a:rPr lang="cs-CZ" sz="2400" dirty="0" smtClean="0"/>
              <a:t> </a:t>
            </a:r>
            <a:r>
              <a:rPr lang="cs-CZ" sz="2400" dirty="0" err="1" smtClean="0"/>
              <a:t>language</a:t>
            </a:r>
            <a:r>
              <a:rPr lang="cs-CZ" sz="2400" dirty="0" smtClean="0"/>
              <a:t>. My hobby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reading</a:t>
            </a:r>
            <a:r>
              <a:rPr lang="cs-CZ" sz="2400" dirty="0" smtClean="0"/>
              <a:t> </a:t>
            </a:r>
            <a:r>
              <a:rPr lang="cs-CZ" sz="2400" dirty="0" err="1" smtClean="0"/>
              <a:t>books</a:t>
            </a:r>
            <a:r>
              <a:rPr lang="cs-CZ" sz="2400" dirty="0" smtClean="0"/>
              <a:t>. </a:t>
            </a:r>
          </a:p>
          <a:p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766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6.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ANOTACE + MOTTA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7" y="1571613"/>
            <a:ext cx="8358247" cy="528638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Motto: </a:t>
            </a:r>
            <a:r>
              <a:rPr lang="cs-CZ" sz="2400" b="1" dirty="0" smtClean="0"/>
              <a:t>:</a:t>
            </a:r>
            <a:r>
              <a:rPr lang="cs-CZ" sz="2400" dirty="0" smtClean="0"/>
              <a:t>„Nechtěj být člověkem, který je úspěšný, ale člověkem, který za něco stojí.“ – Albert Einstein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78" y="2746295"/>
            <a:ext cx="4286251" cy="333375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123728" y="628779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4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58933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7.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 VÝBĚRU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Toto téma jsme si vybraly proto, že se zajímáme o dění v naší obci a o její rozvoj.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40352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8.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280543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3977"/>
            <a:ext cx="7055380" cy="1400530"/>
          </a:xfrm>
        </p:spPr>
        <p:txBody>
          <a:bodyPr/>
          <a:lstStyle/>
          <a:p>
            <a:r>
              <a:rPr lang="cs-CZ" dirty="0" smtClean="0"/>
              <a:t>PODĚKOVÁNÍ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9"/>
          </a:xfrm>
        </p:spPr>
        <p:txBody>
          <a:bodyPr>
            <a:normAutofit/>
          </a:bodyPr>
          <a:lstStyle/>
          <a:p>
            <a:r>
              <a:rPr lang="cs-CZ" sz="2100" dirty="0"/>
              <a:t>Tímto bychom chtěly poděkovat paní ředitelce </a:t>
            </a:r>
            <a:r>
              <a:rPr lang="cs-CZ" sz="2100" dirty="0" smtClean="0"/>
              <a:t>Hanzalové </a:t>
            </a:r>
            <a:r>
              <a:rPr lang="cs-CZ" sz="2100" dirty="0"/>
              <a:t>za dodávání informací a trpělivost, kterou s námi po dobu zpracování této práce měla. Dále bychom chtěly poděkovat paní učitelce </a:t>
            </a:r>
            <a:r>
              <a:rPr lang="cs-CZ" sz="2100" dirty="0" smtClean="0"/>
              <a:t>Červenkové </a:t>
            </a:r>
            <a:r>
              <a:rPr lang="cs-CZ" sz="2100" dirty="0"/>
              <a:t>za opravování pravopisných chyb, paní učitelce </a:t>
            </a:r>
            <a:r>
              <a:rPr lang="cs-CZ" sz="2100" dirty="0" smtClean="0"/>
              <a:t>Dostálové </a:t>
            </a:r>
            <a:r>
              <a:rPr lang="cs-CZ" sz="2100" dirty="0"/>
              <a:t>za pomoc s anotací a panu učiteli Hejtmanovi, paní </a:t>
            </a:r>
            <a:r>
              <a:rPr lang="cs-CZ" sz="2100" dirty="0" smtClean="0"/>
              <a:t>Aleně Adámkové </a:t>
            </a:r>
            <a:r>
              <a:rPr lang="cs-CZ" sz="2100" dirty="0"/>
              <a:t>a </a:t>
            </a:r>
            <a:r>
              <a:rPr lang="cs-CZ" sz="2100" dirty="0" smtClean="0"/>
              <a:t>paní Anně </a:t>
            </a:r>
            <a:r>
              <a:rPr lang="cs-CZ" sz="2100" dirty="0" err="1"/>
              <a:t>Hujsové</a:t>
            </a:r>
            <a:r>
              <a:rPr lang="cs-CZ" sz="2100" dirty="0"/>
              <a:t> za dodání informací, paní učitelce Křížové za pomoc s písemnou </a:t>
            </a:r>
            <a:r>
              <a:rPr lang="cs-CZ" sz="2100" dirty="0" smtClean="0"/>
              <a:t>přípravou, paní Ptáčníkové za informace o Prvomájovém průvodu </a:t>
            </a:r>
            <a:r>
              <a:rPr lang="cs-CZ" sz="2100" dirty="0"/>
              <a:t>a panu Jiřímu Schwarzovi za poskytnutí rozhovoru pro naši závěrečnou prezentaci.</a:t>
            </a:r>
          </a:p>
          <a:p>
            <a:pPr marL="0" indent="0">
              <a:buNone/>
            </a:pPr>
            <a:endParaRPr lang="cs-CZ" sz="21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12360" y="45271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9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101">
            <a:off x="3868505" y="4224922"/>
            <a:ext cx="2077689" cy="222240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012160" y="56107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č. 5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lastní 1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4FB8C1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58C1BA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2129</Words>
  <Application>Microsoft Office PowerPoint</Application>
  <PresentationFormat>Předvádění na obrazovce (4:3)</PresentationFormat>
  <Paragraphs>451</Paragraphs>
  <Slides>45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Ion</vt:lpstr>
      <vt:lpstr>Kronika BLÍŽEJOVA 2015</vt:lpstr>
      <vt:lpstr>OBSAH PREZENTACE</vt:lpstr>
      <vt:lpstr>PROHLÁŠENÍ</vt:lpstr>
      <vt:lpstr>ANOTACE + MOTTA</vt:lpstr>
      <vt:lpstr>ANOTACE + MOTTA</vt:lpstr>
      <vt:lpstr>ANOTACE + MOTTA</vt:lpstr>
      <vt:lpstr>ANOTACE + MOTTA</vt:lpstr>
      <vt:lpstr>DŮVOD VÝBĚRU</vt:lpstr>
      <vt:lpstr>PODĚKOVÁNÍ</vt:lpstr>
      <vt:lpstr>SVĚTOVÉ A CELOSTÁTNÍ UDÁLOSTI</vt:lpstr>
      <vt:lpstr>VOLBY</vt:lpstr>
      <vt:lpstr>OBECNÍ ZASTUPITELSTVO</vt:lpstr>
      <vt:lpstr>ZASEDÁNÍ ZASTUPITELSTVA</vt:lpstr>
      <vt:lpstr>KOMISE</vt:lpstr>
      <vt:lpstr>ZAMĚSTNANCI OBECNÍHO ÚŘADU</vt:lpstr>
      <vt:lpstr>PŘÍJMY</vt:lpstr>
      <vt:lpstr>VÝDAJE</vt:lpstr>
      <vt:lpstr>ÚVĚRY</vt:lpstr>
      <vt:lpstr>SPLACENÍ</vt:lpstr>
      <vt:lpstr>INVESTICE</vt:lpstr>
      <vt:lpstr>HOSPODÁŘSKÝ ŽIVOT</vt:lpstr>
      <vt:lpstr>VÝSTAVBA OBCE</vt:lpstr>
      <vt:lpstr>MYSLIVECKÝ SPOLEK</vt:lpstr>
      <vt:lpstr>BERÁNEK</vt:lpstr>
      <vt:lpstr>MH BLÍŽEJOV</vt:lpstr>
      <vt:lpstr>TJ SOKOL BLÍŽEJOV</vt:lpstr>
      <vt:lpstr>SVAZ INVALIDŮ</vt:lpstr>
      <vt:lpstr>Školní rok 2014 - 2015</vt:lpstr>
      <vt:lpstr>ŠKOLNÍ ROK 2014 - 2015</vt:lpstr>
      <vt:lpstr>MATEŘSKÁ ŠKOLA</vt:lpstr>
      <vt:lpstr>VÍTÁNÍ OBČÁNKŮ</vt:lpstr>
      <vt:lpstr>TŘÍKRÁLOVÁ SBÍRKA</vt:lpstr>
      <vt:lpstr>PRVOMÁJOVÝ PRŮVOD</vt:lpstr>
      <vt:lpstr>KNIHOVNA</vt:lpstr>
      <vt:lpstr>CÍRKEV</vt:lpstr>
      <vt:lpstr>Sociální a zdravotní záležitosti</vt:lpstr>
      <vt:lpstr>POČASÍ</vt:lpstr>
      <vt:lpstr>NAROZENÉ DĚTI</vt:lpstr>
      <vt:lpstr>ÚMRTÍ</vt:lpstr>
      <vt:lpstr>ROZHOVOR S JIŘÍM SCHWARZEM</vt:lpstr>
      <vt:lpstr>ZDROJE</vt:lpstr>
      <vt:lpstr>ZDROJE OBRÁZKŮ</vt:lpstr>
      <vt:lpstr>ZDROJE OBRÁZKŮ</vt:lpstr>
      <vt:lpstr>ZDROJE OBRÁZKŮ</vt:lpstr>
      <vt:lpstr>ZÁVĚR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Kronika BLÍŽEJOVA 2015</dc:title>
  <dc:creator>Michaela Králíková</dc:creator>
  <cp:lastModifiedBy>volejnikm</cp:lastModifiedBy>
  <cp:revision>118</cp:revision>
  <dcterms:created xsi:type="dcterms:W3CDTF">2016-04-24T12:20:57Z</dcterms:created>
  <dcterms:modified xsi:type="dcterms:W3CDTF">2016-06-17T08:22:17Z</dcterms:modified>
</cp:coreProperties>
</file>