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5"/>
  </p:notesMasterIdLst>
  <p:sldIdLst>
    <p:sldId id="256" r:id="rId2"/>
    <p:sldId id="259" r:id="rId3"/>
    <p:sldId id="274" r:id="rId4"/>
    <p:sldId id="257" r:id="rId5"/>
    <p:sldId id="290" r:id="rId6"/>
    <p:sldId id="258" r:id="rId7"/>
    <p:sldId id="260" r:id="rId8"/>
    <p:sldId id="261" r:id="rId9"/>
    <p:sldId id="262" r:id="rId10"/>
    <p:sldId id="275" r:id="rId11"/>
    <p:sldId id="276" r:id="rId12"/>
    <p:sldId id="277" r:id="rId13"/>
    <p:sldId id="278" r:id="rId14"/>
    <p:sldId id="264" r:id="rId15"/>
    <p:sldId id="265" r:id="rId16"/>
    <p:sldId id="267" r:id="rId17"/>
    <p:sldId id="285" r:id="rId18"/>
    <p:sldId id="279" r:id="rId19"/>
    <p:sldId id="291" r:id="rId20"/>
    <p:sldId id="268" r:id="rId21"/>
    <p:sldId id="280" r:id="rId22"/>
    <p:sldId id="284" r:id="rId23"/>
    <p:sldId id="269" r:id="rId24"/>
    <p:sldId id="270" r:id="rId25"/>
    <p:sldId id="271" r:id="rId26"/>
    <p:sldId id="287" r:id="rId27"/>
    <p:sldId id="272" r:id="rId28"/>
    <p:sldId id="281" r:id="rId29"/>
    <p:sldId id="282" r:id="rId30"/>
    <p:sldId id="283" r:id="rId31"/>
    <p:sldId id="286" r:id="rId32"/>
    <p:sldId id="288" r:id="rId33"/>
    <p:sldId id="289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Řezníčková" initials="BŘ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9T11:12:18.597" idx="1">
    <p:pos x="3278" y="2051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D9C3B-C044-45F2-B85E-533C402EA747}" type="datetimeFigureOut">
              <a:rPr lang="cs-CZ" smtClean="0"/>
              <a:pPr/>
              <a:t>13.6.2016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A4F3D-B71B-4828-A3DF-0BF0922ACE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76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4F3D-B71B-4828-A3DF-0BF0922ACE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25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4F3D-B71B-4828-A3DF-0BF0922ACE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172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D1F-C6B1-4615-8AE6-7D7AF61A490B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566676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6F14-7FF7-4C08-BA7B-7C34ED8112E7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8009098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3006-EFD5-4F93-9A66-135F3D17C252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6055652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47EF-A100-461B-9F2F-7FCA2EDABEFB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46274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D0EE-B4DB-4DEB-A389-FCB7EA487D90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296126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AD16-CB68-48F3-9940-52CF61BB62DE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835357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BF1-6882-4C03-A397-C2FEC7F8647B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808861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83E7-1727-4D9E-8A5F-8212A468E28A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287959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B3F4-8367-4E93-8437-A6089C5600B2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89368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B87A-98F3-4850-8D02-6F4A786EF9BC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3235761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2ABD-462C-4E20-8224-22EE8A76BF4F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242956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5B4F-C3B1-451C-9F42-B83C14FE8E3C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2965084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E9C6-4822-4D19-AFF3-04E8707EA3E6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468855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41F8-17B5-4282-89D5-CDBB4A06662D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723726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82F-9AFD-470B-A7F0-9AD99E2DA821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916819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D27C-EB3F-453A-A8F4-3A952BB082DA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445543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4DD20-5C1A-4576-9B35-2C83D44B2F19}" type="datetime1">
              <a:rPr lang="cs-CZ" smtClean="0"/>
              <a:pPr/>
              <a:t>13.6.2016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72881D-6FF0-4D45-A4B8-D9C58A9F8D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988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ransition spd="slow">
    <p:circl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j-qorxstTMAhVJqxoKHT6zAMMQjRwIBw&amp;url=http://adam.cas.sk/clanky/9898/nadej-pre-znicene-haiti-mesto-odolavajuce-zemetraseniu.html&amp;bvm=bv.121658157,d.bGs&amp;psig=AFQjCNFbXe9snCNbQ-Tl3utjoBU-vVE08A&amp;ust=14631376897298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z/url?sa=i&amp;rct=j&amp;q=&amp;esrc=s&amp;source=images&amp;cd=&amp;cad=rja&amp;uact=8&amp;ved=0ahUKEwj6y4Dcs9TMAhVCuBoKHTSLAeYQjRwIBw&amp;url=http://www.novinky.cz/bydleni/187933-nejvyssi-mrakodrapy-jsou-specialitou-asie.html&amp;bvm=bv.121658157,d.bGs&amp;psig=AFQjCNE4CCe31X_cN2wPRuYqJ7Q7JdsTlA&amp;ust=146313789653120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ahUKEwi6xP7btNTMAhVCLhoKHUbeDc8QjRwIBw&amp;url=http://www.tlumacov.cz/cz/povodne-a-zaplavy-v-severnich-cechach-srpen-2010-454.htm&amp;bvm=bv.121658157,d.bGs&amp;psig=AFQjCNEILplhWkAVyDYCxf0s74T8A159ow&amp;ust=146313820661126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0ahUKEwjXxojJtdTMAhXMnRoKHepWDOUQjRwIBw&amp;url=http://dumy.cz/stahnout/133499&amp;bvm=bv.121658157,d.bGs&amp;psig=AFQjCNE25Lc6u2NAiL-4L0p1VLKjDtbk8g&amp;ust=1463138427976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S3cHvp4bNAhXJuhQKHZMPCusQjRwIBw&amp;url=http://domazlicky.denik.cz/zpravy_region/deti-vytvorily-papirovy-model-blizejovske-navsi-.html&amp;psig=AFQjCNExViYsv7KAZibif9Xy8eIVX9drfg&amp;ust=146485274595996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zejov.cz/" TargetMode="External"/><Relationship Id="rId2" Type="http://schemas.openxmlformats.org/officeDocument/2006/relationships/hyperlink" Target="http://www.ceskenoviny.cz/svet/zpravy/575393%22eskenoviny.cz/svet/zpravy/5753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sblizejov.cz/" TargetMode="External"/><Relationship Id="rId4" Type="http://schemas.openxmlformats.org/officeDocument/2006/relationships/hyperlink" Target="http://www.policie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horst+koehler&amp;rls=com.microsoft:cs-CZ:IE-Address&amp;biw=1366&amp;bih=673&amp;source=lnms&amp;tbm=isch&amp;sa=X&amp;ved=0ahUKEwj51Ymw1ffMAhUFWRoKHbk-DSAQ_AUIBigB" TargetMode="External"/><Relationship Id="rId2" Type="http://schemas.openxmlformats.org/officeDocument/2006/relationships/hyperlink" Target="https://www.google.cz/search?q=bl%C3%AD%C5%BEejov&amp;biw=1366&amp;bih=673&amp;source=lnms&amp;tbm=isch&amp;sa=X&amp;ved=0ahUKEwjR6fTe0vfMAhVG0xoKHQM6CTYQ_AUIBygC&amp;dp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inky.cz/domaci/195312-prince-charlese-s-choti-prijal-v-praze-prezident-klaus.html" TargetMode="External"/><Relationship Id="rId5" Type="http://schemas.openxmlformats.org/officeDocument/2006/relationships/hyperlink" Target="https://www.google.cz/search?q=burd%C5%BE+chal%C3%ADfa&amp;espv=2&amp;biw=1065&amp;bih=582&amp;source=lnms&amp;tbm=isch&amp;sa=X&amp;ved=0ahUKEwi4tP3j6P7MAhVEUhQKHaHwCMMQ_AUIBigB&amp;dpr=0.9" TargetMode="External"/><Relationship Id="rId4" Type="http://schemas.openxmlformats.org/officeDocument/2006/relationships/hyperlink" Target="https://www.google.cz/search?q=m%C4%9Bsto+Haiti+po+katastrof%C4%9B&amp;rls=com.microsoft:cs-CZ:IE-Address&amp;source=lnms&amp;tbm=isch&amp;sa=X&amp;ved=0ahUKEwiC06-i1vfMAhXE1RoKHfV0ATQQ_AUIBygB&amp;biw=1366&amp;bih=67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obecn%C3%AD+%C3%BA%C5%99ad+Bl%C3%AD%C5%BEejov&amp;espv=2&amp;biw=1065&amp;bih=582&amp;source=lnms&amp;tbm=isch&amp;sa=X&amp;ved=0ahUKEwjZ_YOv7f7MAhXH8RQKHR5lAPMQ_AUIBygC&amp;dpr=0.9" TargetMode="External"/><Relationship Id="rId2" Type="http://schemas.openxmlformats.org/officeDocument/2006/relationships/hyperlink" Target="https://www.google.cz/search?q=starosta+%C4%8Cervenka+2010+Bl%C3%AD%C5%BEejov&amp;source=lnms&amp;tbm=isch&amp;sa=X&amp;ved=0ahUKEwjonuX97_7MAhUMOBQKHa3PD-MQ_AUIBygB&amp;biw=1065&amp;bih=582&amp;dpr=0.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ondach+bl%C3%AD%C5%BEejov&amp;espv=2&amp;biw=1065&amp;bih=582&amp;source=lnms&amp;tbm=isch&amp;sa=X&amp;ved=0ahUKEwiXjpnS8v7MAhVDaxQKHclpAjMQ_AUIBigB&amp;dpr=0.9" TargetMode="External"/><Relationship Id="rId4" Type="http://schemas.openxmlformats.org/officeDocument/2006/relationships/hyperlink" Target="http://www.zsblizejov.cz/index.php?id=26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blizejov.cz/index.php?id=539" TargetMode="External"/><Relationship Id="rId7" Type="http://schemas.openxmlformats.org/officeDocument/2006/relationships/hyperlink" Target="http://www.zsblizejov.cz/index.php?id=541" TargetMode="External"/><Relationship Id="rId2" Type="http://schemas.openxmlformats.org/officeDocument/2006/relationships/hyperlink" Target="https://www.google.cz/search?q=pavel+kr%C3%A1lovec&amp;source=lnms&amp;tbm=isch&amp;sa=X&amp;ved=0ahUKEwiV4t_i9YbNAhUB1xQKHfSJCMAQ_AUIBygB&amp;biw=803&amp;bih=4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blizejov.cz/index.php?id=551" TargetMode="External"/><Relationship Id="rId5" Type="http://schemas.openxmlformats.org/officeDocument/2006/relationships/hyperlink" Target="http://www.zsblizejov.cz/index.php?id=537" TargetMode="External"/><Relationship Id="rId4" Type="http://schemas.openxmlformats.org/officeDocument/2006/relationships/hyperlink" Target="http://www.zsblizejov.cz/index.php?id=54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blizejov.cz/index.php?id=543" TargetMode="External"/><Relationship Id="rId2" Type="http://schemas.openxmlformats.org/officeDocument/2006/relationships/hyperlink" Target="http://www.zsblizejov.cz/index.php?id=5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search?q=po%C4%8Das%C3%AD&amp;source=lnms&amp;tbm=isch&amp;sa=X&amp;ved=0ahUKEwib__P2-YbNAhVIPhQKHXg7BxYQ_AUICSgD&amp;biw=740&amp;bih=611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z/url?sa=i&amp;rct=j&amp;q=&amp;esrc=s&amp;source=images&amp;cd=&amp;cad=rja&amp;uact=8&amp;ved=0ahUKEwjQv8fgsNTMAhUH2hoKHeI-By8QjRwIBw&amp;url=https://en.wikipedia.org/wiki/Cicero&amp;psig=AFQjCNH0qZZRZizFyoW_XDDgxo6euJh14A&amp;ust=14631371436834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6srLUsdTMAhXEfxoKHS8mCokQjRwIBw&amp;url=http://www.harryho.info/zoh2010.htm&amp;bvm=bv.121658157,d.bGs&amp;psig=AFQjCNFQVtL5WDELHkZcGo1PRVwdllHtTA&amp;ust=146313736708101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z/url?sa=i&amp;rct=j&amp;q=&amp;esrc=s&amp;source=images&amp;cd=&amp;cad=rja&amp;uact=8&amp;ved=0ahUKEwi8z_SistTMAhWShRoKHTS4AWkQjRwIBw&amp;url=https://en.wikipedia.org/wiki/Horst_K%C3%B6hler&amp;bvm=bv.121658157,d.bGs&amp;psig=AFQjCNE-R7emBPNbdHeAh45ZSkcOPqvESQ&amp;ust=1463137546830894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7655" y="1767226"/>
            <a:ext cx="10254325" cy="2262781"/>
          </a:xfrm>
        </p:spPr>
        <p:txBody>
          <a:bodyPr>
            <a:normAutofit/>
          </a:bodyPr>
          <a:lstStyle/>
          <a:p>
            <a:r>
              <a:rPr lang="cs-CZ" sz="6000" dirty="0" smtClean="0"/>
              <a:t>Kronika obce Blížejov 2010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025" y="4777381"/>
            <a:ext cx="9819587" cy="2205310"/>
          </a:xfrm>
        </p:spPr>
        <p:txBody>
          <a:bodyPr>
            <a:normAutofit/>
          </a:bodyPr>
          <a:lstStyle/>
          <a:p>
            <a:pPr lvl="1" algn="r"/>
            <a:r>
              <a:rPr lang="cs-CZ" sz="2400" dirty="0" smtClean="0">
                <a:solidFill>
                  <a:schemeClr val="tx1"/>
                </a:solidFill>
              </a:rPr>
              <a:t>Zpracovaly: Barbora Řezníčková</a:t>
            </a:r>
          </a:p>
          <a:p>
            <a:pPr lvl="1" algn="r"/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Nikola Maříková</a:t>
            </a:r>
          </a:p>
          <a:p>
            <a:pPr lvl="1" algn="r"/>
            <a:r>
              <a:rPr lang="cs-CZ" sz="2400" dirty="0" smtClean="0">
                <a:solidFill>
                  <a:schemeClr val="tx1"/>
                </a:solidFill>
              </a:rPr>
              <a:t>ZŠ Blížejov</a:t>
            </a:r>
          </a:p>
          <a:p>
            <a:pPr lvl="1" algn="r"/>
            <a:r>
              <a:rPr lang="cs-CZ" sz="2400" dirty="0">
                <a:solidFill>
                  <a:schemeClr val="tx1"/>
                </a:solidFill>
              </a:rPr>
              <a:t>7</a:t>
            </a:r>
            <a:r>
              <a:rPr lang="cs-CZ" sz="2400" dirty="0" smtClean="0">
                <a:solidFill>
                  <a:schemeClr val="tx1"/>
                </a:solidFill>
              </a:rPr>
              <a:t>. 6. 2016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71987" y="669701"/>
            <a:ext cx="7946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     </a:t>
            </a:r>
            <a:r>
              <a:rPr lang="cs-CZ" sz="2800" dirty="0" smtClean="0"/>
              <a:t>Základní škola a mateřská škola Blížejov</a:t>
            </a:r>
          </a:p>
          <a:p>
            <a:r>
              <a:rPr lang="cs-CZ" sz="2800" dirty="0" smtClean="0"/>
              <a:t>               Závěrečná práce 9. ročníku</a:t>
            </a:r>
          </a:p>
          <a:p>
            <a:r>
              <a:rPr lang="cs-CZ" sz="2800" dirty="0" smtClean="0"/>
              <a:t>                  ŠKOLNÍ ROK 2015/2016</a:t>
            </a:r>
            <a:endParaRPr lang="cs-CZ" sz="2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24580" name="Picture 4" descr="http://upload.wikimedia.org/wikipedia/commons/thumb/9/93/Blizejov_znak.png/100px-Blizejov_zn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429" y="4326374"/>
            <a:ext cx="2047276" cy="221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192969" y="6272129"/>
            <a:ext cx="1460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0242941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2. </a:t>
            </a:r>
            <a:r>
              <a:rPr lang="cs-CZ" u="sng" dirty="0"/>
              <a:t>Světové a celostátní události</a:t>
            </a:r>
            <a:br>
              <a:rPr lang="cs-CZ" u="sng" dirty="0"/>
            </a:br>
            <a:r>
              <a:rPr lang="cs-CZ" u="sng" dirty="0" err="1"/>
              <a:t>Události</a:t>
            </a:r>
            <a:r>
              <a:rPr lang="cs-CZ" u="sng" dirty="0"/>
              <a:t> ve </a:t>
            </a:r>
            <a:r>
              <a:rPr lang="cs-CZ" u="sng" dirty="0" smtClean="0"/>
              <a:t>světě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u="sng" dirty="0" smtClean="0"/>
              <a:t>Katastrofa:</a:t>
            </a:r>
            <a:endParaRPr lang="cs-CZ" sz="2800" u="sng" dirty="0" smtClean="0"/>
          </a:p>
          <a:p>
            <a:pPr marL="0" indent="0">
              <a:buNone/>
            </a:pPr>
            <a:r>
              <a:rPr lang="cs-CZ" sz="2400" dirty="0" smtClean="0"/>
              <a:t>12. 1. – město Haiti zničeno zemětřesením </a:t>
            </a:r>
          </a:p>
          <a:p>
            <a:pPr marL="0" indent="0">
              <a:buNone/>
            </a:pPr>
            <a:r>
              <a:rPr lang="cs-CZ" sz="2400" dirty="0" smtClean="0"/>
              <a:t>14. 4. – výbuch sopky na Islandu </a:t>
            </a:r>
          </a:p>
          <a:p>
            <a:pPr marL="0" indent="0">
              <a:buNone/>
            </a:pPr>
            <a:r>
              <a:rPr lang="cs-CZ" sz="2400" dirty="0" smtClean="0"/>
              <a:t>20. 4. – exploze ropné plošiny u pobřeží </a:t>
            </a:r>
            <a:r>
              <a:rPr lang="cs-CZ" sz="2400" dirty="0" err="1" smtClean="0"/>
              <a:t>Luisiany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15. 5. – povodně na území Polska, Maďarska, Česka a                            Slovenska</a:t>
            </a:r>
          </a:p>
          <a:p>
            <a:r>
              <a:rPr lang="cs-CZ" sz="3200" u="sng" dirty="0" smtClean="0"/>
              <a:t>Slavnostní události:</a:t>
            </a:r>
          </a:p>
          <a:p>
            <a:pPr marL="0" indent="0">
              <a:buNone/>
            </a:pPr>
            <a:r>
              <a:rPr lang="cs-CZ" sz="2400" dirty="0" smtClean="0"/>
              <a:t>4. 1. -  otevření budovy </a:t>
            </a:r>
            <a:r>
              <a:rPr lang="cs-CZ" sz="2400" dirty="0" err="1" smtClean="0"/>
              <a:t>Burdž</a:t>
            </a:r>
            <a:r>
              <a:rPr lang="cs-CZ" sz="2400" dirty="0" smtClean="0"/>
              <a:t> Chalífa v Dubaji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5362" name="Picture 2" descr="http://img.cas.sk/img/11/gallery/889505_haiti-skaza-katastrof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2126" y="1622698"/>
            <a:ext cx="2555482" cy="163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0047889" y="3278900"/>
            <a:ext cx="214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Město Haiti po katastrofě </a:t>
            </a:r>
          </a:p>
          <a:p>
            <a:r>
              <a:rPr lang="cs-CZ" sz="1200" dirty="0" smtClean="0"/>
              <a:t>Obr. č. 5</a:t>
            </a:r>
            <a:endParaRPr lang="cs-CZ" sz="1200" dirty="0"/>
          </a:p>
        </p:txBody>
      </p:sp>
      <p:sp>
        <p:nvSpPr>
          <p:cNvPr id="15364" name="AutoShape 4" descr="Výsledek obrázku pro burdž chalífa otevření 2010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6" name="AutoShape 6" descr="data:image/jpeg;base64,/9j/4AAQSkZJRgABAQAAAQABAAD/2wCEAAkGBxITEhUSEBIVFRUXFRUQFRUVFRUXFhcVFRUWFxUVFRUYHSggGBolGxUVITEhJSkrLi4uFx8zODMtNygtLisBCgoKDg0OGxAQGy0dHSUvLS0tLS0tLSstLS0tLS0tLS0tLS0tLS0tLS0tLS0tLS0tLS0tLS0tLS0tLS0tLTctLf/AABEIARgAtAMBIgACEQEDEQH/xAAcAAACAgMBAQAAAAAAAAAAAAADBAIFAAEGBwj/xABIEAABBAAEAgcEBQkGBAcAAAABAAIDEQQSITEFQQYTIlFhcZEygaHBBxQjUrEzQmJyc6LR4fAkU4KSsrNDY8LxFTREhJOj4v/EABkBAAMBAQEAAAAAAAAAAAAAAAACAwEEBf/EACwRAAICAgIABQMCBwAAAAAAAAABAhEDIRIxBBMyQVEicfDR4QUUFTNSYZH/2gAMAwEAAhEDEQA/APUXLTVj1DMgYOsBQw9RMiADkpeYKTXqMhQAlKEnIE9Kk5UMBSRAemHoDkAAcFGkUhRIQAFwUCEbKoPCAAOQXIzwhkIAEVAojgoOWgCcoFTcoFaYRJQ3lTchPToVgnFYtFYmMPXXlCtae9DzqNFAtqJcoFyjmWmBQ5bLkIOWi5YaalKTlKNI5LSOWUAF6A9FcUF60CC3S0VgKDDRCHKEYhQe1Boq4IRCYe1BcFgAXBCcjPQXLQBlQcplDcmQoNyE8oril5CnRgJzliG5YnoU9UMyVlxSkQb8EvI1TSGDx4i0bMq3UbLBM4GihxCyya9Y56VEuiwy6LKNsI9yXe5aMiC96ygsk4oZUwtlqygF3paGe3EdyblauZ4RxDPPR0zZiPOrpBp0zStOUgFhCwADwgPCZcgyBACrwhOCO8ILloAHITkZ6C5MkKCel3o70F6okKxdwW1olYqULZ6u2AkWQiM4cHaq8niFXSWEZ5Fc1lRKTh7QQPcq3ifCw4jK6uXerx7+9c50kxxYwlu+w96aNtmMpRiiDl3olprvBoph2I5LlHSuDrJ52U5g8Wb1Ku8ZNTOhjltbScEt6phrlJoexuNqLkUYCnWs0SMYrsYMrHHua4+gJXnfRo/2uLzd/ocu86RcQZFG4GyXBzAB3lp+C824Zi8uIic3QiRrdf1spHvBKUD1EtUHBGcoPCKAWeEB6YegSIoBZ6A9GkKA8pkgBPQXorihOTpCgXJedMvKTncqRQjYArEu6ULFWhLPobEwlAaK0ThlFJOeQe9cB0CmIabVFxPD5gQdjor2aTvVbi9U8WYzzficIZI5rSaHf5IEbj3pvjEtzPvkco8gkmvXcujmfZaQYzYfFOHEjkVQddWygJSTuleOxlI6nDcQBVhHxIVVrjWT1zU8PjgDqLSPEMpll0i7TWm77Rr/AClcNhR9oz9oP9a7V0rH0G3QzHX9UrkIYvs3u5hza8LMm3ouaepUVW0eqzboD5EpwSRzsPE5xJJYLJ3KbLVtADc5LSuR5EpKUUACVyVkkRJXpOQp1EVsmXqJchlQe5OoitmpXpGY2jTPSckitGJNsXdCsWzItKmxD310x5LRdpZSXW0FqbE6LzEjsI4mZVuLxQA3VVxrihAOQ04d/wAaXMYzGOkNuP8ABdMMLZKWSjXE3XI86am9Epa2U1DhwR3HkurpEOxIrYCdj4e4g1uETC8LeTtQ71jkjaYg5jq2PohhdiMEzS70FFVuOw0ZJ7O3ckWRMZwK7ASZcxJ/NdQ8S0j5hU0Dx1Ug/SDvKnSjX1XTwMYGOqh2TV76loVDDF9k/wB59JZB8lx5nc2Xh6TpuCYv+zRZdezXxIVrDL2RZVBwBw6iMH7v8U0+YWKOyqo2hWyzkcq7FPpShntBxJWJUwbEZZClzIjuCXxbtKVUibZgmCFNOlC5CeVZYxHMlNKlyVMhRyqiQjYMrFPKsW0ZZ7G+RAmk0Q3TLXWCja8uJ3M5LjcREhJOjtR4eCrCrTi+ID3abCwq0tXfD0qzll2QAVhw6Ro0d3pJTYUzVoxaOow+GrUc0S8rhfqleFY4VTii4nFN11XI07LpqixIaQaKpuIRUDr/ADQo8TRpp0UZcWDYO62MWmY5JoBxiLWMfoYb4vaD8bVThGXHKO4P/wB15Vxj3W5vh9Wb6SNVXwvXrAe8j1lP8VyvsqhXBTERsF/mhHZNqicTha2RwYKF6DkNXDT0Si9HFUoJnNPUi1wc+9or5R3qna+lnWFDx7M5jU0qRnktSkdaGQqRjQrlYErVIpatZU4gKllImVZlQAKliJlWIA9Hc9QbJuslS2el5MWd7KrisIDrHP8AFIEK8xNOFFUzm0aXbilaOaapgiFgCnS1SqIbjkINhEfKShUsRQWEa9QleSsWiEUFjvEMUxrgXOABlh11rR17+5VXA8QztmybIqgTf2/8iusxMIAhsD8tFyH5vWH5Bc/0XhFSkDd8Q9Z7/wCleUztFMbiM8r9HDU6EV+cf4oVJvGayyfrH8ShZV6Ph/7ZyZfUBpZSLlWsq6CQHKtZUfKsyoABlWsqYyrWVAAMqzKj5VmRaAvlWJjIsWAdjI5LPKLK5KPcvKUTvbMcUhihqmXFAe2104lTIZHaFy1apMMitSOHKvaJUK0syp+HAk72ETEcMoW03pqDujnG6DiyspPcEYDM3MLGuh22Qoor0VpwnB09jud7eFX8kuWSUWbBbQrjpSJ3jkMQ2vCon7JXoeLDh/zcOD/8zkzjo7xMnjiSP/ocUr0L2k/aYb/d/mvPZ1IrzrLJ5k/FFyJjjOHDHwluhk9vx+2c35LZjXd4eX00c+VbFcizImTGtZF0ERfIsyI+RbyIAXyLRYmci1kQAvkWZEzkWZEWAtkW0xkWIs0uBp7QUWsBNJiaN+xCXyEFcSVl26GG4MGkR3C622WsNiO9WAxAI3U5OSKLiwWE4dRvxVm/CR9wBScGJI3TH1kKb5DqiEuFZ90A94Cr8RDzb705iMYaoKuGJoEJ4WLJpFbKwB1hPcLe0PZmdXa+RSsovVMcLY0ytzUaN9qq2O9q+T0EYeoqsTi2Gd5zgf2iU6nTs4cgJfohiGMa8vcAM+GI8uuFkV5KwxWFjdK4ljdcTKdGj+4SXQ3DNyvsA/aYcCwDQ+sDb4ribOgjx3Gxl0BDvZNnf+/edqV9Jw9p1BpI8Va3LFoKt+n/ALh3JOdaWq+Jy9ic69weIwDQLBA70gY1Yl93aDKxdUJPpkJJewlkWZEzkWsipZMXyLMichw5caaFeYLgLNDI4nwGg9d/wU55ow7HjjlLo5lrU5huDTyexC8jvykD1Oi7/h2Cij9iNo8a1/zHVPvndZANLizfxBY90dEfDX7nBM6G4si8jR4F7b+CxdwZH/ePqtrk/q7/AMSv8ovk4duO01CDNKCDouVxOKfBj5cOcWHQxuDSZ2szXTbAc0tokk73tsujYQRbSCORBseq7sbjJWiM+S0zQCkHFbpZSsSJslIWGYqGVZSzijeTNF5USpFqzKtoy2DLVLiLqwUun5zQpUocY0wnnI0fFTzPSKYuxV8v2h/b4g+kKW6IP7L/ANrh/wDfWi77Q3/e4r/ZQOh3sPr+9w3+8uZliw4xJpDX3pPhiHpvfxQZ4wWGwD9nid9f/UoPAvyI8HOHxV8D3RPKtDuVZlRKW6XVZz0ByLMiNSrOMY3qaJDy03bgAQDpoRYrmlnPirNjC3RbYKQNsuIA7yaHqVPFdMMNEDq99b5GEgebjQ+K806R9JrAEEeaVxIzPbYa0cx2jZ89FzA4ZPOR10j3nkLLq8ANxtyHJefJ8nyOyK4qj1TGfS5G1zcgYGfnAuLnO2qsjaYfMn3L0nhfERiIYp2W1ssbJQDV9toNH1XzjgOi5aCZSG7052lN2Bpzm2RRNUdwvaOhMwm4SyOKVheyN+HzNOjHDNkLhuNCwrk8VFOK+5XG9nXvYCdz7iViC5166e7b3eCxeW9HSonzX0jxAnnkflcwy4iVxsutzQ6w4Xto5VbcdJDTIZnujLmy5QSAXDMOWvMjSt1KbEOa5od2y0HXeyTpvssw2CkkNiPkAA0tAHfQJ8SvbXRyHY8V6V4bLh5sPh5IXtMhnY2abK/L1Yb2nGsriX0KO2q6/gfSGGfEFrRcQjjmG+Y5mNc9jxyIJrdeSY3Bysjyva/xui2swdZIJ10pSjxksT80TiwkFpLCRYLQKfW/NNGTj0xXFPs9ngmDy+ho15YO+qB19fgnMXhjG2JziB1thvmBYHvAJ9ypuiLXOwjZXvDnOc9xPf2yARQGlAckt0hmJmwrAT+Vaa8AXhX8xpRJcFbL5mSnueSA2N79N7aNPjSS4XietiZJpqNa0FgkGvRE4o6sNOf+WR6kJXoy3+zQgc236kn5p1P62I4/Siwyqp451/U0Hty9c2hX6WnJXssJbzB8lQcXn+zANf8Amo2Dv1c3f3uSZZWkNjjTKt5mz3Y/K4rv5RG+Sj0TfIY35CB28Neh9rrvEFGbP2h+0xvwid8wleiGJ7Mg/Tg9RMwj4OUSpbytmLSOsGjcSNhymBI28UToq13UnMb+0dXlQQXzC3DxxbefIgqX0ez9bC5ztB1zh+4w/NUxOmJNWi/DFxUnHZoy9mYOpzhbqsUeXaPxC9GdM1o7Hu0Xk3GDUs2uvWPsFx+8f0hSaeRvoyMEuy5j6QSup4pvZ1aGlzfPtAG/8SucNxqN7djmq8tDtED2QQSLJ2FricE8ZRt+6f4q34Y+ntJvQ7m/xPyFpFlkhnBM5zpFxyUu/JgG8oYW+yO7Ka+IXPzcVxL/AGpXAdzTlGv6tBesfSPgg+BjgayyBzndzaI5anUjbvXnZgwjdzM/9m1jR/mJzfupfvsb7FCYHEgm3CwDZB/mvavoZhH1PEsqrm7js6JoGhA5hy83ZxPDhrmjCkt0ceuxD9SD2TXVt9LXefRPx8POKa2CNuWNswZBmt+UuB9uV1ntDu57qHiFeNj4/Ujsvo+fI7AQiUU9maJ2hGrHuArMBpVLFzGG+kujIHBrm9Y7qzlLSI9ModvZ318Vi87JicpNo6IzSVHmXC+jImixM3XAdTG15AG7nuytBN6bEqtwrZ4w7q3HNeUdoCu8gE1yRmzSwx4mF7XMMvVtc0NoOa1+Y2dtDWx1vmq2nOsBpNus6ch/JelFS93ojKjoePYiUlmYdkMbm2rOfavXWgqfGYlmYHLe40Nczy94U+JSl0j3ZXjNQHZPshuX0VrwXoPi8YwSxGPKfvOc0ijRa4ZdDz8iFrairlpGU29HWdBuk8b2R4VrJMzGCzTMu+pvNfPuTHFMUG4mOV5pjMpdqLtzCWUPO0lwP6OsdDM2Vs+GDmluhzHtEdplBuuhHryVpxToTJMR1uOhY+8pGUizV00F4sNuhSR+Ix62asUu6LTjOT6jNI2a3HDx4jqzViN76YbvYn8ErwjiMTAYC9p6kMizhxp7g0ZqaRYo6JrinBgwswZfITNhsPgwSOyBhvtC4tcCCHGPY/fO6BH0J6txvGNBOp+zga4knewB2q5/peAUY+Jpt2VeFNbRDH8ZBujo11gA0X6Hneguu5H4jwBlZo5rccRg3OjJNML5WUSbJ1B+CKzoVI66xZN66Rxnm3UfvfBI9PpThWSgSSdZK+FzDQbk6gxkGwOWQ8x7XPdZLxEpySTDyoxRyX/ibRK1tWc0xO//ABM1a34hLYDiEcDZGSCnOcyhr+aReoPgVb8D+j+eVscwnYA8CXtA23NtdHuo8t1Hin0bY13bidFKKsHrKLtLsWPFdCz4+rIvHL4D/W2uAmGokfMcocbGdu+p/qk9lbF1cmGPZqRxbqQSA0Ub11058khgegWOjGVzA6hvG9rhZsEa0bCWPRHHxhrhHNdB4a1+lN1IIB0uxpzVFOPaa/6LT+DsMJx2MxtfIcp5ijobI8e5ee8exgE0pJ0dI+qNaE5h+d3EK5xvRbGnCyF2GkDusBLQQ41V3TSeRB8FU47oljxZxMeQagEOLjmoNbeS9OyNuS15Iv3M4tCOEx1AAn4//pX3D45hle2OwQHijRI8KB/EKmj6JyuJDZg9wrRrJLG41Dq7vgiTcAxBAYXOLA5jA0u5uLB7tXEa9yW0NR6BxORssfVyNGV1B1vAoWCTYujoucxnD4Gmg7B0DVvcx2l71KH60uRd0ceYXP8AsiR1TiTPE0tDgG05r3gt7TxvzpLcL4KTiGwOcy5IZiCx8cozNhkLdY3Ee0wc0zdi1R2mFMDXxyHFYUOYJRbHxt0e2m6RBoOW3akX4p/gnG8HDOJp8VFJ9n1b6cXknM4g9o6kAtF76Lh+jfAw6SAyvgySERH+04fOzO6s5Z1ljsu5jl3qhlwZjkDHOY7tVccjHt3q7aSscU00zVo7fjjOHyTySRztiY52ZjTC92hAzEFrwAM+bTwWIfGeFiMxU280EcnaaLtwOYbfeBWlJSSVFHC9nK8TDXvz2dbaBXJoGoPNBwcAzDtEE9wHv+CtOkGFEPUxcxAHO29uU5iPdYHuQOHMHWX91hPwpUUrRNqmKyRt7z6DYLoeD8GlyN6vEyxWc9MNAEj2qDh2qA18FRiOwPd+KYwOMlzhrCdSBX/fwCWabWgjJLs7LpH0dlxmKMn1hwoBrcwJc0sAGbQ1ZIs+aY4vwR8uNMpksZGQkU4OLWhrTbgdzlOvjaN0fmlbmMhNktPlZ7XyTPDOLvkkcP0h++5JxmqQ/KLGPpGE+KqPrGgNoCoyxzb5WHm9B3Lh+GdG54nGniueg19TpzXc8TxzhI+arcMR1LL+71RJrv2KFheOlwsgWSeXdY/FRxzklSKSimVvAsLiGTNJcQzrGH2hsHDN8LVp9K8zpXR9Y4OYHG+pBBF7WSTzpGj46QW9kankPHRJdLs07X1oW4hsQ9zC8n0Cxzbmm0HFKLplF0TbOx+HoubEHtd2iAcua9SKvRN4mfHmeRzJiRneWFstBrS45AAToAK0pD4TxbI2LsDRma/1bBUmcbLg4tY0VQ9SArNScraJqSSqzocdj8X1z+rlaIrGQNoUat+bSyS7MdbV9wvjILW9Y6IvyNzkh4t2t7AD0XGzcUca7IvOQdO4EqZ4lTWUBZ09W2PxSeSmkqG82ndnozeKgXl6o/4pB37aFCPHKJHZvuDjtr+iuOwfEXlhsC7oaeSouO8WIlotHstPqCh+GVdG+cenycTzDWJj9Ni5uuvcR4/Fc5xbEtMfaHVVKXksEftU4UQCOQu+9oPILz1vGCdm/Hy/gtYrGuc09nfXfnr/ABRDDxf5+pksqf5+xb4ngmDJkDHSNLg4y9rRzw4OBoGgA9pNeHKlnCOB4GKZkkbpC9pOTK5u+uhDnag2fUqhi4iKdY3bJ3+de+1VTcTpzXC7a/NodtjavT+SXL/R17OjOAY93alaG05gL9Qa1zU03sNvFak6H8NJPbxAO+gJAJ11+z0XNYviIEsoLj7ZF9/aJFeqjxvilSWHHVjH6XzaEVL5N5L4O8mYyUM6ycnIxsTT1UhOVu1nq9TvqsXMcC6SBsQDnG7PPwC0p1RTkzlMTI+Z+dxFmvLQAAD0VhBhgwPOYWRl18VRB1H3JhrjW/8AVK9exCxxlAHUd3oFZdG4gZ2Hus+g/mqrB4QuLG/e2vxO66nD8KbBLQN0Dr42BuN9itStoV9HTtfZ08+7YGlVcBflfI79Mfupvh2IAz2R7JAtIQU3bmSfVU43IS9Fj0gxozYcN2MjpDXe4Fl6+blLCMDQB5+O6q+MkF+HrkLJ15G6/rvRfrPilxYopdDZJuyzc5oII5arfEMc09VWhdMZTtqeqewfiFUSY0AHXkksbjwHxc6zHS+4pcuKLaNx5HTN4aOmNHdDIO7/AIi1wRvZk82f6gq5uP0Hd1bxz5k+HipcHxn2bwebo9a0rNzKKAv3Dtn9tJy/QS/A5cxcHXTS2tvEb+5IuxXaN3+Ukr/L5acktwWenSf4f+pNCNsyWkd9nbWhXIdJ5gJv8I/EptmNVD0knzPaeWWv4/JPKFIyLsWjxGpTcWL5KmY7VHY/Uf18ApUOdJgMG17boDlfPXdVc+Ejsi9iRyTvCJi0G1RcTk+1d52mcKVmJ7GvqDHEa7mt/Ie9YzBglsjXa2WX5bnbxVe3FO3aR+q7wHd/2UYMW9h0AzZi4eZ8AdktGhTxuYEgFhokWW9xpYqyWF1k5d9VpbRthsLh7e3taWLLdT7gNVccRwjA9jBtlJP5pBJPLf1s+PJLNa0bAd2yKX62d9r8ByT+XsXlosIAGODgfZaACd75m/RNPx1mzqVTdctiRUSSJu2W318qJxhVZ1izrExlFjJjC6iTeUZRtt3eKj9YKr+tWdahUFD757BCWx0YEjLOmVx9GlBMqliXXI3XZhvyo6KeTseC0ByWANx1Zd5EkX8dFnDmktfRr2B7i6lAHsnuyV7y6/kVrAS5WvPiz1Drv4KQ4+yyTR06x48uz4+SDwzRzj5D5n5KcjgPfI8HxsVtz5JTBu1Pu+aeHZkui665JY2LO4HTQbfzUesWxKrvZJaIjCgXpem9/wBfgiYaEDUj3Eg/JaMiiZViijbYbHTlrLbe/LkuaxLyXWdSVbYqcnQGvcqyUd9qWR7HgtAmzEc/caI9CjfXHb3rpyF/ghdWComPxHqkGHhxF3h7wD+C2q833LFgFpnW8yC1FCrYtErUg5DtTAWcjaN2oly3Sg9HIKJZ1rOg5lrMmsWg2dHmd2gf0KP9edJNh1R5X7mqoae9JPsaJEnsn9T/AKt/671HBHR17DKfRw5eVqLj/pr8FmCfof8AC73A6pBhjFnSzvnd5ChX8EOHQX4LJ3dkjnnJPyQo3aJodmMZzredLhy3mVbEoYD1hcl86lnW2ZRKTVClOlbD+v5rZctEqco3seLEDCR4+9a6yjzT7oL5/JLvwzvu6evzU7GBmUHc/ALFBzQN7CxADbXKZcsWJgMa9T60d6xYgDBMO9ae/RYsRQAs6GXraxMjGTjRgOy7xWLEsgQAu0PkAtwHQ+78VpYkGJYl2/ifkoxHRYsTIwJa04rFicwiXLYcsWJjCRUCsWIMCxv70wx39BYsUmiiDELFixI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8263" y="-2560638"/>
            <a:ext cx="344805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8" name="AutoShape 8" descr="data:image/jpeg;base64,/9j/4AAQSkZJRgABAQAAAQABAAD/2wCEAAkGBxITEhUSEBIVFRUXFRUQFRUVFRUXFhcVFRUWFxUVFRUYHSggGBolGxUVITEhJSkrLi4uFx8zODMtNygtLisBCgoKDg0OGxAQGy0dHSUvLS0tLS0tLSstLS0tLS0tLS0tLS0tLS0tLS0tLS0tLS0tLS0tLS0tLS0tLS0tLTctLf/AABEIARgAtAMBIgACEQEDEQH/xAAcAAACAgMBAQAAAAAAAAAAAAADBAIFAAEGBwj/xABIEAABBAAEAgcEBQkGBAcAAAABAAIDEQQSITEFQQYTIlFhcZEygaHBBxQjUrEzQmJyc6LR4fAkU4KSsrNDY8LxFTREhJOj4v/EABkBAAMBAQEAAAAAAAAAAAAAAAACAwEEBf/EACwRAAICAgIABQMCBwAAAAAAAAABAhEDIRIxBBMyQVEicfDR4QUUFTNSYZH/2gAMAwEAAhEDEQA/APUXLTVj1DMgYOsBQw9RMiADkpeYKTXqMhQAlKEnIE9Kk5UMBSRAemHoDkAAcFGkUhRIQAFwUCEbKoPCAAOQXIzwhkIAEVAojgoOWgCcoFTcoFaYRJQ3lTchPToVgnFYtFYmMPXXlCtae9DzqNFAtqJcoFyjmWmBQ5bLkIOWi5YaalKTlKNI5LSOWUAF6A9FcUF60CC3S0VgKDDRCHKEYhQe1Boq4IRCYe1BcFgAXBCcjPQXLQBlQcplDcmQoNyE8oril5CnRgJzliG5YnoU9UMyVlxSkQb8EvI1TSGDx4i0bMq3UbLBM4GihxCyya9Y56VEuiwy6LKNsI9yXe5aMiC96ygsk4oZUwtlqygF3paGe3EdyblauZ4RxDPPR0zZiPOrpBp0zStOUgFhCwADwgPCZcgyBACrwhOCO8ILloAHITkZ6C5MkKCel3o70F6okKxdwW1olYqULZ6u2AkWQiM4cHaq8niFXSWEZ5Fc1lRKTh7QQPcq3ifCw4jK6uXerx7+9c50kxxYwlu+w96aNtmMpRiiDl3olprvBoph2I5LlHSuDrJ52U5g8Wb1Ku8ZNTOhjltbScEt6phrlJoexuNqLkUYCnWs0SMYrsYMrHHua4+gJXnfRo/2uLzd/ocu86RcQZFG4GyXBzAB3lp+C824Zi8uIic3QiRrdf1spHvBKUD1EtUHBGcoPCKAWeEB6YegSIoBZ6A9GkKA8pkgBPQXorihOTpCgXJedMvKTncqRQjYArEu6ULFWhLPobEwlAaK0ThlFJOeQe9cB0CmIabVFxPD5gQdjor2aTvVbi9U8WYzzficIZI5rSaHf5IEbj3pvjEtzPvkco8gkmvXcujmfZaQYzYfFOHEjkVQddWygJSTuleOxlI6nDcQBVhHxIVVrjWT1zU8PjgDqLSPEMpll0i7TWm77Rr/AClcNhR9oz9oP9a7V0rH0G3QzHX9UrkIYvs3u5hza8LMm3ouaepUVW0eqzboD5EpwSRzsPE5xJJYLJ3KbLVtADc5LSuR5EpKUUACVyVkkRJXpOQp1EVsmXqJchlQe5OoitmpXpGY2jTPSckitGJNsXdCsWzItKmxD310x5LRdpZSXW0FqbE6LzEjsI4mZVuLxQA3VVxrihAOQ04d/wAaXMYzGOkNuP8ABdMMLZKWSjXE3XI86am9Epa2U1DhwR3HkurpEOxIrYCdj4e4g1uETC8LeTtQ71jkjaYg5jq2PohhdiMEzS70FFVuOw0ZJ7O3ckWRMZwK7ASZcxJ/NdQ8S0j5hU0Dx1Ug/SDvKnSjX1XTwMYGOqh2TV76loVDDF9k/wB59JZB8lx5nc2Xh6TpuCYv+zRZdezXxIVrDL2RZVBwBw6iMH7v8U0+YWKOyqo2hWyzkcq7FPpShntBxJWJUwbEZZClzIjuCXxbtKVUibZgmCFNOlC5CeVZYxHMlNKlyVMhRyqiQjYMrFPKsW0ZZ7G+RAmk0Q3TLXWCja8uJ3M5LjcREhJOjtR4eCrCrTi+ID3abCwq0tXfD0qzll2QAVhw6Ro0d3pJTYUzVoxaOow+GrUc0S8rhfqleFY4VTii4nFN11XI07LpqixIaQaKpuIRUDr/ADQo8TRpp0UZcWDYO62MWmY5JoBxiLWMfoYb4vaD8bVThGXHKO4P/wB15Vxj3W5vh9Wb6SNVXwvXrAe8j1lP8VyvsqhXBTERsF/mhHZNqicTha2RwYKF6DkNXDT0Si9HFUoJnNPUi1wc+9or5R3qna+lnWFDx7M5jU0qRnktSkdaGQqRjQrlYErVIpatZU4gKllImVZlQAKliJlWIA9Hc9QbJuslS2el5MWd7KrisIDrHP8AFIEK8xNOFFUzm0aXbilaOaapgiFgCnS1SqIbjkINhEfKShUsRQWEa9QleSsWiEUFjvEMUxrgXOABlh11rR17+5VXA8QztmybIqgTf2/8iusxMIAhsD8tFyH5vWH5Bc/0XhFSkDd8Q9Z7/wCleUztFMbiM8r9HDU6EV+cf4oVJvGayyfrH8ShZV6Ph/7ZyZfUBpZSLlWsq6CQHKtZUfKsyoABlWsqYyrWVAAMqzKj5VmRaAvlWJjIsWAdjI5LPKLK5KPcvKUTvbMcUhihqmXFAe2104lTIZHaFy1apMMitSOHKvaJUK0syp+HAk72ETEcMoW03pqDujnG6DiyspPcEYDM3MLGuh22Qoor0VpwnB09jud7eFX8kuWSUWbBbQrjpSJ3jkMQ2vCon7JXoeLDh/zcOD/8zkzjo7xMnjiSP/ocUr0L2k/aYb/d/mvPZ1IrzrLJ5k/FFyJjjOHDHwluhk9vx+2c35LZjXd4eX00c+VbFcizImTGtZF0ERfIsyI+RbyIAXyLRYmci1kQAvkWZEzkWZEWAtkW0xkWIs0uBp7QUWsBNJiaN+xCXyEFcSVl26GG4MGkR3C622WsNiO9WAxAI3U5OSKLiwWE4dRvxVm/CR9wBScGJI3TH1kKb5DqiEuFZ90A94Cr8RDzb705iMYaoKuGJoEJ4WLJpFbKwB1hPcLe0PZmdXa+RSsovVMcLY0ytzUaN9qq2O9q+T0EYeoqsTi2Gd5zgf2iU6nTs4cgJfohiGMa8vcAM+GI8uuFkV5KwxWFjdK4ljdcTKdGj+4SXQ3DNyvsA/aYcCwDQ+sDb4ribOgjx3Gxl0BDvZNnf+/edqV9Jw9p1BpI8Va3LFoKt+n/ALh3JOdaWq+Jy9ic69weIwDQLBA70gY1Yl93aDKxdUJPpkJJewlkWZEzkWsipZMXyLMichw5caaFeYLgLNDI4nwGg9d/wU55ow7HjjlLo5lrU5huDTyexC8jvykD1Oi7/h2Cij9iNo8a1/zHVPvndZANLizfxBY90dEfDX7nBM6G4si8jR4F7b+CxdwZH/ePqtrk/q7/AMSv8ovk4duO01CDNKCDouVxOKfBj5cOcWHQxuDSZ2szXTbAc0tokk73tsujYQRbSCORBseq7sbjJWiM+S0zQCkHFbpZSsSJslIWGYqGVZSzijeTNF5USpFqzKtoy2DLVLiLqwUun5zQpUocY0wnnI0fFTzPSKYuxV8v2h/b4g+kKW6IP7L/ANrh/wDfWi77Q3/e4r/ZQOh3sPr+9w3+8uZliw4xJpDX3pPhiHpvfxQZ4wWGwD9nid9f/UoPAvyI8HOHxV8D3RPKtDuVZlRKW6XVZz0ByLMiNSrOMY3qaJDy03bgAQDpoRYrmlnPirNjC3RbYKQNsuIA7yaHqVPFdMMNEDq99b5GEgebjQ+K806R9JrAEEeaVxIzPbYa0cx2jZ89FzA4ZPOR10j3nkLLq8ANxtyHJefJ8nyOyK4qj1TGfS5G1zcgYGfnAuLnO2qsjaYfMn3L0nhfERiIYp2W1ssbJQDV9toNH1XzjgOi5aCZSG7052lN2Bpzm2RRNUdwvaOhMwm4SyOKVheyN+HzNOjHDNkLhuNCwrk8VFOK+5XG9nXvYCdz7iViC5166e7b3eCxeW9HSonzX0jxAnnkflcwy4iVxsutzQ6w4Xto5VbcdJDTIZnujLmy5QSAXDMOWvMjSt1KbEOa5od2y0HXeyTpvssw2CkkNiPkAA0tAHfQJ8SvbXRyHY8V6V4bLh5sPh5IXtMhnY2abK/L1Yb2nGsriX0KO2q6/gfSGGfEFrRcQjjmG+Y5mNc9jxyIJrdeSY3Bysjyva/xui2swdZIJ10pSjxksT80TiwkFpLCRYLQKfW/NNGTj0xXFPs9ngmDy+ho15YO+qB19fgnMXhjG2JziB1thvmBYHvAJ9ypuiLXOwjZXvDnOc9xPf2yARQGlAckt0hmJmwrAT+Vaa8AXhX8xpRJcFbL5mSnueSA2N79N7aNPjSS4XietiZJpqNa0FgkGvRE4o6sNOf+WR6kJXoy3+zQgc236kn5p1P62I4/Siwyqp451/U0Hty9c2hX6WnJXssJbzB8lQcXn+zANf8Amo2Dv1c3f3uSZZWkNjjTKt5mz3Y/K4rv5RG+Sj0TfIY35CB28Neh9rrvEFGbP2h+0xvwid8wleiGJ7Mg/Tg9RMwj4OUSpbytmLSOsGjcSNhymBI28UToq13UnMb+0dXlQQXzC3DxxbefIgqX0ez9bC5ztB1zh+4w/NUxOmJNWi/DFxUnHZoy9mYOpzhbqsUeXaPxC9GdM1o7Hu0Xk3GDUs2uvWPsFx+8f0hSaeRvoyMEuy5j6QSup4pvZ1aGlzfPtAG/8SucNxqN7djmq8tDtED2QQSLJ2FricE8ZRt+6f4q34Y+ntJvQ7m/xPyFpFlkhnBM5zpFxyUu/JgG8oYW+yO7Ka+IXPzcVxL/AGpXAdzTlGv6tBesfSPgg+BjgayyBzndzaI5anUjbvXnZgwjdzM/9m1jR/mJzfupfvsb7FCYHEgm3CwDZB/mvavoZhH1PEsqrm7js6JoGhA5hy83ZxPDhrmjCkt0ceuxD9SD2TXVt9LXefRPx8POKa2CNuWNswZBmt+UuB9uV1ntDu57qHiFeNj4/Ujsvo+fI7AQiUU9maJ2hGrHuArMBpVLFzGG+kujIHBrm9Y7qzlLSI9ModvZ318Vi87JicpNo6IzSVHmXC+jImixM3XAdTG15AG7nuytBN6bEqtwrZ4w7q3HNeUdoCu8gE1yRmzSwx4mF7XMMvVtc0NoOa1+Y2dtDWx1vmq2nOsBpNus6ch/JelFS93ojKjoePYiUlmYdkMbm2rOfavXWgqfGYlmYHLe40Nczy94U+JSl0j3ZXjNQHZPshuX0VrwXoPi8YwSxGPKfvOc0ijRa4ZdDz8iFrairlpGU29HWdBuk8b2R4VrJMzGCzTMu+pvNfPuTHFMUG4mOV5pjMpdqLtzCWUPO0lwP6OsdDM2Vs+GDmluhzHtEdplBuuhHryVpxToTJMR1uOhY+8pGUizV00F4sNuhSR+Ix62asUu6LTjOT6jNI2a3HDx4jqzViN76YbvYn8ErwjiMTAYC9p6kMizhxp7g0ZqaRYo6JrinBgwswZfITNhsPgwSOyBhvtC4tcCCHGPY/fO6BH0J6txvGNBOp+zga4knewB2q5/peAUY+Jpt2VeFNbRDH8ZBujo11gA0X6Hneguu5H4jwBlZo5rccRg3OjJNML5WUSbJ1B+CKzoVI66xZN66Rxnm3UfvfBI9PpThWSgSSdZK+FzDQbk6gxkGwOWQ8x7XPdZLxEpySTDyoxRyX/ibRK1tWc0xO//ABM1a34hLYDiEcDZGSCnOcyhr+aReoPgVb8D+j+eVscwnYA8CXtA23NtdHuo8t1Hin0bY13bidFKKsHrKLtLsWPFdCz4+rIvHL4D/W2uAmGokfMcocbGdu+p/qk9lbF1cmGPZqRxbqQSA0Ub11058khgegWOjGVzA6hvG9rhZsEa0bCWPRHHxhrhHNdB4a1+lN1IIB0uxpzVFOPaa/6LT+DsMJx2MxtfIcp5ijobI8e5ee8exgE0pJ0dI+qNaE5h+d3EK5xvRbGnCyF2GkDusBLQQ41V3TSeRB8FU47oljxZxMeQagEOLjmoNbeS9OyNuS15Iv3M4tCOEx1AAn4//pX3D45hle2OwQHijRI8KB/EKmj6JyuJDZg9wrRrJLG41Dq7vgiTcAxBAYXOLA5jA0u5uLB7tXEa9yW0NR6BxORssfVyNGV1B1vAoWCTYujoucxnD4Gmg7B0DVvcx2l71KH60uRd0ceYXP8AsiR1TiTPE0tDgG05r3gt7TxvzpLcL4KTiGwOcy5IZiCx8cozNhkLdY3Ee0wc0zdi1R2mFMDXxyHFYUOYJRbHxt0e2m6RBoOW3akX4p/gnG8HDOJp8VFJ9n1b6cXknM4g9o6kAtF76Lh+jfAw6SAyvgySERH+04fOzO6s5Z1ljsu5jl3qhlwZjkDHOY7tVccjHt3q7aSscU00zVo7fjjOHyTySRztiY52ZjTC92hAzEFrwAM+bTwWIfGeFiMxU280EcnaaLtwOYbfeBWlJSSVFHC9nK8TDXvz2dbaBXJoGoPNBwcAzDtEE9wHv+CtOkGFEPUxcxAHO29uU5iPdYHuQOHMHWX91hPwpUUrRNqmKyRt7z6DYLoeD8GlyN6vEyxWc9MNAEj2qDh2qA18FRiOwPd+KYwOMlzhrCdSBX/fwCWabWgjJLs7LpH0dlxmKMn1hwoBrcwJc0sAGbQ1ZIs+aY4vwR8uNMpksZGQkU4OLWhrTbgdzlOvjaN0fmlbmMhNktPlZ7XyTPDOLvkkcP0h++5JxmqQ/KLGPpGE+KqPrGgNoCoyxzb5WHm9B3Lh+GdG54nGniueg19TpzXc8TxzhI+arcMR1LL+71RJrv2KFheOlwsgWSeXdY/FRxzklSKSimVvAsLiGTNJcQzrGH2hsHDN8LVp9K8zpXR9Y4OYHG+pBBF7WSTzpGj46QW9kankPHRJdLs07X1oW4hsQ9zC8n0Cxzbmm0HFKLplF0TbOx+HoubEHtd2iAcua9SKvRN4mfHmeRzJiRneWFstBrS45AAToAK0pD4TxbI2LsDRma/1bBUmcbLg4tY0VQ9SArNScraJqSSqzocdj8X1z+rlaIrGQNoUat+bSyS7MdbV9wvjILW9Y6IvyNzkh4t2t7AD0XGzcUca7IvOQdO4EqZ4lTWUBZ09W2PxSeSmkqG82ndnozeKgXl6o/4pB37aFCPHKJHZvuDjtr+iuOwfEXlhsC7oaeSouO8WIlotHstPqCh+GVdG+cenycTzDWJj9Ni5uuvcR4/Fc5xbEtMfaHVVKXksEftU4UQCOQu+9oPILz1vGCdm/Hy/gtYrGuc09nfXfnr/ABRDDxf5+pksqf5+xb4ngmDJkDHSNLg4y9rRzw4OBoGgA9pNeHKlnCOB4GKZkkbpC9pOTK5u+uhDnag2fUqhi4iKdY3bJ3+de+1VTcTpzXC7a/NodtjavT+SXL/R17OjOAY93alaG05gL9Qa1zU03sNvFak6H8NJPbxAO+gJAJ11+z0XNYviIEsoLj7ZF9/aJFeqjxvilSWHHVjH6XzaEVL5N5L4O8mYyUM6ycnIxsTT1UhOVu1nq9TvqsXMcC6SBsQDnG7PPwC0p1RTkzlMTI+Z+dxFmvLQAAD0VhBhgwPOYWRl18VRB1H3JhrjW/8AVK9exCxxlAHUd3oFZdG4gZ2Hus+g/mqrB4QuLG/e2vxO66nD8KbBLQN0Dr42BuN9itStoV9HTtfZ08+7YGlVcBflfI79Mfupvh2IAz2R7JAtIQU3bmSfVU43IS9Fj0gxozYcN2MjpDXe4Fl6+blLCMDQB5+O6q+MkF+HrkLJ15G6/rvRfrPilxYopdDZJuyzc5oII5arfEMc09VWhdMZTtqeqewfiFUSY0AHXkksbjwHxc6zHS+4pcuKLaNx5HTN4aOmNHdDIO7/AIi1wRvZk82f6gq5uP0Hd1bxz5k+HipcHxn2bwebo9a0rNzKKAv3Dtn9tJy/QS/A5cxcHXTS2tvEb+5IuxXaN3+Ukr/L5acktwWenSf4f+pNCNsyWkd9nbWhXIdJ5gJv8I/EptmNVD0knzPaeWWv4/JPKFIyLsWjxGpTcWL5KmY7VHY/Uf18ApUOdJgMG17boDlfPXdVc+Ejsi9iRyTvCJi0G1RcTk+1d52mcKVmJ7GvqDHEa7mt/Ie9YzBglsjXa2WX5bnbxVe3FO3aR+q7wHd/2UYMW9h0AzZi4eZ8AdktGhTxuYEgFhokWW9xpYqyWF1k5d9VpbRthsLh7e3taWLLdT7gNVccRwjA9jBtlJP5pBJPLf1s+PJLNa0bAd2yKX62d9r8ByT+XsXlosIAGODgfZaACd75m/RNPx1mzqVTdctiRUSSJu2W318qJxhVZ1izrExlFjJjC6iTeUZRtt3eKj9YKr+tWdahUFD757BCWx0YEjLOmVx9GlBMqliXXI3XZhvyo6KeTseC0ByWANx1Zd5EkX8dFnDmktfRr2B7i6lAHsnuyV7y6/kVrAS5WvPiz1Drv4KQ4+yyTR06x48uz4+SDwzRzj5D5n5KcjgPfI8HxsVtz5JTBu1Pu+aeHZkui665JY2LO4HTQbfzUesWxKrvZJaIjCgXpem9/wBfgiYaEDUj3Eg/JaMiiZViijbYbHTlrLbe/LkuaxLyXWdSVbYqcnQGvcqyUd9qWR7HgtAmzEc/caI9CjfXHb3rpyF/ghdWComPxHqkGHhxF3h7wD+C2q833LFgFpnW8yC1FCrYtErUg5DtTAWcjaN2oly3Sg9HIKJZ1rOg5lrMmsWg2dHmd2gf0KP9edJNh1R5X7mqoae9JPsaJEnsn9T/AKt/671HBHR17DKfRw5eVqLj/pr8FmCfof8AC73A6pBhjFnSzvnd5ChX8EOHQX4LJ3dkjnnJPyQo3aJodmMZzredLhy3mVbEoYD1hcl86lnW2ZRKTVClOlbD+v5rZctEqco3seLEDCR4+9a6yjzT7oL5/JLvwzvu6evzU7GBmUHc/ALFBzQN7CxADbXKZcsWJgMa9T60d6xYgDBMO9ae/RYsRQAs6GXraxMjGTjRgOy7xWLEsgQAu0PkAtwHQ+78VpYkGJYl2/ifkoxHRYsTIwJa04rFicwiXLYcsWJjCRUCsWIMCxv70wx39BYsUmiiDELFixI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7799" y="-2481731"/>
            <a:ext cx="344805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70" name="Picture 10" descr="https://media.novinky.cz/630/196304-original1-dxeu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52" y="3195022"/>
            <a:ext cx="1555377" cy="240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1065007" y="5680038"/>
            <a:ext cx="208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Burdž</a:t>
            </a:r>
            <a:r>
              <a:rPr lang="cs-CZ" sz="1200" dirty="0" smtClean="0"/>
              <a:t> Chalífa</a:t>
            </a:r>
          </a:p>
          <a:p>
            <a:r>
              <a:rPr lang="cs-CZ" sz="1200" dirty="0" smtClean="0"/>
              <a:t>Obr. č. 6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1238702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2. </a:t>
            </a:r>
            <a:r>
              <a:rPr lang="cs-CZ" u="sng" dirty="0"/>
              <a:t>Světové a celostátní </a:t>
            </a:r>
            <a:r>
              <a:rPr lang="cs-CZ" u="sng" dirty="0" smtClean="0"/>
              <a:t>události</a:t>
            </a:r>
            <a:br>
              <a:rPr lang="cs-CZ" u="sng" dirty="0" smtClean="0"/>
            </a:br>
            <a:r>
              <a:rPr lang="cs-CZ" u="sng" dirty="0" err="1" smtClean="0"/>
              <a:t>Události</a:t>
            </a:r>
            <a:r>
              <a:rPr lang="cs-CZ" u="sng" dirty="0" smtClean="0"/>
              <a:t> v České republice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1578" y="2159358"/>
            <a:ext cx="10447089" cy="4421746"/>
          </a:xfrm>
        </p:spPr>
        <p:txBody>
          <a:bodyPr>
            <a:normAutofit/>
          </a:bodyPr>
          <a:lstStyle/>
          <a:p>
            <a:r>
              <a:rPr lang="cs-CZ" sz="3200" u="sng" dirty="0" smtClean="0"/>
              <a:t>Politika:</a:t>
            </a:r>
          </a:p>
          <a:p>
            <a:pPr marL="0" indent="0">
              <a:buNone/>
            </a:pPr>
            <a:r>
              <a:rPr lang="cs-CZ" sz="2400" dirty="0" smtClean="0"/>
              <a:t>22. 2. – uvolnění vakcíny proti prasečí chřipce</a:t>
            </a:r>
          </a:p>
          <a:p>
            <a:pPr marL="0" indent="0">
              <a:buNone/>
            </a:pPr>
            <a:r>
              <a:rPr lang="cs-CZ" sz="2400" dirty="0" smtClean="0"/>
              <a:t>6. 3. – Miloš Zeman &gt; předseda nové Strany práv občanů</a:t>
            </a:r>
          </a:p>
          <a:p>
            <a:pPr marL="0" indent="0">
              <a:buNone/>
            </a:pPr>
            <a:r>
              <a:rPr lang="cs-CZ" sz="2400" dirty="0" smtClean="0"/>
              <a:t>28. 6. – Petr Nečas jmenován premiérem</a:t>
            </a:r>
          </a:p>
          <a:p>
            <a:r>
              <a:rPr lang="cs-CZ" sz="3200" u="sng" dirty="0" smtClean="0"/>
              <a:t>Katastrofa:</a:t>
            </a:r>
          </a:p>
          <a:p>
            <a:pPr marL="0" indent="0">
              <a:buNone/>
            </a:pPr>
            <a:r>
              <a:rPr lang="cs-CZ" sz="2400" dirty="0" smtClean="0"/>
              <a:t>2. – 10. 6. – velké povodně na území ČR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4338" name="Picture 2" descr="http://www.tlumacov.cz/Images_zpravy/zpr_454_2_12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4340" y="4128849"/>
            <a:ext cx="2635688" cy="197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8272381" y="5849793"/>
            <a:ext cx="148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Povodně - </a:t>
            </a:r>
            <a:r>
              <a:rPr lang="cs-CZ" sz="1200" dirty="0" err="1" smtClean="0"/>
              <a:t>Hejnice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Obr. č. 7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7546696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1204" y="188345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2. </a:t>
            </a:r>
            <a:r>
              <a:rPr lang="cs-CZ" u="sng" dirty="0"/>
              <a:t>Světové a celostátní události</a:t>
            </a:r>
            <a:br>
              <a:rPr lang="cs-CZ" u="sng" dirty="0"/>
            </a:br>
            <a:r>
              <a:rPr lang="cs-CZ" u="sng" dirty="0" err="1"/>
              <a:t>Události</a:t>
            </a:r>
            <a:r>
              <a:rPr lang="cs-CZ" u="sng" dirty="0"/>
              <a:t> v České </a:t>
            </a:r>
            <a:r>
              <a:rPr lang="cs-CZ" u="sng" dirty="0" smtClean="0"/>
              <a:t>republice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1695" y="1469235"/>
            <a:ext cx="9444280" cy="4933529"/>
          </a:xfrm>
        </p:spPr>
        <p:txBody>
          <a:bodyPr>
            <a:normAutofit lnSpcReduction="10000"/>
          </a:bodyPr>
          <a:lstStyle/>
          <a:p>
            <a:r>
              <a:rPr lang="cs-CZ" sz="3000" u="sng" dirty="0" smtClean="0"/>
              <a:t>Kultura:</a:t>
            </a:r>
          </a:p>
          <a:p>
            <a:pPr marL="0" indent="0">
              <a:buNone/>
            </a:pPr>
            <a:r>
              <a:rPr lang="cs-CZ" sz="2200" dirty="0" smtClean="0"/>
              <a:t>20. 3. – návštěva Prahy princem Charlesem </a:t>
            </a:r>
            <a:r>
              <a:rPr lang="cs-CZ" sz="2200" dirty="0" smtClean="0"/>
              <a:t>s </a:t>
            </a:r>
            <a:r>
              <a:rPr lang="cs-CZ" sz="2200" dirty="0" smtClean="0"/>
              <a:t>chotí </a:t>
            </a:r>
            <a:r>
              <a:rPr lang="cs-CZ" sz="2200" dirty="0" err="1" smtClean="0"/>
              <a:t>Camillou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27. 3. – Karel Gott &gt; vítěz ankety </a:t>
            </a:r>
            <a:r>
              <a:rPr lang="cs-CZ" sz="2200" dirty="0" err="1" smtClean="0"/>
              <a:t>TýTý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24. 5. – úmrtí Petra Muka</a:t>
            </a:r>
          </a:p>
          <a:p>
            <a:pPr marL="0" indent="0">
              <a:buNone/>
            </a:pPr>
            <a:r>
              <a:rPr lang="cs-CZ" sz="2200" dirty="0" smtClean="0"/>
              <a:t>17. 8. – úmrtí Ludvíka Kundery</a:t>
            </a:r>
          </a:p>
          <a:p>
            <a:pPr marL="0" indent="0">
              <a:buNone/>
            </a:pPr>
            <a:r>
              <a:rPr lang="cs-CZ" sz="2200" dirty="0" smtClean="0"/>
              <a:t>8. 9. – Plzeň &gt; kandidát na hlavní Evropské město kultury</a:t>
            </a:r>
          </a:p>
          <a:p>
            <a:pPr marL="0" indent="0">
              <a:buNone/>
            </a:pPr>
            <a:r>
              <a:rPr lang="cs-CZ" sz="2200" dirty="0" smtClean="0"/>
              <a:t>9. 10. – 600. výročí vzniku Staroměstského orloje</a:t>
            </a:r>
          </a:p>
          <a:p>
            <a:r>
              <a:rPr lang="cs-CZ" sz="3000" u="sng" dirty="0" smtClean="0"/>
              <a:t>Školství:</a:t>
            </a:r>
          </a:p>
          <a:p>
            <a:pPr marL="0" indent="0">
              <a:buNone/>
            </a:pPr>
            <a:r>
              <a:rPr lang="cs-CZ" sz="1900" dirty="0" smtClean="0"/>
              <a:t>11. – 14. 10. – na středních školách generálka státních maturit</a:t>
            </a:r>
            <a:endParaRPr lang="cs-CZ" sz="2200" dirty="0" smtClean="0"/>
          </a:p>
          <a:p>
            <a:pPr marL="0" indent="0">
              <a:buNone/>
            </a:pPr>
            <a:endParaRPr lang="cs-CZ" sz="2400" u="sng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3314" name="Picture 2" descr="http://www.fotokanta.cz/images/fotky/tvare_tvari1/Ludvik_Kundera_2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4071" y="293549"/>
            <a:ext cx="2282825" cy="33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0365975" y="3596862"/>
            <a:ext cx="17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Ludvík Kundera</a:t>
            </a:r>
          </a:p>
          <a:p>
            <a:r>
              <a:rPr lang="cs-CZ" sz="1200" dirty="0" smtClean="0"/>
              <a:t>Obr. č. 8</a:t>
            </a:r>
            <a:endParaRPr lang="cs-CZ" sz="1200" dirty="0"/>
          </a:p>
        </p:txBody>
      </p:sp>
      <p:pic>
        <p:nvPicPr>
          <p:cNvPr id="1026" name="Picture 2" descr="Prezident Václav Klaus s manželkou Livií s britským královským pár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7488" y="4221188"/>
            <a:ext cx="3330805" cy="187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838391" y="6257427"/>
            <a:ext cx="303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Princ Charles s Kamilou v Praze r. 2010</a:t>
            </a:r>
          </a:p>
          <a:p>
            <a:r>
              <a:rPr lang="cs-CZ" sz="1200" dirty="0" smtClean="0"/>
              <a:t>Obr. č. 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5067172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7396" y="624110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 </a:t>
            </a:r>
            <a:r>
              <a:rPr lang="cs-CZ" u="sng" dirty="0"/>
              <a:t>Obecní záležitosti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99" y="1905000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V obci pět zaměstnanců </a:t>
            </a:r>
          </a:p>
          <a:p>
            <a:r>
              <a:rPr lang="cs-CZ" sz="2400" dirty="0"/>
              <a:t>Žádný zpravodaj nebo noviny </a:t>
            </a:r>
            <a:endParaRPr lang="cs-CZ" sz="2400" dirty="0" smtClean="0"/>
          </a:p>
          <a:p>
            <a:r>
              <a:rPr lang="cs-CZ" sz="2400" dirty="0" smtClean="0"/>
              <a:t>Zaměstnanci v údržbě: - letní pracovní doba 6:00 – 14:30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- zimní pracovní doba 7:30 – 15:30</a:t>
            </a:r>
          </a:p>
          <a:p>
            <a:r>
              <a:rPr lang="cs-CZ" sz="2400" dirty="0"/>
              <a:t>Pracovní doba OÚ: Pondělí 7:30 – 18:00</a:t>
            </a:r>
          </a:p>
          <a:p>
            <a:pPr marL="0" indent="0">
              <a:buNone/>
            </a:pPr>
            <a:r>
              <a:rPr lang="cs-CZ" sz="2400" dirty="0"/>
              <a:t>                                        Úterý – Čtvrtek 7:30 – 16:00</a:t>
            </a:r>
          </a:p>
          <a:p>
            <a:pPr marL="0" indent="0">
              <a:buNone/>
            </a:pPr>
            <a:r>
              <a:rPr lang="cs-CZ" sz="2400" dirty="0"/>
              <a:t>                                        Pátek 7:30 – 14:00</a:t>
            </a:r>
          </a:p>
          <a:p>
            <a:r>
              <a:rPr lang="cs-CZ" dirty="0" smtClean="0"/>
              <a:t>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13</a:t>
            </a:fld>
            <a:endParaRPr lang="cs-CZ"/>
          </a:p>
        </p:txBody>
      </p:sp>
      <p:graphicFrame>
        <p:nvGraphicFramePr>
          <p:cNvPr id="5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9734438"/>
              </p:ext>
            </p:extLst>
          </p:nvPr>
        </p:nvGraphicFramePr>
        <p:xfrm>
          <a:off x="7392276" y="3753802"/>
          <a:ext cx="4934991" cy="300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957"/>
                <a:gridCol w="2684034"/>
              </a:tblGrid>
              <a:tr h="310362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 marL="164856" marR="164856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Hlasy</a:t>
                      </a:r>
                      <a:endParaRPr lang="cs-CZ" dirty="0"/>
                    </a:p>
                  </a:txBody>
                  <a:tcPr marL="164856" marR="164856"/>
                </a:tc>
              </a:tr>
              <a:tr h="2638080">
                <a:tc>
                  <a:txBody>
                    <a:bodyPr/>
                    <a:lstStyle/>
                    <a:p>
                      <a:r>
                        <a:rPr lang="cs-CZ" dirty="0" smtClean="0"/>
                        <a:t>Červenka Jiří</a:t>
                      </a:r>
                    </a:p>
                    <a:p>
                      <a:r>
                        <a:rPr lang="cs-CZ" dirty="0" smtClean="0"/>
                        <a:t>Mleziva Václav </a:t>
                      </a:r>
                    </a:p>
                    <a:p>
                      <a:r>
                        <a:rPr lang="cs-CZ" dirty="0" smtClean="0"/>
                        <a:t>Němec Václav</a:t>
                      </a:r>
                    </a:p>
                    <a:p>
                      <a:r>
                        <a:rPr lang="cs-CZ" dirty="0" smtClean="0"/>
                        <a:t>Císař Jiří</a:t>
                      </a:r>
                    </a:p>
                    <a:p>
                      <a:r>
                        <a:rPr lang="cs-CZ" dirty="0" smtClean="0"/>
                        <a:t>Kořánová</a:t>
                      </a:r>
                      <a:r>
                        <a:rPr lang="cs-CZ" baseline="0" dirty="0" smtClean="0"/>
                        <a:t> Petra</a:t>
                      </a:r>
                    </a:p>
                    <a:p>
                      <a:r>
                        <a:rPr lang="cs-CZ" baseline="0" dirty="0" smtClean="0"/>
                        <a:t>Křepel Jaroslav</a:t>
                      </a:r>
                    </a:p>
                    <a:p>
                      <a:r>
                        <a:rPr lang="cs-CZ" baseline="0" dirty="0" err="1" smtClean="0"/>
                        <a:t>Beisbierová</a:t>
                      </a:r>
                      <a:r>
                        <a:rPr lang="cs-CZ" baseline="0" dirty="0" smtClean="0"/>
                        <a:t> Věra</a:t>
                      </a:r>
                    </a:p>
                    <a:p>
                      <a:r>
                        <a:rPr lang="cs-CZ" baseline="0" dirty="0" smtClean="0"/>
                        <a:t>Bozděch Josef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Dušek Richard</a:t>
                      </a:r>
                      <a:endParaRPr lang="cs-CZ" dirty="0"/>
                    </a:p>
                  </a:txBody>
                  <a:tcPr marL="164856" marR="164856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12,</a:t>
                      </a:r>
                      <a:r>
                        <a:rPr lang="cs-CZ" baseline="0" dirty="0" smtClean="0"/>
                        <a:t> 89%</a:t>
                      </a:r>
                    </a:p>
                    <a:p>
                      <a:r>
                        <a:rPr lang="cs-CZ" baseline="0" dirty="0" smtClean="0"/>
                        <a:t>12, 12%</a:t>
                      </a:r>
                    </a:p>
                    <a:p>
                      <a:r>
                        <a:rPr lang="cs-CZ" baseline="0" dirty="0" smtClean="0"/>
                        <a:t>11, 42%</a:t>
                      </a:r>
                    </a:p>
                    <a:p>
                      <a:r>
                        <a:rPr lang="cs-CZ" baseline="0" dirty="0" smtClean="0"/>
                        <a:t>11, 21%</a:t>
                      </a:r>
                    </a:p>
                    <a:p>
                      <a:r>
                        <a:rPr lang="cs-CZ" baseline="0" dirty="0" smtClean="0"/>
                        <a:t>10, 80%</a:t>
                      </a:r>
                    </a:p>
                    <a:p>
                      <a:r>
                        <a:rPr lang="cs-CZ" baseline="0" dirty="0" smtClean="0"/>
                        <a:t>10, 59%</a:t>
                      </a:r>
                    </a:p>
                    <a:p>
                      <a:r>
                        <a:rPr lang="cs-CZ" baseline="0" dirty="0" smtClean="0"/>
                        <a:t>10, 38%</a:t>
                      </a:r>
                    </a:p>
                    <a:p>
                      <a:r>
                        <a:rPr lang="cs-CZ" baseline="0" dirty="0" smtClean="0"/>
                        <a:t>10, 31%</a:t>
                      </a:r>
                    </a:p>
                    <a:p>
                      <a:r>
                        <a:rPr lang="cs-CZ" dirty="0" smtClean="0"/>
                        <a:t>10, 24%</a:t>
                      </a:r>
                      <a:endParaRPr lang="cs-CZ" dirty="0"/>
                    </a:p>
                  </a:txBody>
                  <a:tcPr marL="164856" marR="164856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219983" y="5928107"/>
            <a:ext cx="280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Starosta Jiří Červenka</a:t>
            </a:r>
          </a:p>
          <a:p>
            <a:r>
              <a:rPr lang="cs-CZ" sz="1200" dirty="0" smtClean="0"/>
              <a:t>Obr. č. 10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36291" y="6480643"/>
            <a:ext cx="148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11</a:t>
            </a:r>
            <a:endParaRPr lang="cs-CZ" sz="1200" dirty="0"/>
          </a:p>
        </p:txBody>
      </p:sp>
      <p:pic>
        <p:nvPicPr>
          <p:cNvPr id="2052" name="Picture 4" descr="http://img.firmy.cz/premise/full/201407/0914/85/53bd56b285ddb7b7429f0800?v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892" y="232358"/>
            <a:ext cx="3889788" cy="259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276044" y="2800424"/>
            <a:ext cx="15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OÚ Blížejov</a:t>
            </a:r>
          </a:p>
          <a:p>
            <a:r>
              <a:rPr lang="cs-CZ" sz="1200" dirty="0" smtClean="0"/>
              <a:t>Obr. č. 12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12" y="4464514"/>
            <a:ext cx="2688171" cy="20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2011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Hospodaření obce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791" y="1871990"/>
            <a:ext cx="8915400" cy="3777622"/>
          </a:xfrm>
        </p:spPr>
        <p:txBody>
          <a:bodyPr/>
          <a:lstStyle/>
          <a:p>
            <a:r>
              <a:rPr lang="cs-CZ" sz="2400" dirty="0" smtClean="0"/>
              <a:t>Příjmy: 22 503 480 Kč</a:t>
            </a:r>
          </a:p>
          <a:p>
            <a:r>
              <a:rPr lang="cs-CZ" sz="2400" dirty="0" smtClean="0"/>
              <a:t>Výdaje: 22 503 480 Kč</a:t>
            </a:r>
          </a:p>
          <a:p>
            <a:r>
              <a:rPr lang="cs-CZ" sz="2400" dirty="0" smtClean="0"/>
              <a:t>4 úvěry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1493707"/>
              </p:ext>
            </p:extLst>
          </p:nvPr>
        </p:nvGraphicFramePr>
        <p:xfrm>
          <a:off x="5827402" y="1611764"/>
          <a:ext cx="6078654" cy="217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327"/>
                <a:gridCol w="3039327"/>
              </a:tblGrid>
              <a:tr h="435930">
                <a:tc>
                  <a:txBody>
                    <a:bodyPr/>
                    <a:lstStyle/>
                    <a:p>
                      <a:r>
                        <a:rPr lang="cs-CZ" dirty="0" smtClean="0"/>
                        <a:t>Dotace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</a:tr>
              <a:tr h="435930">
                <a:tc>
                  <a:txBody>
                    <a:bodyPr/>
                    <a:lstStyle/>
                    <a:p>
                      <a:r>
                        <a:rPr lang="cs-CZ" dirty="0" smtClean="0"/>
                        <a:t>Výměna</a:t>
                      </a:r>
                      <a:r>
                        <a:rPr lang="cs-CZ" baseline="0" dirty="0" smtClean="0"/>
                        <a:t> oken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110 000 Kč</a:t>
                      </a:r>
                      <a:endParaRPr lang="cs-CZ" dirty="0"/>
                    </a:p>
                  </a:txBody>
                  <a:tcPr/>
                </a:tc>
              </a:tr>
              <a:tr h="435930">
                <a:tc>
                  <a:txBody>
                    <a:bodyPr/>
                    <a:lstStyle/>
                    <a:p>
                      <a:r>
                        <a:rPr lang="cs-CZ" dirty="0" smtClean="0"/>
                        <a:t>Rekonstrukce varny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390 000 Kč</a:t>
                      </a:r>
                      <a:endParaRPr lang="cs-CZ" dirty="0"/>
                    </a:p>
                  </a:txBody>
                  <a:tcPr/>
                </a:tc>
              </a:tr>
              <a:tr h="435930">
                <a:tc>
                  <a:txBody>
                    <a:bodyPr/>
                    <a:lstStyle/>
                    <a:p>
                      <a:r>
                        <a:rPr lang="cs-CZ" dirty="0" smtClean="0"/>
                        <a:t>Volby do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smtClean="0"/>
                        <a:t>Senátu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66 946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/>
                </a:tc>
              </a:tr>
              <a:tr h="435930">
                <a:tc>
                  <a:txBody>
                    <a:bodyPr/>
                    <a:lstStyle/>
                    <a:p>
                      <a:r>
                        <a:rPr lang="cs-CZ" dirty="0" smtClean="0"/>
                        <a:t>Projekt EU peníze</a:t>
                      </a:r>
                      <a:r>
                        <a:rPr lang="cs-CZ" baseline="0" dirty="0" smtClean="0"/>
                        <a:t> školám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484 296 Kč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727859"/>
              </p:ext>
            </p:extLst>
          </p:nvPr>
        </p:nvGraphicFramePr>
        <p:xfrm>
          <a:off x="5813572" y="4087334"/>
          <a:ext cx="6073628" cy="148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814"/>
                <a:gridCol w="3036814"/>
              </a:tblGrid>
              <a:tr h="496092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</a:tr>
              <a:tr h="496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Oplocení hřiště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286 000 Kč</a:t>
                      </a:r>
                    </a:p>
                  </a:txBody>
                  <a:tcPr/>
                </a:tc>
              </a:tr>
              <a:tr h="496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Chodník</a:t>
                      </a:r>
                      <a:r>
                        <a:rPr lang="cs-CZ" baseline="0" dirty="0" smtClean="0"/>
                        <a:t> u pošty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234</a:t>
                      </a:r>
                      <a:r>
                        <a:rPr lang="cs-CZ" baseline="0" dirty="0" smtClean="0"/>
                        <a:t> 000 Kč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335" y="3271545"/>
            <a:ext cx="2337939" cy="326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0841577" y="3760801"/>
            <a:ext cx="188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14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311685" y="5498914"/>
            <a:ext cx="188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15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04274" y="6261853"/>
            <a:ext cx="188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13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2763529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Hospodářský život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9354" y="1811090"/>
            <a:ext cx="8915400" cy="3777622"/>
          </a:xfrm>
        </p:spPr>
        <p:txBody>
          <a:bodyPr>
            <a:noAutofit/>
          </a:bodyPr>
          <a:lstStyle/>
          <a:p>
            <a:r>
              <a:rPr lang="cs-CZ" sz="2400" dirty="0" smtClean="0"/>
              <a:t>Průmysl: </a:t>
            </a:r>
            <a:r>
              <a:rPr lang="cs-CZ" sz="2400" dirty="0" err="1" smtClean="0"/>
              <a:t>Tondach</a:t>
            </a:r>
            <a:r>
              <a:rPr lang="cs-CZ" sz="2400" dirty="0" smtClean="0"/>
              <a:t> Blížejov</a:t>
            </a:r>
          </a:p>
          <a:p>
            <a:r>
              <a:rPr lang="cs-CZ" sz="2400" dirty="0" smtClean="0"/>
              <a:t>Podnikání: Truhlářství Matějka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Veterinární služba MVDr. Vojta Jan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Zbraně, střelivo Martínek Václav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Oprava vysokozdvižných vozíků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</a:t>
            </a:r>
            <a:r>
              <a:rPr lang="cs-CZ" sz="2400" dirty="0" err="1" smtClean="0"/>
              <a:t>JaVor</a:t>
            </a:r>
            <a:r>
              <a:rPr lang="cs-CZ" sz="2400" dirty="0" smtClean="0"/>
              <a:t> – Textil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</a:t>
            </a:r>
            <a:r>
              <a:rPr lang="cs-CZ" sz="2400" dirty="0" err="1" smtClean="0"/>
              <a:t>Blížejovská</a:t>
            </a:r>
            <a:r>
              <a:rPr lang="cs-CZ" sz="2400" dirty="0" smtClean="0"/>
              <a:t> hospoda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Autoservis </a:t>
            </a:r>
            <a:r>
              <a:rPr lang="cs-CZ" sz="2400" dirty="0" err="1" smtClean="0"/>
              <a:t>Kůst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1817" y="179442"/>
            <a:ext cx="3136130" cy="240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9649522" y="2583808"/>
            <a:ext cx="254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Tondach</a:t>
            </a:r>
            <a:r>
              <a:rPr lang="cs-CZ" sz="1200" dirty="0" smtClean="0"/>
              <a:t> Blížejov</a:t>
            </a:r>
          </a:p>
          <a:p>
            <a:r>
              <a:rPr lang="cs-CZ" sz="1200" dirty="0" smtClean="0"/>
              <a:t>Obr. č. 16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7969" y="6018177"/>
            <a:ext cx="384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Veterinární služba MVDr. Vojta Jan</a:t>
            </a:r>
          </a:p>
          <a:p>
            <a:r>
              <a:rPr lang="cs-CZ" sz="1200" dirty="0" smtClean="0"/>
              <a:t>Obr. č. 17</a:t>
            </a:r>
            <a:endParaRPr lang="cs-CZ" sz="1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11" y="3733238"/>
            <a:ext cx="3498659" cy="221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285507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Spolky a veřejný život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5121" y="1684969"/>
            <a:ext cx="8915400" cy="3777622"/>
          </a:xfrm>
        </p:spPr>
        <p:txBody>
          <a:bodyPr>
            <a:noAutofit/>
          </a:bodyPr>
          <a:lstStyle/>
          <a:p>
            <a:r>
              <a:rPr lang="cs-CZ" sz="2000" dirty="0" smtClean="0"/>
              <a:t>Spolky: Občanské sdružení Beránek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Přívesničkový</a:t>
            </a:r>
            <a:r>
              <a:rPr lang="cs-CZ" sz="2000" dirty="0" smtClean="0"/>
              <a:t> tábor, Pohádkový les….)</a:t>
            </a:r>
          </a:p>
          <a:p>
            <a:pPr marL="0" indent="0">
              <a:buNone/>
            </a:pPr>
            <a:r>
              <a:rPr lang="cs-CZ" sz="2000" dirty="0" smtClean="0"/>
              <a:t>                   TJ Sokol Blížejov (85 členů)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Hasiči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Myslivecké sdružení </a:t>
            </a:r>
            <a:r>
              <a:rPr lang="cs-CZ" sz="2000" dirty="0" err="1" smtClean="0"/>
              <a:t>Chvojíčko</a:t>
            </a:r>
            <a:r>
              <a:rPr lang="cs-CZ" sz="2000" dirty="0" smtClean="0"/>
              <a:t> (5 střeleckých závodů)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Český svaz včelařů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Svaz postižených civilizačními chorobami (setkání 7. 4. 2010)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3016571"/>
            <a:ext cx="3261360" cy="244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278572" y="5462591"/>
            <a:ext cx="230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Dětský den </a:t>
            </a:r>
          </a:p>
          <a:p>
            <a:r>
              <a:rPr lang="cs-CZ" sz="1200" dirty="0" smtClean="0"/>
              <a:t>Obr. č. 18</a:t>
            </a:r>
            <a:endParaRPr lang="cs-CZ" sz="1200" dirty="0"/>
          </a:p>
        </p:txBody>
      </p:sp>
      <p:pic>
        <p:nvPicPr>
          <p:cNvPr id="1026" name="Picture 2" descr="http://g.denik.cz/16/b6/img_1462_denik-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65" y="4617720"/>
            <a:ext cx="3014400" cy="20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47965" y="5973821"/>
            <a:ext cx="267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Beránek Blížejov</a:t>
            </a:r>
          </a:p>
          <a:p>
            <a:r>
              <a:rPr lang="cs-CZ" sz="1200" dirty="0" smtClean="0"/>
              <a:t>Obr. č. 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1179514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267467"/>
            <a:ext cx="8911687" cy="1280890"/>
          </a:xfrm>
        </p:spPr>
        <p:txBody>
          <a:bodyPr/>
          <a:lstStyle/>
          <a:p>
            <a:r>
              <a:rPr lang="cs-CZ" u="sng" dirty="0" smtClean="0"/>
              <a:t>Hasiči - fotografie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9559">
            <a:off x="382533" y="1142919"/>
            <a:ext cx="3139439" cy="235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 rot="21325668">
            <a:off x="1091283" y="3457314"/>
            <a:ext cx="28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Branný závod Osvračín</a:t>
            </a:r>
          </a:p>
          <a:p>
            <a:r>
              <a:rPr lang="cs-CZ" sz="1200" dirty="0" smtClean="0"/>
              <a:t>Obr. č. 20 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4525">
            <a:off x="8187594" y="567690"/>
            <a:ext cx="356616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 rot="347307">
            <a:off x="8208853" y="3184733"/>
            <a:ext cx="268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Dětský den </a:t>
            </a:r>
          </a:p>
          <a:p>
            <a:r>
              <a:rPr lang="cs-CZ" sz="1200" dirty="0" smtClean="0"/>
              <a:t>Obr. č. 21</a:t>
            </a:r>
            <a:endParaRPr lang="cs-CZ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0367">
            <a:off x="4325958" y="1414211"/>
            <a:ext cx="3304161" cy="248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 rot="21026494">
            <a:off x="4963147" y="3896432"/>
            <a:ext cx="265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Stavění májky</a:t>
            </a:r>
          </a:p>
          <a:p>
            <a:r>
              <a:rPr lang="cs-CZ" sz="1200" dirty="0" smtClean="0"/>
              <a:t>Obr. č. 22</a:t>
            </a:r>
            <a:endParaRPr lang="cs-CZ" sz="1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3333">
            <a:off x="621113" y="4222017"/>
            <a:ext cx="3249169" cy="243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3853973" y="6010311"/>
            <a:ext cx="197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Okrsková soutěž Božkovy</a:t>
            </a:r>
          </a:p>
          <a:p>
            <a:r>
              <a:rPr lang="cs-CZ" sz="1200" dirty="0" smtClean="0"/>
              <a:t>Obr. č. 23</a:t>
            </a:r>
            <a:endParaRPr lang="cs-CZ" sz="12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3973">
            <a:off x="7287880" y="3851442"/>
            <a:ext cx="3455555" cy="259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9165130" y="6367181"/>
            <a:ext cx="324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Soustředění v </a:t>
            </a:r>
            <a:r>
              <a:rPr lang="cs-CZ" sz="1200" b="1" dirty="0" err="1" smtClean="0"/>
              <a:t>Caparticích</a:t>
            </a:r>
            <a:endParaRPr lang="cs-CZ" sz="1200" b="1" dirty="0" smtClean="0"/>
          </a:p>
          <a:p>
            <a:r>
              <a:rPr lang="cs-CZ" sz="1200" dirty="0" smtClean="0"/>
              <a:t>Obr. č. 24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6405815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0163" y="474032"/>
            <a:ext cx="9714449" cy="1280890"/>
          </a:xfrm>
        </p:spPr>
        <p:txBody>
          <a:bodyPr/>
          <a:lstStyle/>
          <a:p>
            <a:r>
              <a:rPr lang="cs-CZ" u="sng" dirty="0" smtClean="0"/>
              <a:t>Rozhovor s panem Pavlem Královcem I.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490133"/>
            <a:ext cx="9490382" cy="4923644"/>
          </a:xfrm>
        </p:spPr>
        <p:txBody>
          <a:bodyPr>
            <a:normAutofit/>
          </a:bodyPr>
          <a:lstStyle/>
          <a:p>
            <a:pPr hangingPunct="0"/>
            <a:r>
              <a:rPr lang="cs-CZ" sz="2400" dirty="0" smtClean="0"/>
              <a:t> Jak </a:t>
            </a:r>
            <a:r>
              <a:rPr lang="cs-CZ" sz="2400" dirty="0"/>
              <a:t>jste se dostal </a:t>
            </a:r>
            <a:r>
              <a:rPr lang="cs-CZ" sz="2400" dirty="0" smtClean="0"/>
              <a:t>k postu </a:t>
            </a:r>
            <a:r>
              <a:rPr lang="cs-CZ" sz="2400" dirty="0"/>
              <a:t>rozhodčího?</a:t>
            </a:r>
          </a:p>
          <a:p>
            <a:pPr marL="0" indent="0" hangingPunct="0">
              <a:buNone/>
            </a:pPr>
            <a:r>
              <a:rPr lang="cs-CZ" sz="2400" dirty="0" smtClean="0"/>
              <a:t>       „</a:t>
            </a:r>
            <a:r>
              <a:rPr lang="cs-CZ" sz="2400" dirty="0"/>
              <a:t>Hrál jsem fotbal, ale přivodil jsem si docela vážné zranění. V té době můj tatínek </a:t>
            </a:r>
            <a:r>
              <a:rPr lang="cs-CZ" sz="2400" dirty="0" smtClean="0"/>
              <a:t>pískal</a:t>
            </a:r>
            <a:r>
              <a:rPr lang="cs-CZ" sz="2400" dirty="0" smtClean="0"/>
              <a:t>, tak mě </a:t>
            </a:r>
            <a:r>
              <a:rPr lang="cs-CZ" sz="2400" dirty="0"/>
              <a:t>vlastně k tomu přivedl.“</a:t>
            </a:r>
          </a:p>
          <a:p>
            <a:pPr hangingPunct="0"/>
            <a:r>
              <a:rPr lang="cs-CZ" sz="2400" dirty="0"/>
              <a:t> Baví vás nějaké jiné sporty než jenom fotbal?</a:t>
            </a:r>
          </a:p>
          <a:p>
            <a:pPr marL="0" indent="0" hangingPunct="0">
              <a:buNone/>
            </a:pPr>
            <a:r>
              <a:rPr lang="cs-CZ" sz="2400" dirty="0"/>
              <a:t>   </a:t>
            </a:r>
            <a:r>
              <a:rPr lang="cs-CZ" sz="2400" dirty="0" smtClean="0"/>
              <a:t>    „</a:t>
            </a:r>
            <a:r>
              <a:rPr lang="cs-CZ" sz="2400" dirty="0"/>
              <a:t>Rozhodně, myslím, že to k tomu prostě patří, ať už je to tenis nebo hokej.“</a:t>
            </a:r>
          </a:p>
          <a:p>
            <a:pPr hangingPunct="0"/>
            <a:r>
              <a:rPr lang="cs-CZ" sz="2400" dirty="0"/>
              <a:t> Čeho byste chtěl dosáhnout?</a:t>
            </a:r>
          </a:p>
          <a:p>
            <a:pPr marL="0" indent="0" hangingPunct="0">
              <a:buNone/>
            </a:pPr>
            <a:r>
              <a:rPr lang="cs-CZ" sz="2400" dirty="0"/>
              <a:t>   </a:t>
            </a:r>
            <a:r>
              <a:rPr lang="cs-CZ" sz="2400" dirty="0" smtClean="0"/>
              <a:t>    „</a:t>
            </a:r>
            <a:r>
              <a:rPr lang="cs-CZ" sz="2400" dirty="0"/>
              <a:t>Tak každý má nějaké cíle, ale teď je hlavně důležité se soustředit na nejbližší </a:t>
            </a:r>
            <a:r>
              <a:rPr lang="cs-CZ" sz="2400" dirty="0" smtClean="0"/>
              <a:t>zápasy, </a:t>
            </a:r>
            <a:r>
              <a:rPr lang="cs-CZ" sz="2400" dirty="0" smtClean="0"/>
              <a:t>které  jsou </a:t>
            </a:r>
            <a:r>
              <a:rPr lang="cs-CZ" sz="2400" dirty="0"/>
              <a:t>ve Francii.“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026" name="Picture 2" descr="http://www.rozhodci-fotbal.cz/wp-content/gallery/rozhodci2012/kralove-pavelfi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68" y="1755023"/>
            <a:ext cx="2299899" cy="326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21843" y="5018038"/>
            <a:ext cx="258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Pavel Královec</a:t>
            </a:r>
          </a:p>
          <a:p>
            <a:r>
              <a:rPr lang="cs-CZ" sz="1200" dirty="0" smtClean="0"/>
              <a:t>Obr. č. 25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5174302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0163" y="624110"/>
            <a:ext cx="9714449" cy="1280890"/>
          </a:xfrm>
        </p:spPr>
        <p:txBody>
          <a:bodyPr/>
          <a:lstStyle/>
          <a:p>
            <a:r>
              <a:rPr lang="cs-CZ" u="sng" dirty="0"/>
              <a:t>Rozhovor s panem Pavlem </a:t>
            </a:r>
            <a:r>
              <a:rPr lang="cs-CZ" u="sng" dirty="0" smtClean="0"/>
              <a:t>Královcem II.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6029" y="2133600"/>
            <a:ext cx="8915400" cy="3777622"/>
          </a:xfrm>
        </p:spPr>
        <p:txBody>
          <a:bodyPr/>
          <a:lstStyle/>
          <a:p>
            <a:pPr hangingPunct="0"/>
            <a:r>
              <a:rPr lang="cs-CZ" sz="2400" dirty="0"/>
              <a:t>Na jaký zápas vzpomínáte nejraději?</a:t>
            </a:r>
          </a:p>
          <a:p>
            <a:pPr marL="0" indent="0" hangingPunct="0">
              <a:buNone/>
            </a:pPr>
            <a:r>
              <a:rPr lang="cs-CZ" sz="2400" dirty="0"/>
              <a:t>      „Tak rozhodně není jen jeden, určitě je jich více, například Real Madrid -  </a:t>
            </a:r>
            <a:r>
              <a:rPr lang="cs-CZ" sz="2400" dirty="0" smtClean="0"/>
              <a:t>Dortmund nebo  </a:t>
            </a:r>
            <a:r>
              <a:rPr lang="cs-CZ" sz="2400" dirty="0" err="1"/>
              <a:t>Bayern</a:t>
            </a:r>
            <a:r>
              <a:rPr lang="cs-CZ" sz="2400" dirty="0"/>
              <a:t> Mnichov – Arsenal.“</a:t>
            </a:r>
          </a:p>
          <a:p>
            <a:pPr hangingPunct="0"/>
            <a:r>
              <a:rPr lang="cs-CZ" sz="2400" dirty="0"/>
              <a:t>Jaké jsou vaše nejbližší plány?</a:t>
            </a:r>
          </a:p>
          <a:p>
            <a:pPr marL="0" indent="0" hangingPunct="0">
              <a:buNone/>
            </a:pPr>
            <a:r>
              <a:rPr lang="cs-CZ" sz="2400" dirty="0"/>
              <a:t>      „Jak už jsem říkal, je to Francie – Mistrovství Evropy, kde budeme tak měsíc.“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8202021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Prohlášení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5420" y="2532845"/>
            <a:ext cx="8915400" cy="3777622"/>
          </a:xfrm>
        </p:spPr>
        <p:txBody>
          <a:bodyPr>
            <a:normAutofit/>
          </a:bodyPr>
          <a:lstStyle/>
          <a:p>
            <a:r>
              <a:rPr lang="cs-CZ" sz="4000" dirty="0"/>
              <a:t>Prohlašujeme, že jsme závěrečnou práci </a:t>
            </a:r>
            <a:r>
              <a:rPr lang="cs-CZ" sz="4000" dirty="0" smtClean="0"/>
              <a:t>zpracovaly </a:t>
            </a:r>
            <a:r>
              <a:rPr lang="cs-CZ" sz="4000" dirty="0"/>
              <a:t>samostatně </a:t>
            </a:r>
            <a:r>
              <a:rPr lang="cs-CZ" sz="4000" dirty="0" smtClean="0"/>
              <a:t>za </a:t>
            </a:r>
            <a:r>
              <a:rPr lang="cs-CZ" sz="4000" dirty="0"/>
              <a:t>použití literatury a ostatních zdrojů v ní uvedených.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6443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Školství a kultura I.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8 třídních učitelů</a:t>
            </a:r>
          </a:p>
          <a:p>
            <a:r>
              <a:rPr lang="cs-CZ" sz="2000" dirty="0" smtClean="0"/>
              <a:t>Sportovní akce: I. a II. kolo lehkoatletických závodů</a:t>
            </a:r>
          </a:p>
          <a:p>
            <a:pPr>
              <a:buNone/>
            </a:pPr>
            <a:r>
              <a:rPr lang="cs-CZ" sz="2000" dirty="0" smtClean="0"/>
              <a:t>                                  Okresní  kolo soutěže AŠSK ve stolním tenise</a:t>
            </a:r>
          </a:p>
          <a:p>
            <a:pPr>
              <a:buNone/>
            </a:pPr>
            <a:r>
              <a:rPr lang="cs-CZ" sz="2000" dirty="0" smtClean="0"/>
              <a:t>                                  Okrskové kolo Orion Florbal </a:t>
            </a:r>
            <a:r>
              <a:rPr lang="cs-CZ" sz="2000" dirty="0" err="1" smtClean="0"/>
              <a:t>Cup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                            Plavecký výcvik v Domažlicích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7170" name="Picture 2" descr="http://www.zsblizejov.cz/assets/components/gallery/connector.php?action=web/phpthumb&amp;ctx=web&amp;w=500&amp;h=500&amp;zc=0&amp;far=&amp;q=90&amp;src=%2Fassets%2Fgallery%2F240%2F8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528" y="366569"/>
            <a:ext cx="2872507" cy="215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9547692" y="769166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Atletické závody</a:t>
            </a:r>
          </a:p>
          <a:p>
            <a:r>
              <a:rPr lang="cs-CZ" sz="1200" dirty="0" smtClean="0"/>
              <a:t>Obr. č. 28</a:t>
            </a:r>
            <a:endParaRPr lang="cs-CZ" sz="1200" dirty="0"/>
          </a:p>
        </p:txBody>
      </p:sp>
      <p:pic>
        <p:nvPicPr>
          <p:cNvPr id="7172" name="Picture 4" descr="http://www.zsblizejov.cz/assets/components/gallery/connector.php?action=web/phpthumb&amp;ctx=web&amp;w=500&amp;h=500&amp;zc=0&amp;far=&amp;q=90&amp;src=%2Fassets%2Fgallery%2F243%2F8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3" y="1974272"/>
            <a:ext cx="2134757" cy="305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471447" y="5032663"/>
            <a:ext cx="1629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Stolní tenis</a:t>
            </a:r>
          </a:p>
          <a:p>
            <a:r>
              <a:rPr lang="cs-CZ" sz="1200" dirty="0" smtClean="0"/>
              <a:t>Obr. č. 26</a:t>
            </a:r>
            <a:endParaRPr lang="cs-CZ" sz="1200" dirty="0"/>
          </a:p>
        </p:txBody>
      </p:sp>
      <p:pic>
        <p:nvPicPr>
          <p:cNvPr id="7174" name="Picture 6" descr="http://www.zsblizejov.cz/assets/components/gallery/connector.php?action=web/phpthumb&amp;ctx=web&amp;w=500&amp;h=500&amp;zc=0&amp;far=&amp;q=90&amp;src=%2Fassets%2Fgallery%2F250%2F8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342" y="4239096"/>
            <a:ext cx="2752250" cy="206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4485708" y="6303284"/>
            <a:ext cx="25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Orion Florbal </a:t>
            </a:r>
            <a:r>
              <a:rPr lang="cs-CZ" sz="1200" dirty="0" err="1" smtClean="0"/>
              <a:t>Cup</a:t>
            </a:r>
            <a:endParaRPr lang="cs-CZ" sz="1200" dirty="0" smtClean="0"/>
          </a:p>
          <a:p>
            <a:r>
              <a:rPr lang="cs-CZ" sz="1200" dirty="0" smtClean="0"/>
              <a:t>Obr. č. 27</a:t>
            </a:r>
            <a:endParaRPr lang="cs-CZ" sz="1200" dirty="0"/>
          </a:p>
        </p:txBody>
      </p:sp>
      <p:pic>
        <p:nvPicPr>
          <p:cNvPr id="7178" name="Picture 10" descr="http://www.zsblizejov.cz/assets/components/gallery/connector.php?action=web/phpthumb&amp;ctx=web&amp;w=500&amp;h=500&amp;zc=0&amp;far=&amp;q=90&amp;src=%2Fassets%2Fgallery%2F255%2F8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5772" y="4013926"/>
            <a:ext cx="2716632" cy="203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9280635" y="6072451"/>
            <a:ext cx="210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Plavecký výcvik </a:t>
            </a:r>
          </a:p>
          <a:p>
            <a:r>
              <a:rPr lang="cs-CZ" sz="1200" dirty="0" smtClean="0"/>
              <a:t>Obr. č. 29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4468819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Školství a kultura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6811" y="1484244"/>
            <a:ext cx="11346474" cy="4921710"/>
          </a:xfrm>
        </p:spPr>
        <p:txBody>
          <a:bodyPr>
            <a:normAutofit fontScale="47500" lnSpcReduction="20000"/>
          </a:bodyPr>
          <a:lstStyle/>
          <a:p>
            <a:r>
              <a:rPr lang="cs-CZ" sz="4400" dirty="0" smtClean="0"/>
              <a:t>Projekty a návštěvy: Den cizích jazyků – </a:t>
            </a:r>
            <a:r>
              <a:rPr lang="cs-CZ" sz="4400" dirty="0" err="1" smtClean="0"/>
              <a:t>Halloween</a:t>
            </a:r>
            <a:endParaRPr lang="cs-CZ" sz="4400" dirty="0" smtClean="0"/>
          </a:p>
          <a:p>
            <a:pPr>
              <a:buNone/>
            </a:pPr>
            <a:r>
              <a:rPr lang="cs-CZ" sz="4400" dirty="0" smtClean="0"/>
              <a:t>                                          Návštěva </a:t>
            </a:r>
            <a:r>
              <a:rPr lang="cs-CZ" sz="4400" dirty="0" err="1" smtClean="0"/>
              <a:t>Techmánie</a:t>
            </a:r>
            <a:r>
              <a:rPr lang="cs-CZ" sz="4400" dirty="0" smtClean="0"/>
              <a:t> v Plzni</a:t>
            </a:r>
          </a:p>
          <a:p>
            <a:pPr>
              <a:buNone/>
            </a:pPr>
            <a:r>
              <a:rPr lang="cs-CZ" sz="4400" dirty="0" smtClean="0"/>
              <a:t>                                          Televizní soutěž Pevnost Týn</a:t>
            </a:r>
          </a:p>
          <a:p>
            <a:pPr>
              <a:buNone/>
            </a:pPr>
            <a:r>
              <a:rPr lang="cs-CZ" sz="4400" dirty="0" smtClean="0"/>
              <a:t>                                          Lampionový průvod </a:t>
            </a:r>
          </a:p>
          <a:p>
            <a:pPr>
              <a:buNone/>
            </a:pPr>
            <a:r>
              <a:rPr lang="cs-CZ" sz="4400" dirty="0" smtClean="0"/>
              <a:t>                                          Tříkrálová sbírka </a:t>
            </a:r>
          </a:p>
          <a:p>
            <a:r>
              <a:rPr lang="cs-CZ" sz="4400" dirty="0" smtClean="0"/>
              <a:t>Vítání občánků (15 dětí)</a:t>
            </a:r>
          </a:p>
          <a:p>
            <a:r>
              <a:rPr lang="cs-CZ" sz="4400" dirty="0" smtClean="0"/>
              <a:t>Setkání důchodců </a:t>
            </a:r>
          </a:p>
          <a:p>
            <a:r>
              <a:rPr lang="cs-CZ" sz="4400" dirty="0" smtClean="0"/>
              <a:t>Knihovna: Mgr. Ludmila Nová, 23 členů</a:t>
            </a:r>
          </a:p>
          <a:p>
            <a:r>
              <a:rPr lang="cs-CZ" sz="4400" dirty="0" smtClean="0"/>
              <a:t>Farnost: pan </a:t>
            </a:r>
            <a:r>
              <a:rPr lang="cs-CZ" sz="4400" dirty="0" err="1" smtClean="0"/>
              <a:t>Kaplánek</a:t>
            </a:r>
            <a:endParaRPr lang="cs-CZ" sz="4400" dirty="0" smtClean="0"/>
          </a:p>
          <a:p>
            <a:r>
              <a:rPr lang="cs-CZ" sz="4400" dirty="0" smtClean="0"/>
              <a:t>Kostel: paní Maříková</a:t>
            </a:r>
          </a:p>
          <a:p>
            <a:r>
              <a:rPr lang="cs-CZ" sz="4400" dirty="0" smtClean="0"/>
              <a:t>Humanitní sbírka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45058" name="Picture 2" descr="http://www.zsblizejov.cz/assets/components/gallery/connector.php?action=web/phpthumb&amp;ctx=web&amp;w=500&amp;h=500&amp;zc=0&amp;far=&amp;q=90&amp;src=%2Fassets%2Fgallery%2F245%2F8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08" y="1828311"/>
            <a:ext cx="3385303" cy="253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514123" y="4355098"/>
            <a:ext cx="188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Halloween</a:t>
            </a:r>
            <a:endParaRPr lang="cs-CZ" sz="1200" dirty="0" smtClean="0"/>
          </a:p>
          <a:p>
            <a:r>
              <a:rPr lang="cs-CZ" sz="1200" dirty="0" smtClean="0"/>
              <a:t>Obr. č. 30</a:t>
            </a:r>
            <a:endParaRPr lang="cs-CZ" sz="1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39" r="51750"/>
          <a:stretch/>
        </p:blipFill>
        <p:spPr>
          <a:xfrm>
            <a:off x="9544482" y="3000078"/>
            <a:ext cx="2359375" cy="309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9700404" y="6101607"/>
            <a:ext cx="229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Plakát na humanitní sbírku</a:t>
            </a:r>
          </a:p>
          <a:p>
            <a:r>
              <a:rPr lang="cs-CZ" sz="1200" dirty="0" smtClean="0"/>
              <a:t>Obr. č. 31</a:t>
            </a:r>
            <a:endParaRPr lang="cs-CZ" sz="1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3294" y="250467"/>
            <a:ext cx="8911687" cy="1280890"/>
          </a:xfrm>
        </p:spPr>
        <p:txBody>
          <a:bodyPr/>
          <a:lstStyle/>
          <a:p>
            <a:r>
              <a:rPr lang="cs-CZ" u="sng" dirty="0" smtClean="0"/>
              <a:t> Školství a kultura - Fotografie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4130">
            <a:off x="402277" y="1290011"/>
            <a:ext cx="4311584" cy="287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 rot="281648">
            <a:off x="514760" y="4070582"/>
            <a:ext cx="328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Vítání občánků</a:t>
            </a:r>
          </a:p>
          <a:p>
            <a:r>
              <a:rPr lang="cs-CZ" sz="1200" dirty="0" smtClean="0"/>
              <a:t>Obr. č. 32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8129">
            <a:off x="8487189" y="1648360"/>
            <a:ext cx="3618887" cy="271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9364134" y="4481944"/>
            <a:ext cx="282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Setkání důchodců</a:t>
            </a:r>
          </a:p>
          <a:p>
            <a:r>
              <a:rPr lang="cs-CZ" sz="1200" dirty="0" smtClean="0"/>
              <a:t>Obr. č. 35</a:t>
            </a:r>
            <a:endParaRPr lang="cs-CZ" sz="1200" dirty="0"/>
          </a:p>
        </p:txBody>
      </p:sp>
      <p:pic>
        <p:nvPicPr>
          <p:cNvPr id="3074" name="Picture 2" descr="http://www.zsblizejov.cz/assets/components/gallery/connector.php?action=web/phpthumb&amp;ctx=web&amp;w=500&amp;h=500&amp;zc=0&amp;far=&amp;q=90&amp;src=%2Fassets%2Fgallery%2F247%2F8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4295">
            <a:off x="497572" y="4342439"/>
            <a:ext cx="3021347" cy="226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579302" y="5594765"/>
            <a:ext cx="221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Návštěva Horšovského Týna</a:t>
            </a:r>
          </a:p>
          <a:p>
            <a:r>
              <a:rPr lang="cs-CZ" sz="1200" dirty="0" smtClean="0"/>
              <a:t>Obr. č. 34</a:t>
            </a:r>
            <a:endParaRPr lang="cs-CZ" sz="1200" dirty="0"/>
          </a:p>
        </p:txBody>
      </p:sp>
      <p:pic>
        <p:nvPicPr>
          <p:cNvPr id="3076" name="Picture 4" descr="http://www.zsblizejov.cz/assets/components/gallery/connector.php?action=web/phpthumb&amp;ctx=web&amp;w=500&amp;h=500&amp;zc=0&amp;far=&amp;q=90&amp;src=%2Fassets%2Fgallery%2F248%2F85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9924">
            <a:off x="4848416" y="1064867"/>
            <a:ext cx="3507774" cy="262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 rot="21441750">
            <a:off x="5606863" y="3784669"/>
            <a:ext cx="24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Pevnost H. Týn</a:t>
            </a:r>
          </a:p>
          <a:p>
            <a:r>
              <a:rPr lang="cs-CZ" sz="1200" dirty="0" smtClean="0"/>
              <a:t>Obr. č. 33</a:t>
            </a:r>
            <a:endParaRPr lang="cs-CZ" sz="12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514" y="4550317"/>
            <a:ext cx="3133344" cy="208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8876382" y="6177548"/>
            <a:ext cx="28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Vystoupení ZŠ na Vítání občánků</a:t>
            </a:r>
          </a:p>
          <a:p>
            <a:r>
              <a:rPr lang="cs-CZ" sz="1200" dirty="0" smtClean="0"/>
              <a:t>Obr. č. 36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8296293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Sociální a zdravotní záležitosti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7392" y="1928224"/>
            <a:ext cx="8915400" cy="3777622"/>
          </a:xfrm>
        </p:spPr>
        <p:txBody>
          <a:bodyPr/>
          <a:lstStyle/>
          <a:p>
            <a:r>
              <a:rPr lang="cs-CZ" sz="2400" dirty="0" smtClean="0"/>
              <a:t>MUDr. Cihlářová – obvodní lékař</a:t>
            </a:r>
          </a:p>
          <a:p>
            <a:r>
              <a:rPr lang="cs-CZ" sz="2400" dirty="0" smtClean="0"/>
              <a:t>MUDr. Kubátová – dětský lékař</a:t>
            </a:r>
          </a:p>
          <a:p>
            <a:r>
              <a:rPr lang="cs-CZ" sz="2400" dirty="0" smtClean="0"/>
              <a:t>MUDr. Štrbíková – zubní lékař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7604" y="3362755"/>
            <a:ext cx="4937008" cy="277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692900" y="6163046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Budova zdravotnictví</a:t>
            </a:r>
          </a:p>
          <a:p>
            <a:r>
              <a:rPr lang="cs-CZ" sz="1200" dirty="0" smtClean="0"/>
              <a:t>Obr. č. 37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500739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Počasí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9359" y="1763541"/>
            <a:ext cx="8915400" cy="3777622"/>
          </a:xfrm>
        </p:spPr>
        <p:txBody>
          <a:bodyPr/>
          <a:lstStyle/>
          <a:p>
            <a:r>
              <a:rPr lang="cs-CZ" sz="2400" dirty="0" smtClean="0"/>
              <a:t>Nejnižší teplota &gt; - 22, 5 °C</a:t>
            </a:r>
          </a:p>
          <a:p>
            <a:r>
              <a:rPr lang="cs-CZ" sz="2400" dirty="0" smtClean="0"/>
              <a:t>Nejvyšší teplota &gt; 35, 3 °C</a:t>
            </a:r>
          </a:p>
          <a:p>
            <a:r>
              <a:rPr lang="cs-CZ" sz="2400" dirty="0" smtClean="0"/>
              <a:t>Špatná úroda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98" y="3575052"/>
            <a:ext cx="6205770" cy="295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korsika.ikn.cz/files/poca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733" y="93489"/>
            <a:ext cx="2636837" cy="234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054570" y="1865185"/>
            <a:ext cx="212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38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3598" y="5771753"/>
            <a:ext cx="338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Přehled počasí za celý rok</a:t>
            </a:r>
          </a:p>
          <a:p>
            <a:r>
              <a:rPr lang="cs-CZ" sz="1200" dirty="0" smtClean="0"/>
              <a:t>Obr. č. 39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67264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Obyvatelstvo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2545" y="1642533"/>
            <a:ext cx="10067382" cy="4887056"/>
          </a:xfrm>
        </p:spPr>
        <p:txBody>
          <a:bodyPr>
            <a:noAutofit/>
          </a:bodyPr>
          <a:lstStyle/>
          <a:p>
            <a:r>
              <a:rPr lang="cs-CZ" sz="2400" dirty="0" smtClean="0"/>
              <a:t>Narozeno 10 dětí</a:t>
            </a:r>
          </a:p>
          <a:p>
            <a:r>
              <a:rPr lang="cs-CZ" sz="2400" dirty="0" smtClean="0"/>
              <a:t>Zemřelo 7 lidí</a:t>
            </a:r>
            <a:r>
              <a:rPr lang="cs-CZ" sz="2400" dirty="0"/>
              <a:t> </a:t>
            </a:r>
            <a:r>
              <a:rPr lang="cs-CZ" sz="2400" dirty="0" smtClean="0"/>
              <a:t>(nejstarší obyvatelka Křepelová Anna – 97 let)</a:t>
            </a:r>
          </a:p>
          <a:p>
            <a:r>
              <a:rPr lang="cs-CZ" sz="2400" dirty="0" smtClean="0"/>
              <a:t>Přistěhováno 28 lidí, odstěhováno </a:t>
            </a:r>
            <a:r>
              <a:rPr lang="cs-CZ" sz="2400" dirty="0"/>
              <a:t>19 lidí</a:t>
            </a:r>
          </a:p>
          <a:p>
            <a:r>
              <a:rPr lang="cs-CZ" sz="2400" dirty="0" smtClean="0"/>
              <a:t>Celkový počet: 920 obyvatel</a:t>
            </a:r>
          </a:p>
          <a:p>
            <a:r>
              <a:rPr lang="cs-CZ" sz="2400" dirty="0" smtClean="0"/>
              <a:t>1. dopravní nehoda &gt; 1. ledna, nehoda nákladního vozidla</a:t>
            </a:r>
          </a:p>
          <a:p>
            <a:r>
              <a:rPr lang="cs-CZ" sz="2400" dirty="0" smtClean="0"/>
              <a:t>2. dopravní nehoda &gt; 28. července, automobil v protisměru</a:t>
            </a:r>
          </a:p>
          <a:p>
            <a:r>
              <a:rPr lang="cs-CZ" sz="2400" dirty="0" smtClean="0"/>
              <a:t>Přidělena </a:t>
            </a:r>
            <a:r>
              <a:rPr lang="cs-CZ" sz="2400" dirty="0" smtClean="0"/>
              <a:t>č. p. &gt; 162 a 237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1687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Tabulky- obyvatelstvo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26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1721785"/>
              </p:ext>
            </p:extLst>
          </p:nvPr>
        </p:nvGraphicFramePr>
        <p:xfrm>
          <a:off x="677333" y="1637947"/>
          <a:ext cx="5391678" cy="306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839"/>
                <a:gridCol w="2695839"/>
              </a:tblGrid>
              <a:tr h="382785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Kůst</a:t>
                      </a:r>
                      <a:r>
                        <a:rPr lang="cs-CZ" dirty="0" smtClean="0"/>
                        <a:t> Jaroslav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82 let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smtClean="0"/>
                        <a:t>Steinbachová Marie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79 let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smtClean="0"/>
                        <a:t>Křepelová Anna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97 let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smtClean="0"/>
                        <a:t>Bláhová Alžběta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89 let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Kapic</a:t>
                      </a:r>
                      <a:r>
                        <a:rPr lang="cs-CZ" dirty="0" smtClean="0"/>
                        <a:t> František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74 let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smtClean="0"/>
                        <a:t>Kazdová Jarmila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 let</a:t>
                      </a:r>
                      <a:endParaRPr lang="cs-CZ" dirty="0"/>
                    </a:p>
                  </a:txBody>
                  <a:tcPr/>
                </a:tc>
              </a:tr>
              <a:tr h="38278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Šlajchová</a:t>
                      </a:r>
                      <a:r>
                        <a:rPr lang="cs-CZ" dirty="0" smtClean="0"/>
                        <a:t> Marie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 let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9340307"/>
              </p:ext>
            </p:extLst>
          </p:nvPr>
        </p:nvGraphicFramePr>
        <p:xfrm>
          <a:off x="6451599" y="2872471"/>
          <a:ext cx="5266270" cy="365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5"/>
                <a:gridCol w="2633135"/>
              </a:tblGrid>
              <a:tr h="455112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</a:tr>
              <a:tr h="61861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Cábová</a:t>
                      </a:r>
                      <a:r>
                        <a:rPr lang="cs-CZ" dirty="0" smtClean="0"/>
                        <a:t> Viktorie</a:t>
                      </a:r>
                    </a:p>
                    <a:p>
                      <a:r>
                        <a:rPr lang="cs-CZ" dirty="0" smtClean="0"/>
                        <a:t>Černohorský</a:t>
                      </a:r>
                      <a:r>
                        <a:rPr lang="cs-CZ" baseline="0" dirty="0" smtClean="0"/>
                        <a:t> Jan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19. 7.</a:t>
                      </a:r>
                    </a:p>
                    <a:p>
                      <a:r>
                        <a:rPr lang="cs-CZ" dirty="0" smtClean="0"/>
                        <a:t>17. 3.</a:t>
                      </a:r>
                      <a:endParaRPr lang="cs-CZ" dirty="0"/>
                    </a:p>
                  </a:txBody>
                  <a:tcPr/>
                </a:tc>
              </a:tr>
              <a:tr h="618614">
                <a:tc>
                  <a:txBody>
                    <a:bodyPr/>
                    <a:lstStyle/>
                    <a:p>
                      <a:r>
                        <a:rPr lang="cs-CZ" dirty="0" smtClean="0"/>
                        <a:t>Fajt Mikuláš</a:t>
                      </a:r>
                    </a:p>
                    <a:p>
                      <a:r>
                        <a:rPr lang="cs-CZ" dirty="0" smtClean="0"/>
                        <a:t>Hejda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</a:t>
                      </a:r>
                      <a:r>
                        <a:rPr lang="cs-CZ" baseline="0" dirty="0" smtClean="0"/>
                        <a:t> 1.</a:t>
                      </a:r>
                    </a:p>
                    <a:p>
                      <a:r>
                        <a:rPr lang="cs-CZ" baseline="0" dirty="0" smtClean="0"/>
                        <a:t>4. 5.</a:t>
                      </a:r>
                      <a:endParaRPr lang="cs-CZ" dirty="0"/>
                    </a:p>
                  </a:txBody>
                  <a:tcPr/>
                </a:tc>
              </a:tr>
              <a:tr h="618614">
                <a:tc>
                  <a:txBody>
                    <a:bodyPr/>
                    <a:lstStyle/>
                    <a:p>
                      <a:r>
                        <a:rPr lang="cs-CZ" dirty="0" smtClean="0"/>
                        <a:t>Hejl</a:t>
                      </a:r>
                      <a:r>
                        <a:rPr lang="cs-CZ" baseline="0" dirty="0" smtClean="0"/>
                        <a:t> Jakub</a:t>
                      </a:r>
                    </a:p>
                    <a:p>
                      <a:r>
                        <a:rPr lang="cs-CZ" baseline="0" dirty="0" smtClean="0"/>
                        <a:t>Hofman Tomáš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3. 11.</a:t>
                      </a:r>
                    </a:p>
                    <a:p>
                      <a:r>
                        <a:rPr lang="cs-CZ" dirty="0" smtClean="0"/>
                        <a:t>30. 6.</a:t>
                      </a:r>
                      <a:endParaRPr lang="cs-CZ" dirty="0"/>
                    </a:p>
                  </a:txBody>
                  <a:tcPr/>
                </a:tc>
              </a:tr>
              <a:tr h="61861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Kokaislová</a:t>
                      </a:r>
                      <a:r>
                        <a:rPr lang="cs-CZ" dirty="0" smtClean="0"/>
                        <a:t> Natálie</a:t>
                      </a:r>
                    </a:p>
                    <a:p>
                      <a:r>
                        <a:rPr lang="cs-CZ" dirty="0" err="1" smtClean="0"/>
                        <a:t>Krehák</a:t>
                      </a:r>
                      <a:r>
                        <a:rPr lang="cs-CZ" dirty="0" smtClean="0"/>
                        <a:t> 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7. 10.</a:t>
                      </a:r>
                    </a:p>
                    <a:p>
                      <a:r>
                        <a:rPr lang="cs-CZ" dirty="0" smtClean="0"/>
                        <a:t>3. 11.</a:t>
                      </a:r>
                      <a:endParaRPr lang="cs-CZ" dirty="0"/>
                    </a:p>
                  </a:txBody>
                  <a:tcPr/>
                </a:tc>
              </a:tr>
              <a:tr h="618614">
                <a:tc>
                  <a:txBody>
                    <a:bodyPr/>
                    <a:lstStyle/>
                    <a:p>
                      <a:r>
                        <a:rPr lang="cs-CZ" dirty="0" smtClean="0"/>
                        <a:t>Soukup Karel</a:t>
                      </a:r>
                    </a:p>
                    <a:p>
                      <a:r>
                        <a:rPr lang="cs-CZ" dirty="0" smtClean="0"/>
                        <a:t>Svobodová Natálie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6. 3.</a:t>
                      </a:r>
                    </a:p>
                    <a:p>
                      <a:r>
                        <a:rPr lang="cs-CZ" dirty="0" smtClean="0"/>
                        <a:t>25. 7.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800225" y="476249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40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57825" y="6029325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41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9299106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Hodnocení práce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2586" y="1532586"/>
            <a:ext cx="9096197" cy="4790760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S naším výběrem této práce jsme velice spokojené, také jsme rády, že jsme mohly             na něčem pro nás novém a zajímavém pracovat. Těší nás, že jsme mohly takto obci pomoci s prací na kronice a trochu přiložit ruku            k dílu.  Doufáme, že vás prezentace alespoň trochu zaujala a třeba u vašich závěrečných pracích na shledanou.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36856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0468" y="1506828"/>
            <a:ext cx="9534144" cy="440439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Paní Adámková na OÚ</a:t>
            </a:r>
          </a:p>
          <a:p>
            <a:r>
              <a:rPr lang="cs-CZ" dirty="0" smtClean="0"/>
              <a:t>Michaela Volejníková a Jana Svítivá – Beránek</a:t>
            </a:r>
          </a:p>
          <a:p>
            <a:r>
              <a:rPr lang="cs-CZ" dirty="0" smtClean="0"/>
              <a:t>Zápisy ze schůzí TJ Sokol</a:t>
            </a:r>
          </a:p>
          <a:p>
            <a:r>
              <a:rPr lang="cs-CZ" dirty="0" smtClean="0"/>
              <a:t>Stavební dokumenty firmy – pan Ing. Vlček</a:t>
            </a:r>
          </a:p>
          <a:p>
            <a:r>
              <a:rPr lang="cs-CZ" dirty="0" smtClean="0"/>
              <a:t>Zápisy ze zastupitelstva – pan </a:t>
            </a:r>
            <a:r>
              <a:rPr lang="cs-CZ" dirty="0" err="1" smtClean="0"/>
              <a:t>Decker</a:t>
            </a:r>
            <a:endParaRPr lang="cs-CZ" dirty="0" smtClean="0"/>
          </a:p>
          <a:p>
            <a:r>
              <a:rPr lang="cs-CZ" dirty="0" smtClean="0"/>
              <a:t>Kronika ZŠ Blížejova</a:t>
            </a:r>
          </a:p>
          <a:p>
            <a:r>
              <a:rPr lang="cs-CZ" dirty="0" smtClean="0"/>
              <a:t>Paní ředitelka Dagmar Hanzalová</a:t>
            </a:r>
          </a:p>
          <a:p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www.ceskenoviny.cz/svet/zpravy/575393"eskenoviny.cz/svet/zpravy/575393</a:t>
            </a:r>
            <a:endParaRPr lang="cs-CZ" u="sng" dirty="0" smtClean="0"/>
          </a:p>
          <a:p>
            <a:r>
              <a:rPr lang="cs-CZ" u="sng" dirty="0">
                <a:hlinkClick r:id="rId3"/>
              </a:rPr>
              <a:t>www.blizejov.cz</a:t>
            </a:r>
            <a:endParaRPr lang="cs-CZ" dirty="0"/>
          </a:p>
          <a:p>
            <a:r>
              <a:rPr lang="cs-CZ" u="sng" dirty="0">
                <a:hlinkClick r:id="rId4"/>
              </a:rPr>
              <a:t>www.policie.cz</a:t>
            </a:r>
            <a:endParaRPr lang="cs-CZ" dirty="0"/>
          </a:p>
          <a:p>
            <a:r>
              <a:rPr lang="cs-CZ" u="sng" dirty="0">
                <a:hlinkClick r:id="rId5"/>
              </a:rPr>
              <a:t>www.zsblizejov.cz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88959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 obrázků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13" y="1287887"/>
            <a:ext cx="10972800" cy="5445422"/>
          </a:xfrm>
        </p:spPr>
        <p:txBody>
          <a:bodyPr>
            <a:normAutofit fontScale="92500" lnSpcReduction="20000"/>
          </a:bodyPr>
          <a:lstStyle/>
          <a:p>
            <a:r>
              <a:rPr lang="cs-CZ" sz="1100" dirty="0" smtClean="0"/>
              <a:t>Obr. č. 1</a:t>
            </a:r>
          </a:p>
          <a:p>
            <a:pPr marL="0" indent="0">
              <a:buNone/>
            </a:pPr>
            <a:r>
              <a:rPr lang="cs-CZ" sz="1100" dirty="0" smtClean="0">
                <a:hlinkClick r:id="rId2"/>
              </a:rPr>
              <a:t>https</a:t>
            </a:r>
            <a:r>
              <a:rPr lang="cs-CZ" sz="1100" dirty="0">
                <a:hlinkClick r:id="rId2"/>
              </a:rPr>
              <a:t>://</a:t>
            </a:r>
            <a:r>
              <a:rPr lang="cs-CZ" sz="1100" dirty="0" smtClean="0">
                <a:hlinkClick r:id="rId2"/>
              </a:rPr>
              <a:t>www.google.cz/search?q=bl%C3%AD%C5%BEejov&amp;biw=1366&amp;bih=673&amp;source=lnms&amp;tbm=isch&amp;sa=X&amp;ved=0ahUKEwjR6fTe0vfMAhVG0xoKHQM6CTYQ_AUIBygC&amp;dpr=1#tbm=isch&amp;q=logo+bl%C3%AD%C5%BEejov&amp;imgrc=xVPMgZ-UW1vMHM%3A</a:t>
            </a:r>
            <a:endParaRPr lang="cs-CZ" sz="1100" dirty="0" smtClean="0"/>
          </a:p>
          <a:p>
            <a:r>
              <a:rPr lang="cs-CZ" sz="1100" dirty="0"/>
              <a:t> </a:t>
            </a:r>
            <a:r>
              <a:rPr lang="cs-CZ" sz="1100" dirty="0" smtClean="0"/>
              <a:t>Obr. č. 2</a:t>
            </a:r>
          </a:p>
          <a:p>
            <a:pPr marL="0" indent="0">
              <a:buNone/>
            </a:pPr>
            <a:r>
              <a:rPr lang="cs-CZ" sz="1100" dirty="0" smtClean="0">
                <a:hlinkClick r:id="rId2"/>
              </a:rPr>
              <a:t>https</a:t>
            </a:r>
            <a:r>
              <a:rPr lang="cs-CZ" sz="1100" dirty="0">
                <a:hlinkClick r:id="rId2"/>
              </a:rPr>
              <a:t>://</a:t>
            </a:r>
            <a:r>
              <a:rPr lang="cs-CZ" sz="1100" dirty="0" smtClean="0">
                <a:hlinkClick r:id="rId2"/>
              </a:rPr>
              <a:t>www.google.cz/search?q=bl%C3%AD%C5%BEejov&amp;biw=1366&amp;bih=673&amp;source=lnms&amp;tbm=isch&amp;sa=X&amp;ved=0ahUKEwjR6fTe0vfMAhVG0xoKHQM6CTYQ_AUIBygC&amp;dpr=1#tbm=isch&amp;q=cicero&amp;imgrc=vLnROy2Toefg9M%3</a:t>
            </a:r>
            <a:endParaRPr lang="cs-CZ" sz="1100" dirty="0" smtClean="0"/>
          </a:p>
          <a:p>
            <a:r>
              <a:rPr lang="cs-CZ" sz="1100" dirty="0"/>
              <a:t> </a:t>
            </a:r>
            <a:r>
              <a:rPr lang="cs-CZ" sz="1100" dirty="0" smtClean="0"/>
              <a:t>Obr. č. 3</a:t>
            </a:r>
          </a:p>
          <a:p>
            <a:pPr marL="0" indent="0">
              <a:buNone/>
            </a:pPr>
            <a:r>
              <a:rPr lang="cs-CZ" sz="1100" dirty="0">
                <a:hlinkClick r:id="rId2"/>
              </a:rPr>
              <a:t>https://</a:t>
            </a:r>
            <a:r>
              <a:rPr lang="cs-CZ" sz="1100" dirty="0" smtClean="0">
                <a:hlinkClick r:id="rId2"/>
              </a:rPr>
              <a:t>www.google.cz/search?q=bl%C3%AD%C5%BEejov&amp;biw=1366&amp;bih=673&amp;source=lnms&amp;tbm=isch&amp;sa=X&amp;ved=0ahUKEwjR6fTe0vfMAhVG0xoKHQM6CTYQ_AUIBygC&amp;dpr=1#tbm=isch&amp;q=vancouver+2010&amp;imgrc=4oyKa6id44gi8M%3A</a:t>
            </a:r>
            <a:endParaRPr lang="cs-CZ" sz="1100" dirty="0" smtClean="0"/>
          </a:p>
          <a:p>
            <a:r>
              <a:rPr lang="cs-CZ" sz="1100" dirty="0" smtClean="0"/>
              <a:t>Obr. č. 4</a:t>
            </a:r>
          </a:p>
          <a:p>
            <a:pPr marL="0" indent="0">
              <a:buNone/>
            </a:pPr>
            <a:r>
              <a:rPr lang="cs-CZ" sz="1100" dirty="0">
                <a:hlinkClick r:id="rId3"/>
              </a:rPr>
              <a:t>https://</a:t>
            </a:r>
            <a:r>
              <a:rPr lang="cs-CZ" sz="1100" dirty="0" smtClean="0">
                <a:hlinkClick r:id="rId3"/>
              </a:rPr>
              <a:t>www.google.cz/search?q=horst+koehler&amp;rls=com.microsoft:cs-CZ:IE-Address&amp;biw=1366&amp;bih=673&amp;source=lnms&amp;tbm=isch&amp;sa=X&amp;ved=0ahUKEwj51Ymw1ffMAhUFWRoKHbk-DSAQ_AUIBigB#imgrc=anZ20R6TTO1P2M%3A</a:t>
            </a:r>
            <a:endParaRPr lang="cs-CZ" sz="1100" dirty="0" smtClean="0"/>
          </a:p>
          <a:p>
            <a:r>
              <a:rPr lang="cs-CZ" sz="1100" dirty="0" smtClean="0"/>
              <a:t>Obr. č. 5</a:t>
            </a:r>
          </a:p>
          <a:p>
            <a:pPr marL="0" indent="0">
              <a:buNone/>
            </a:pPr>
            <a:r>
              <a:rPr lang="cs-CZ" sz="1100" dirty="0">
                <a:hlinkClick r:id="rId4"/>
              </a:rPr>
              <a:t>https://</a:t>
            </a:r>
            <a:r>
              <a:rPr lang="cs-CZ" sz="1100" dirty="0" smtClean="0">
                <a:hlinkClick r:id="rId4"/>
              </a:rPr>
              <a:t>www.google.cz/search?q=m%C4%9Bsto+Haiti+po+katastrof%C4%9B&amp;rls=com.microsoft:cs-CZ:IE-Address&amp;source=lnms&amp;tbm=isch&amp;sa=X&amp;ved=0ahUKEwiC06-i1vfMAhXE1RoKHfV0ATQQ_AUIBygB&amp;biw=1366&amp;bih=673#imgrc=j0nF4BXyrlLwCM%3A</a:t>
            </a:r>
            <a:endParaRPr lang="cs-CZ" sz="1100" dirty="0" smtClean="0"/>
          </a:p>
          <a:p>
            <a:r>
              <a:rPr lang="cs-CZ" sz="1100" dirty="0" smtClean="0"/>
              <a:t>Obr. č. 6</a:t>
            </a:r>
          </a:p>
          <a:p>
            <a:pPr marL="0" indent="0">
              <a:buNone/>
            </a:pPr>
            <a:r>
              <a:rPr lang="cs-CZ" sz="1100" dirty="0">
                <a:hlinkClick r:id="rId5"/>
              </a:rPr>
              <a:t>https://</a:t>
            </a:r>
            <a:r>
              <a:rPr lang="cs-CZ" sz="1100" dirty="0" smtClean="0">
                <a:hlinkClick r:id="rId5"/>
              </a:rPr>
              <a:t>www.google.cz/search?q=burd%C5%BE+chal%C3%ADfa&amp;espv=2&amp;biw=1065&amp;bih=582&amp;source=lnms&amp;tbm=isch&amp;sa=X&amp;ved=0ahUKEwi4tP3j6P7MAhVEUhQKHaHwCMMQ_AUIBigB&amp;dpr=0.9</a:t>
            </a:r>
            <a:endParaRPr lang="cs-CZ" sz="1100" dirty="0" smtClean="0"/>
          </a:p>
          <a:p>
            <a:r>
              <a:rPr lang="cs-CZ" sz="1100" dirty="0" smtClean="0"/>
              <a:t>Obr. č. 7</a:t>
            </a:r>
          </a:p>
          <a:p>
            <a:pPr marL="0" indent="0">
              <a:buNone/>
            </a:pPr>
            <a:r>
              <a:rPr lang="cs-CZ" sz="1100" dirty="0">
                <a:hlinkClick r:id="rId5"/>
              </a:rPr>
              <a:t>https://</a:t>
            </a:r>
            <a:r>
              <a:rPr lang="cs-CZ" sz="1100" dirty="0" smtClean="0">
                <a:hlinkClick r:id="rId5"/>
              </a:rPr>
              <a:t>www.google.cz/search?q=burd%C5%BE+chal%C3%ADfa&amp;espv=2&amp;biw=1065&amp;bih=582&amp;source=lnms&amp;tbm=isch&amp;sa=X&amp;ved=0ahUKEwi4tP3j6P7MAhVEUhQKHaHwCMMQ_AUIBigB&amp;dpr=0.9#tbm=isch&amp;q=povodn%C4%9B+hejnice</a:t>
            </a:r>
            <a:endParaRPr lang="cs-CZ" sz="1100" dirty="0" smtClean="0"/>
          </a:p>
          <a:p>
            <a:r>
              <a:rPr lang="cs-CZ" sz="1100" dirty="0" smtClean="0"/>
              <a:t>Obr. č. 8</a:t>
            </a:r>
          </a:p>
          <a:p>
            <a:pPr marL="0" indent="0">
              <a:buNone/>
            </a:pPr>
            <a:r>
              <a:rPr lang="cs-CZ" sz="1100" dirty="0">
                <a:hlinkClick r:id="rId5"/>
              </a:rPr>
              <a:t>https://</a:t>
            </a:r>
            <a:r>
              <a:rPr lang="cs-CZ" sz="1100" dirty="0" smtClean="0">
                <a:hlinkClick r:id="rId5"/>
              </a:rPr>
              <a:t>www.google.cz/search?q=burd%C5%BE+chal%C3%ADfa&amp;espv=2&amp;biw=1065&amp;bih=582&amp;source=lnms&amp;tbm=isch&amp;sa=X&amp;ved=0ahUKEwi4tP3j6P7MAhVEUhQKHaHwCMMQ_AUIBigB&amp;dpr=0.9#tbm=isch&amp;q=ludv%C3%ADk+kundera</a:t>
            </a:r>
            <a:endParaRPr lang="cs-CZ" sz="1100" dirty="0" smtClean="0"/>
          </a:p>
          <a:p>
            <a:r>
              <a:rPr lang="cs-CZ" sz="1100" dirty="0" smtClean="0"/>
              <a:t>Obr. č. 9</a:t>
            </a:r>
          </a:p>
          <a:p>
            <a:pPr marL="0" indent="0">
              <a:buNone/>
            </a:pP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www.novinky.cz/domaci/195312-prince-charlese-s-choti-prijal-v-praze-prezident-klaus.html</a:t>
            </a:r>
            <a:endParaRPr lang="cs-CZ" sz="1100" dirty="0" smtClean="0"/>
          </a:p>
          <a:p>
            <a:pPr marL="0" indent="0">
              <a:buNone/>
            </a:pPr>
            <a:endParaRPr lang="cs-CZ" sz="11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47544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Poděkování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8192" y="1481070"/>
            <a:ext cx="10036420" cy="4430152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Rády bychom poděkovaly paní ředitelce </a:t>
            </a:r>
            <a:r>
              <a:rPr lang="cs-CZ" sz="2400" b="1" dirty="0"/>
              <a:t>Dagmar </a:t>
            </a:r>
            <a:r>
              <a:rPr lang="cs-CZ" sz="2400" b="1" dirty="0" smtClean="0"/>
              <a:t>Hanzalové  </a:t>
            </a:r>
            <a:r>
              <a:rPr lang="cs-CZ" sz="2400" dirty="0" smtClean="0"/>
              <a:t>za celkovou pomoc při práci na písemných přípravách              a poskytování informací</a:t>
            </a:r>
            <a:r>
              <a:rPr lang="cs-CZ" sz="2400" dirty="0"/>
              <a:t>. Dále panu učiteli </a:t>
            </a:r>
            <a:r>
              <a:rPr lang="cs-CZ" sz="2400" b="1" dirty="0"/>
              <a:t>Liboru Hejtmanovi, </a:t>
            </a:r>
            <a:r>
              <a:rPr lang="cs-CZ" sz="2400" dirty="0"/>
              <a:t>který nám pomohl </a:t>
            </a:r>
            <a:r>
              <a:rPr lang="cs-CZ" sz="2400" dirty="0" smtClean="0"/>
              <a:t>na </a:t>
            </a:r>
            <a:r>
              <a:rPr lang="cs-CZ" sz="2400" dirty="0"/>
              <a:t>závěrečných </a:t>
            </a:r>
            <a:r>
              <a:rPr lang="cs-CZ" sz="2400" dirty="0" smtClean="0"/>
              <a:t>prezentacích a umožnil nám pracovat na prezentacích v jeho hodinách. </a:t>
            </a:r>
            <a:r>
              <a:rPr lang="cs-CZ" sz="2400" dirty="0"/>
              <a:t>Za rozhovor velice děkujeme panu </a:t>
            </a:r>
            <a:r>
              <a:rPr lang="cs-CZ" sz="2400" b="1" dirty="0"/>
              <a:t>Pavlu Královci</a:t>
            </a:r>
            <a:r>
              <a:rPr lang="cs-CZ" sz="2400" dirty="0"/>
              <a:t>. Nesmíme zapomenout </a:t>
            </a:r>
            <a:r>
              <a:rPr lang="cs-CZ" sz="2400" dirty="0" smtClean="0"/>
              <a:t>             ani na </a:t>
            </a:r>
            <a:r>
              <a:rPr lang="cs-CZ" sz="2400" dirty="0"/>
              <a:t>paní </a:t>
            </a:r>
            <a:r>
              <a:rPr lang="cs-CZ" sz="2400" b="1" dirty="0"/>
              <a:t>Alenu Adámkovou</a:t>
            </a:r>
            <a:r>
              <a:rPr lang="cs-CZ" sz="2400" dirty="0"/>
              <a:t>, za poskytování informací</a:t>
            </a:r>
            <a:r>
              <a:rPr lang="cs-CZ" sz="2400" dirty="0" smtClean="0"/>
              <a:t>,              na </a:t>
            </a:r>
            <a:r>
              <a:rPr lang="cs-CZ" sz="2400" dirty="0"/>
              <a:t>paní </a:t>
            </a:r>
            <a:r>
              <a:rPr lang="cs-CZ" sz="2400" dirty="0" smtClean="0"/>
              <a:t>učitelky </a:t>
            </a:r>
            <a:r>
              <a:rPr lang="cs-CZ" sz="2400" b="1" dirty="0"/>
              <a:t>Helenu </a:t>
            </a:r>
            <a:r>
              <a:rPr lang="cs-CZ" sz="2400" b="1" dirty="0" smtClean="0"/>
              <a:t>Červenkovou </a:t>
            </a:r>
            <a:r>
              <a:rPr lang="cs-CZ" sz="2400" dirty="0" smtClean="0"/>
              <a:t>a </a:t>
            </a:r>
            <a:r>
              <a:rPr lang="cs-CZ" sz="2400" b="1" dirty="0" smtClean="0"/>
              <a:t>Petru Křížovou</a:t>
            </a:r>
            <a:r>
              <a:rPr lang="cs-CZ" sz="2400" dirty="0" smtClean="0"/>
              <a:t>,              </a:t>
            </a:r>
            <a:r>
              <a:rPr lang="cs-CZ" sz="2400" dirty="0"/>
              <a:t>za </a:t>
            </a:r>
            <a:r>
              <a:rPr lang="cs-CZ" sz="2400" dirty="0" smtClean="0"/>
              <a:t>opravu písemné formy naší závěrečné práce </a:t>
            </a:r>
            <a:r>
              <a:rPr lang="cs-CZ" sz="2400" dirty="0"/>
              <a:t>a v neposlední  </a:t>
            </a:r>
            <a:r>
              <a:rPr lang="cs-CZ" sz="2400" dirty="0" smtClean="0"/>
              <a:t>  </a:t>
            </a:r>
            <a:r>
              <a:rPr lang="cs-CZ" sz="2400" dirty="0" smtClean="0"/>
              <a:t>řadě na </a:t>
            </a:r>
            <a:r>
              <a:rPr lang="cs-CZ" sz="2400" dirty="0"/>
              <a:t>paní učitelku </a:t>
            </a:r>
            <a:r>
              <a:rPr lang="cs-CZ" sz="2400" b="1" dirty="0"/>
              <a:t>Ivu Dostálovou</a:t>
            </a:r>
            <a:r>
              <a:rPr lang="cs-CZ" sz="2400" dirty="0"/>
              <a:t>, která nám velmi pomohla s </a:t>
            </a:r>
            <a:r>
              <a:rPr lang="cs-CZ" sz="2400" dirty="0" smtClean="0"/>
              <a:t>anglickou anotací</a:t>
            </a:r>
            <a:r>
              <a:rPr lang="cs-CZ" sz="24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660201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 obrázků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12" y="1451957"/>
            <a:ext cx="11371608" cy="5270576"/>
          </a:xfrm>
        </p:spPr>
        <p:txBody>
          <a:bodyPr>
            <a:normAutofit/>
          </a:bodyPr>
          <a:lstStyle/>
          <a:p>
            <a:r>
              <a:rPr lang="cs-CZ" sz="1100" dirty="0" smtClean="0"/>
              <a:t>Obr. č. 10</a:t>
            </a:r>
          </a:p>
          <a:p>
            <a:pPr marL="0" indent="0">
              <a:buNone/>
            </a:pPr>
            <a:r>
              <a:rPr lang="cs-CZ" sz="1100" dirty="0">
                <a:hlinkClick r:id="rId2"/>
              </a:rPr>
              <a:t>https://www.google.cz/search?q=starosta+%</a:t>
            </a:r>
            <a:r>
              <a:rPr lang="cs-CZ" sz="1100" dirty="0" smtClean="0">
                <a:hlinkClick r:id="rId2"/>
              </a:rPr>
              <a:t>C4%8Cervenka+2010+Bl%C3%AD%C5%BEejov&amp;source=lnms&amp;tbm=isch&amp;sa=X&amp;ved=0ahUKEwjonuX97_7MAhUMOBQKHa3PD-MQ_AUIBygB&amp;biw=1065&amp;bih=582&amp;dpr=0.9</a:t>
            </a:r>
            <a:endParaRPr lang="cs-CZ" sz="1100" dirty="0" smtClean="0"/>
          </a:p>
          <a:p>
            <a:r>
              <a:rPr lang="cs-CZ" sz="1100" dirty="0" smtClean="0"/>
              <a:t>Obr. č. 11</a:t>
            </a:r>
          </a:p>
          <a:p>
            <a:pPr marL="0" indent="0">
              <a:buNone/>
            </a:pPr>
            <a:r>
              <a:rPr lang="cs-CZ" sz="1100" dirty="0" smtClean="0"/>
              <a:t>Volby do zastupitelstva – tabulka od nás</a:t>
            </a:r>
          </a:p>
          <a:p>
            <a:r>
              <a:rPr lang="cs-CZ" sz="1100" dirty="0" smtClean="0"/>
              <a:t>Obr. č. 12</a:t>
            </a:r>
          </a:p>
          <a:p>
            <a:pPr marL="0" indent="0">
              <a:buNone/>
            </a:pPr>
            <a:r>
              <a:rPr lang="cs-CZ" sz="1100" dirty="0">
                <a:hlinkClick r:id="rId3"/>
              </a:rPr>
              <a:t>https://www.google.cz/search?q=obecn%C3%AD+%</a:t>
            </a:r>
            <a:r>
              <a:rPr lang="cs-CZ" sz="1100" dirty="0" smtClean="0">
                <a:hlinkClick r:id="rId3"/>
              </a:rPr>
              <a:t>C3%BA%C5%99ad+Bl%C3%AD%C5%BEejov&amp;espv=2&amp;biw=1065&amp;bih=582&amp;source=lnms&amp;tbm=isch&amp;sa=X&amp;ved=0ahUKEwjZ_YOv7f7MAhXH8RQKHR5lAPMQ_AUIBygC&amp;dpr=0.9#imgrc=SQjdkuAT9hWDnM%3A</a:t>
            </a:r>
            <a:endParaRPr lang="cs-CZ" dirty="0" smtClean="0"/>
          </a:p>
          <a:p>
            <a:r>
              <a:rPr lang="cs-CZ" sz="1100" dirty="0" smtClean="0"/>
              <a:t>Obr. č. 13</a:t>
            </a:r>
          </a:p>
          <a:p>
            <a:pPr marL="0" indent="0">
              <a:buNone/>
            </a:pP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www.zsblizejov.cz/index.php?id=269</a:t>
            </a:r>
            <a:endParaRPr lang="cs-CZ" sz="1100" dirty="0" smtClean="0"/>
          </a:p>
          <a:p>
            <a:r>
              <a:rPr lang="cs-CZ" sz="1100" dirty="0" smtClean="0"/>
              <a:t>Obr. č. 14</a:t>
            </a:r>
          </a:p>
          <a:p>
            <a:pPr marL="0" indent="0">
              <a:buNone/>
            </a:pPr>
            <a:r>
              <a:rPr lang="cs-CZ" sz="1100" dirty="0" smtClean="0"/>
              <a:t>Dotace – tabulka od nás</a:t>
            </a:r>
          </a:p>
          <a:p>
            <a:r>
              <a:rPr lang="cs-CZ" sz="1100" dirty="0" smtClean="0"/>
              <a:t>Obr. č. 15</a:t>
            </a:r>
          </a:p>
          <a:p>
            <a:pPr marL="0" indent="0">
              <a:buNone/>
            </a:pPr>
            <a:r>
              <a:rPr lang="cs-CZ" sz="1100" dirty="0" smtClean="0"/>
              <a:t>Investice – tabulka od nás</a:t>
            </a:r>
          </a:p>
          <a:p>
            <a:r>
              <a:rPr lang="cs-CZ" sz="1100" dirty="0" smtClean="0"/>
              <a:t>Obr. č. 16</a:t>
            </a:r>
          </a:p>
          <a:p>
            <a:pPr marL="0" indent="0">
              <a:buNone/>
            </a:pPr>
            <a:r>
              <a:rPr lang="cs-CZ" sz="1100" dirty="0">
                <a:hlinkClick r:id="rId5"/>
              </a:rPr>
              <a:t>https://</a:t>
            </a:r>
            <a:r>
              <a:rPr lang="cs-CZ" sz="1100" dirty="0" smtClean="0">
                <a:hlinkClick r:id="rId5"/>
              </a:rPr>
              <a:t>www.google.cz/search?q=Tondach+bl%C3%AD%C5%BEejov&amp;espv=2&amp;biw=1065&amp;bih=582&amp;source=lnms&amp;tbm=isch&amp;sa=X&amp;ved=0ahUKEwiXjpnS8v7MAhVDaxQKHclpAjMQ_AUIBigB&amp;dpr=0.9</a:t>
            </a:r>
            <a:endParaRPr lang="cs-CZ" sz="1100" dirty="0" smtClean="0"/>
          </a:p>
          <a:p>
            <a:r>
              <a:rPr lang="cs-CZ" sz="1100" dirty="0" smtClean="0"/>
              <a:t>Obr. č. 17</a:t>
            </a:r>
          </a:p>
          <a:p>
            <a:pPr marL="0" indent="0">
              <a:buNone/>
            </a:pPr>
            <a:r>
              <a:rPr lang="cs-CZ" sz="1100" dirty="0" smtClean="0"/>
              <a:t>Veterinární služba – vlastní fotografie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76221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 obrázků</a:t>
            </a:r>
            <a:br>
              <a:rPr lang="cs-CZ" u="sng" dirty="0" smtClean="0"/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667" y="1727199"/>
            <a:ext cx="11165946" cy="4978401"/>
          </a:xfrm>
        </p:spPr>
        <p:txBody>
          <a:bodyPr>
            <a:normAutofit fontScale="25000" lnSpcReduction="20000"/>
          </a:bodyPr>
          <a:lstStyle/>
          <a:p>
            <a:r>
              <a:rPr lang="cs-CZ" sz="4400" dirty="0" smtClean="0"/>
              <a:t>Obr. č. 18</a:t>
            </a:r>
          </a:p>
          <a:p>
            <a:pPr marL="0" indent="0">
              <a:buNone/>
            </a:pPr>
            <a:r>
              <a:rPr lang="cs-CZ" sz="4400" dirty="0" smtClean="0"/>
              <a:t>Archiv Hasičů</a:t>
            </a:r>
          </a:p>
          <a:p>
            <a:r>
              <a:rPr lang="cs-CZ" sz="4400" dirty="0" smtClean="0"/>
              <a:t>Obr. č. 19</a:t>
            </a:r>
          </a:p>
          <a:p>
            <a:pPr marL="0" indent="0">
              <a:buNone/>
            </a:pPr>
            <a:r>
              <a:rPr lang="cs-CZ" sz="4400" dirty="0" smtClean="0"/>
              <a:t>Archiv Beránka</a:t>
            </a:r>
          </a:p>
          <a:p>
            <a:r>
              <a:rPr lang="cs-CZ" sz="4400" dirty="0" smtClean="0"/>
              <a:t>Obr. č. 20 - 24</a:t>
            </a:r>
          </a:p>
          <a:p>
            <a:pPr marL="0" indent="0">
              <a:buNone/>
            </a:pPr>
            <a:r>
              <a:rPr lang="cs-CZ" sz="4400" dirty="0" smtClean="0"/>
              <a:t>Archiv Hasičů</a:t>
            </a:r>
          </a:p>
          <a:p>
            <a:r>
              <a:rPr lang="cs-CZ" sz="4400" dirty="0" smtClean="0"/>
              <a:t>Obr. č. 25</a:t>
            </a:r>
          </a:p>
          <a:p>
            <a:pPr marL="0" indent="0">
              <a:buNone/>
            </a:pPr>
            <a:r>
              <a:rPr lang="cs-CZ" sz="4400" dirty="0">
                <a:hlinkClick r:id="rId2"/>
              </a:rPr>
              <a:t>https://</a:t>
            </a:r>
            <a:r>
              <a:rPr lang="cs-CZ" sz="4400" dirty="0" smtClean="0">
                <a:hlinkClick r:id="rId2"/>
              </a:rPr>
              <a:t>www.google.cz/search?q=pavel+kr%C3%A1lovec&amp;source=lnms&amp;tbm=isch&amp;sa=X&amp;ved=0ahUKEwiV4t_i9YbNAhUB1xQKHfSJCMAQ_AUIBygB&amp;biw=803&amp;bih=494</a:t>
            </a:r>
            <a:endParaRPr lang="cs-CZ" sz="4400" dirty="0" smtClean="0"/>
          </a:p>
          <a:p>
            <a:r>
              <a:rPr lang="cs-CZ" sz="4400" dirty="0" smtClean="0"/>
              <a:t>Obr. č. 26</a:t>
            </a:r>
          </a:p>
          <a:p>
            <a:pPr marL="0" indent="0">
              <a:buNone/>
            </a:pPr>
            <a:r>
              <a:rPr lang="cs-CZ" sz="4400" dirty="0">
                <a:hlinkClick r:id="rId3"/>
              </a:rPr>
              <a:t>http://</a:t>
            </a:r>
            <a:r>
              <a:rPr lang="cs-CZ" sz="4400" dirty="0" smtClean="0">
                <a:hlinkClick r:id="rId3"/>
              </a:rPr>
              <a:t>www.zsblizejov.cz/index.php?id=539</a:t>
            </a:r>
            <a:endParaRPr lang="cs-CZ" sz="4400" dirty="0" smtClean="0"/>
          </a:p>
          <a:p>
            <a:r>
              <a:rPr lang="cs-CZ" sz="4400" dirty="0"/>
              <a:t>O</a:t>
            </a:r>
            <a:r>
              <a:rPr lang="cs-CZ" sz="4400" dirty="0" smtClean="0"/>
              <a:t>br. č. 27</a:t>
            </a:r>
          </a:p>
          <a:p>
            <a:pPr marL="0" indent="0">
              <a:buNone/>
            </a:pPr>
            <a:r>
              <a:rPr lang="cs-CZ" sz="4400" dirty="0">
                <a:hlinkClick r:id="rId4"/>
              </a:rPr>
              <a:t>http://</a:t>
            </a:r>
            <a:r>
              <a:rPr lang="cs-CZ" sz="4400" dirty="0" smtClean="0">
                <a:hlinkClick r:id="rId4"/>
              </a:rPr>
              <a:t>www.zsblizejov.cz/index.php?id=546</a:t>
            </a:r>
            <a:endParaRPr lang="cs-CZ" sz="4400" dirty="0" smtClean="0"/>
          </a:p>
          <a:p>
            <a:r>
              <a:rPr lang="cs-CZ" sz="4400" dirty="0" smtClean="0"/>
              <a:t>Obr. č. 28</a:t>
            </a:r>
          </a:p>
          <a:p>
            <a:pPr marL="0" indent="0">
              <a:buNone/>
            </a:pPr>
            <a:r>
              <a:rPr lang="cs-CZ" sz="4400" dirty="0">
                <a:hlinkClick r:id="rId5"/>
              </a:rPr>
              <a:t>http://</a:t>
            </a:r>
            <a:r>
              <a:rPr lang="cs-CZ" sz="4400" dirty="0" smtClean="0">
                <a:hlinkClick r:id="rId5"/>
              </a:rPr>
              <a:t>www.zsblizejov.cz/index.php?id=537</a:t>
            </a:r>
            <a:endParaRPr lang="cs-CZ" sz="4400" dirty="0" smtClean="0"/>
          </a:p>
          <a:p>
            <a:r>
              <a:rPr lang="cs-CZ" sz="4400" dirty="0" smtClean="0"/>
              <a:t>Obr. č. 29</a:t>
            </a:r>
          </a:p>
          <a:p>
            <a:pPr marL="0" indent="0">
              <a:buNone/>
            </a:pPr>
            <a:r>
              <a:rPr lang="cs-CZ" sz="4400" dirty="0">
                <a:hlinkClick r:id="rId6"/>
              </a:rPr>
              <a:t>http://</a:t>
            </a:r>
            <a:r>
              <a:rPr lang="cs-CZ" sz="4400" dirty="0" smtClean="0">
                <a:hlinkClick r:id="rId6"/>
              </a:rPr>
              <a:t>www.zsblizejov.cz/index.php?id=551</a:t>
            </a:r>
            <a:endParaRPr lang="cs-CZ" sz="4400" dirty="0" smtClean="0"/>
          </a:p>
          <a:p>
            <a:r>
              <a:rPr lang="cs-CZ" sz="4400" dirty="0" smtClean="0"/>
              <a:t>Obr. č. 30</a:t>
            </a:r>
          </a:p>
          <a:p>
            <a:pPr marL="0" indent="0">
              <a:buNone/>
            </a:pPr>
            <a:r>
              <a:rPr lang="cs-CZ" sz="4400" dirty="0">
                <a:hlinkClick r:id="rId7"/>
              </a:rPr>
              <a:t>http://</a:t>
            </a:r>
            <a:r>
              <a:rPr lang="cs-CZ" sz="4400" dirty="0" smtClean="0">
                <a:hlinkClick r:id="rId7"/>
              </a:rPr>
              <a:t>www.zsblizejov.cz/index.php?id=541</a:t>
            </a:r>
            <a:endParaRPr lang="cs-CZ" sz="4400" dirty="0" smtClean="0"/>
          </a:p>
          <a:p>
            <a:pPr marL="0" indent="0">
              <a:buNone/>
            </a:pPr>
            <a:endParaRPr lang="cs-CZ" sz="4400" dirty="0" smtClean="0"/>
          </a:p>
          <a:p>
            <a:pPr marL="0" indent="0">
              <a:buNone/>
            </a:pPr>
            <a:endParaRPr lang="cs-CZ" sz="4400" dirty="0" smtClean="0"/>
          </a:p>
          <a:p>
            <a:pPr marL="0" indent="0">
              <a:buNone/>
            </a:pPr>
            <a:r>
              <a:rPr lang="cs-CZ" sz="4400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3459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 obrázků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9424" y="1615440"/>
            <a:ext cx="10193033" cy="4953000"/>
          </a:xfrm>
        </p:spPr>
        <p:txBody>
          <a:bodyPr>
            <a:normAutofit/>
          </a:bodyPr>
          <a:lstStyle/>
          <a:p>
            <a:r>
              <a:rPr lang="cs-CZ" sz="1100" dirty="0" smtClean="0"/>
              <a:t>Obr. č. 31</a:t>
            </a:r>
          </a:p>
          <a:p>
            <a:pPr marL="0" indent="0">
              <a:buNone/>
            </a:pPr>
            <a:r>
              <a:rPr lang="cs-CZ" sz="1100" dirty="0" smtClean="0"/>
              <a:t>Paní ředitelka</a:t>
            </a:r>
          </a:p>
          <a:p>
            <a:r>
              <a:rPr lang="cs-CZ" sz="1100" dirty="0" smtClean="0"/>
              <a:t>Obr. č. 32</a:t>
            </a:r>
          </a:p>
          <a:p>
            <a:pPr marL="0" indent="0">
              <a:buNone/>
            </a:pPr>
            <a:r>
              <a:rPr lang="cs-CZ" sz="1100" dirty="0" smtClean="0"/>
              <a:t>Paní ředitelka</a:t>
            </a:r>
          </a:p>
          <a:p>
            <a:r>
              <a:rPr lang="cs-CZ" sz="1100" dirty="0" smtClean="0"/>
              <a:t>Obr. č. 33</a:t>
            </a:r>
          </a:p>
          <a:p>
            <a:pPr marL="0" indent="0">
              <a:buNone/>
            </a:pP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www.zsblizejov.cz/index.php?id=545</a:t>
            </a:r>
            <a:endParaRPr lang="cs-CZ" sz="1100" dirty="0" smtClean="0"/>
          </a:p>
          <a:p>
            <a:r>
              <a:rPr lang="cs-CZ" sz="1100" dirty="0" smtClean="0"/>
              <a:t>Obr. č. 34</a:t>
            </a:r>
          </a:p>
          <a:p>
            <a:pPr marL="0" indent="0">
              <a:buNone/>
            </a:pP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www.zsblizejov.cz/index.php?id=543</a:t>
            </a:r>
            <a:endParaRPr lang="cs-CZ" sz="1100" dirty="0" smtClean="0"/>
          </a:p>
          <a:p>
            <a:r>
              <a:rPr lang="cs-CZ" sz="1100" dirty="0" smtClean="0"/>
              <a:t>Obr. č. 35</a:t>
            </a:r>
          </a:p>
          <a:p>
            <a:pPr marL="0" indent="0">
              <a:buNone/>
            </a:pPr>
            <a:r>
              <a:rPr lang="cs-CZ" sz="1100" dirty="0" smtClean="0"/>
              <a:t>Paní ředitelka</a:t>
            </a:r>
          </a:p>
          <a:p>
            <a:r>
              <a:rPr lang="cs-CZ" sz="1100" dirty="0" smtClean="0"/>
              <a:t>Obr. č. 36</a:t>
            </a:r>
          </a:p>
          <a:p>
            <a:pPr marL="0" indent="0">
              <a:buNone/>
            </a:pPr>
            <a:r>
              <a:rPr lang="cs-CZ" sz="1100" dirty="0" smtClean="0"/>
              <a:t>Paní ředitelka</a:t>
            </a:r>
          </a:p>
          <a:p>
            <a:r>
              <a:rPr lang="cs-CZ" sz="1100" dirty="0" smtClean="0"/>
              <a:t>Obr. č. 37</a:t>
            </a:r>
          </a:p>
          <a:p>
            <a:pPr marL="0" indent="0">
              <a:buNone/>
            </a:pPr>
            <a:r>
              <a:rPr lang="cs-CZ" sz="1100" dirty="0" smtClean="0"/>
              <a:t>Vlastní fotografie</a:t>
            </a:r>
          </a:p>
          <a:p>
            <a:r>
              <a:rPr lang="cs-CZ" sz="1100" dirty="0" smtClean="0"/>
              <a:t>Obr. č. 38</a:t>
            </a:r>
          </a:p>
          <a:p>
            <a:pPr marL="0" indent="0">
              <a:buNone/>
            </a:pPr>
            <a:r>
              <a:rPr lang="cs-CZ" sz="1100" dirty="0">
                <a:hlinkClick r:id="rId4"/>
              </a:rPr>
              <a:t>https://www.google.cz/search?q=po%C4%8Das%C3%AD&amp;source=lnms&amp;tbm=isch&amp;sa=X&amp;ved=0ahUKEwib__</a:t>
            </a:r>
            <a:r>
              <a:rPr lang="cs-CZ" sz="1100" dirty="0" smtClean="0">
                <a:hlinkClick r:id="rId4"/>
              </a:rPr>
              <a:t>P2-YbNAhVIPhQKHXg7BxYQ_AUICSgD&amp;biw=740&amp;bih=611</a:t>
            </a:r>
            <a:endParaRPr lang="cs-CZ" sz="1100" dirty="0" smtClean="0"/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70487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Zdroje obrázků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100" dirty="0" smtClean="0"/>
              <a:t>Obr. č. 39</a:t>
            </a:r>
          </a:p>
          <a:p>
            <a:pPr marL="0" indent="0">
              <a:buNone/>
            </a:pPr>
            <a:r>
              <a:rPr lang="cs-CZ" sz="1100" dirty="0"/>
              <a:t>Vlastní </a:t>
            </a:r>
            <a:r>
              <a:rPr lang="cs-CZ" sz="1100" dirty="0" smtClean="0"/>
              <a:t>zpracování</a:t>
            </a:r>
          </a:p>
          <a:p>
            <a:r>
              <a:rPr lang="cs-CZ" sz="1100" dirty="0" smtClean="0"/>
              <a:t>Obr. č. 40</a:t>
            </a:r>
          </a:p>
          <a:p>
            <a:pPr marL="0" indent="0">
              <a:buNone/>
            </a:pPr>
            <a:r>
              <a:rPr lang="cs-CZ" sz="1100" dirty="0" smtClean="0"/>
              <a:t>Vlastní zpracování</a:t>
            </a:r>
          </a:p>
          <a:p>
            <a:r>
              <a:rPr lang="cs-CZ" sz="1100" dirty="0" smtClean="0"/>
              <a:t>Obr. č. 41</a:t>
            </a:r>
          </a:p>
          <a:p>
            <a:pPr marL="0" indent="0">
              <a:buNone/>
            </a:pPr>
            <a:r>
              <a:rPr lang="cs-CZ" sz="1100" dirty="0" smtClean="0"/>
              <a:t>Vlastní zpracování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8167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7959" y="512462"/>
            <a:ext cx="8911687" cy="1280890"/>
          </a:xfrm>
        </p:spPr>
        <p:txBody>
          <a:bodyPr/>
          <a:lstStyle/>
          <a:p>
            <a:r>
              <a:rPr lang="cs-CZ" u="sng" dirty="0" smtClean="0"/>
              <a:t>Anotace: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1983" y="1893689"/>
            <a:ext cx="8860665" cy="4462101"/>
          </a:xfrm>
        </p:spPr>
        <p:txBody>
          <a:bodyPr>
            <a:noAutofit/>
          </a:bodyPr>
          <a:lstStyle/>
          <a:p>
            <a:pPr algn="just" hangingPunct="0"/>
            <a:r>
              <a:rPr lang="cs-CZ" b="1" dirty="0"/>
              <a:t>  </a:t>
            </a:r>
            <a:r>
              <a:rPr lang="cs-CZ" b="1" dirty="0" smtClean="0"/>
              <a:t>      </a:t>
            </a:r>
            <a:r>
              <a:rPr lang="cs-CZ" dirty="0" smtClean="0"/>
              <a:t> </a:t>
            </a:r>
            <a:r>
              <a:rPr lang="cs-CZ" sz="2400" dirty="0"/>
              <a:t>Jmenuji se Nikola Maříková. Je mi 15 let. Bydlím </a:t>
            </a:r>
            <a:r>
              <a:rPr lang="cs-CZ" sz="2400" dirty="0" smtClean="0"/>
              <a:t>             ve </a:t>
            </a:r>
            <a:r>
              <a:rPr lang="cs-CZ" sz="2400" dirty="0"/>
              <a:t>vesnici Osvračín a navštěvuji Základní školu v Blížejově. </a:t>
            </a:r>
            <a:r>
              <a:rPr lang="cs-CZ" sz="2400" dirty="0" smtClean="0"/>
              <a:t>Ve</a:t>
            </a:r>
            <a:r>
              <a:rPr lang="cs-CZ" sz="2400" dirty="0"/>
              <a:t> </a:t>
            </a:r>
            <a:r>
              <a:rPr lang="cs-CZ" sz="2400" dirty="0" smtClean="0"/>
              <a:t>svém </a:t>
            </a:r>
            <a:r>
              <a:rPr lang="cs-CZ" sz="2400" dirty="0"/>
              <a:t>volném čase ráda sleduji filmy, </a:t>
            </a:r>
            <a:r>
              <a:rPr lang="cs-CZ" sz="2400" dirty="0" smtClean="0"/>
              <a:t>seriály </a:t>
            </a:r>
            <a:r>
              <a:rPr lang="cs-CZ" sz="2400" dirty="0"/>
              <a:t>nebo poslouchám hudbu. </a:t>
            </a:r>
            <a:r>
              <a:rPr lang="cs-CZ" sz="2400" dirty="0" smtClean="0"/>
              <a:t>Mými nejoblíbenějšími předměty jsou </a:t>
            </a:r>
            <a:r>
              <a:rPr lang="cs-CZ" sz="2400" dirty="0"/>
              <a:t>výtvarná výchova, tělocvik a anglický jazyk.</a:t>
            </a:r>
          </a:p>
          <a:p>
            <a:pPr algn="just" hangingPunct="0"/>
            <a:r>
              <a:rPr lang="cs-CZ" sz="2400" dirty="0"/>
              <a:t>       My </a:t>
            </a:r>
            <a:r>
              <a:rPr lang="cs-CZ" sz="2400" dirty="0" err="1"/>
              <a:t>name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Nikola Maříková. I </a:t>
            </a:r>
            <a:r>
              <a:rPr lang="cs-CZ" sz="2400" dirty="0" err="1"/>
              <a:t>am</a:t>
            </a:r>
            <a:r>
              <a:rPr lang="cs-CZ" sz="2400" dirty="0"/>
              <a:t> 15 </a:t>
            </a:r>
            <a:r>
              <a:rPr lang="cs-CZ" sz="2400" dirty="0" err="1"/>
              <a:t>years</a:t>
            </a:r>
            <a:r>
              <a:rPr lang="cs-CZ" sz="2400" dirty="0"/>
              <a:t> </a:t>
            </a:r>
            <a:r>
              <a:rPr lang="cs-CZ" sz="2400" dirty="0" err="1"/>
              <a:t>old</a:t>
            </a:r>
            <a:r>
              <a:rPr lang="cs-CZ" sz="2400" dirty="0"/>
              <a:t>. I live in </a:t>
            </a:r>
            <a:r>
              <a:rPr lang="cs-CZ" sz="2400" dirty="0" err="1"/>
              <a:t>village</a:t>
            </a:r>
            <a:r>
              <a:rPr lang="cs-CZ" sz="2400" dirty="0"/>
              <a:t> Osvračín and i visit </a:t>
            </a:r>
            <a:r>
              <a:rPr lang="cs-CZ" sz="2400" dirty="0" err="1"/>
              <a:t>Elementary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in Blížejov. In my free </a:t>
            </a:r>
            <a:r>
              <a:rPr lang="cs-CZ" sz="2400" dirty="0" err="1"/>
              <a:t>time</a:t>
            </a:r>
            <a:r>
              <a:rPr lang="cs-CZ" sz="2400" dirty="0"/>
              <a:t> I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watching</a:t>
            </a:r>
            <a:r>
              <a:rPr lang="cs-CZ" sz="2400" dirty="0"/>
              <a:t> film and </a:t>
            </a:r>
            <a:r>
              <a:rPr lang="cs-CZ" sz="2400" dirty="0" err="1"/>
              <a:t>serials</a:t>
            </a:r>
            <a:r>
              <a:rPr lang="cs-CZ" sz="2400" dirty="0"/>
              <a:t> 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listening</a:t>
            </a:r>
            <a:r>
              <a:rPr lang="cs-CZ" sz="2400" dirty="0"/>
              <a:t> </a:t>
            </a:r>
            <a:r>
              <a:rPr lang="cs-CZ" sz="2400" dirty="0" err="1"/>
              <a:t>songs</a:t>
            </a:r>
            <a:r>
              <a:rPr lang="cs-CZ" sz="2400" dirty="0"/>
              <a:t>. My </a:t>
            </a:r>
            <a:r>
              <a:rPr lang="cs-CZ" sz="2400" dirty="0" err="1"/>
              <a:t>favourite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subjects</a:t>
            </a:r>
            <a:r>
              <a:rPr lang="cs-CZ" sz="2400" dirty="0"/>
              <a:t> are art </a:t>
            </a:r>
            <a:r>
              <a:rPr lang="cs-CZ" sz="2400" dirty="0" err="1"/>
              <a:t>education</a:t>
            </a:r>
            <a:r>
              <a:rPr lang="cs-CZ" sz="2400" dirty="0"/>
              <a:t> , PE and </a:t>
            </a:r>
            <a:r>
              <a:rPr lang="cs-CZ" sz="2400" dirty="0" err="1"/>
              <a:t>english</a:t>
            </a:r>
            <a:r>
              <a:rPr lang="cs-CZ" sz="2400" dirty="0"/>
              <a:t> </a:t>
            </a:r>
            <a:r>
              <a:rPr lang="cs-CZ" sz="2400" dirty="0" err="1" smtClean="0"/>
              <a:t>language</a:t>
            </a:r>
            <a:r>
              <a:rPr lang="cs-CZ" sz="2400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17200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Anotace: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9359" y="2017690"/>
            <a:ext cx="8915400" cy="3777622"/>
          </a:xfrm>
        </p:spPr>
        <p:txBody>
          <a:bodyPr>
            <a:normAutofit/>
          </a:bodyPr>
          <a:lstStyle/>
          <a:p>
            <a:pPr algn="just" hangingPunct="0"/>
            <a:r>
              <a:rPr lang="cs-CZ" sz="2400" dirty="0" smtClean="0"/>
              <a:t>      Jmenuji se Barbora </a:t>
            </a:r>
            <a:r>
              <a:rPr lang="cs-CZ" sz="2400" dirty="0"/>
              <a:t>Řezníčková, je mi 15 let a </a:t>
            </a:r>
            <a:r>
              <a:rPr lang="cs-CZ" sz="2400" dirty="0" smtClean="0"/>
              <a:t>chodím           </a:t>
            </a:r>
            <a:r>
              <a:rPr lang="cs-CZ" sz="2400" dirty="0"/>
              <a:t>na Základní školu do Blížejova. Mezi moje záliby patří volejbal, </a:t>
            </a:r>
            <a:r>
              <a:rPr lang="cs-CZ" sz="2400" dirty="0" smtClean="0"/>
              <a:t>hra na </a:t>
            </a:r>
            <a:r>
              <a:rPr lang="cs-CZ" sz="2400" dirty="0"/>
              <a:t>příčnou flétnu, kytaru a v neposlední řadě </a:t>
            </a:r>
            <a:r>
              <a:rPr lang="cs-CZ" sz="2400" dirty="0" smtClean="0"/>
              <a:t>čtení. Ve </a:t>
            </a:r>
            <a:r>
              <a:rPr lang="cs-CZ" sz="2400" dirty="0"/>
              <a:t>škole mě baví anglický jazyk a tělocvik.</a:t>
            </a:r>
          </a:p>
          <a:p>
            <a:pPr algn="just" hangingPunct="0"/>
            <a:r>
              <a:rPr lang="cs-CZ" sz="2400" dirty="0"/>
              <a:t>       My </a:t>
            </a:r>
            <a:r>
              <a:rPr lang="cs-CZ" sz="2400" dirty="0" err="1"/>
              <a:t>name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Barbora Řezníčková, I </a:t>
            </a:r>
            <a:r>
              <a:rPr lang="cs-CZ" sz="2400" dirty="0" err="1"/>
              <a:t>am</a:t>
            </a:r>
            <a:r>
              <a:rPr lang="cs-CZ" sz="2400" dirty="0"/>
              <a:t> 15 </a:t>
            </a:r>
            <a:r>
              <a:rPr lang="cs-CZ" sz="2400" dirty="0" err="1"/>
              <a:t>years</a:t>
            </a:r>
            <a:r>
              <a:rPr lang="cs-CZ" sz="2400" dirty="0"/>
              <a:t> </a:t>
            </a:r>
            <a:r>
              <a:rPr lang="cs-CZ" sz="2400" dirty="0" err="1"/>
              <a:t>old</a:t>
            </a:r>
            <a:r>
              <a:rPr lang="cs-CZ" sz="2400" dirty="0"/>
              <a:t> and i </a:t>
            </a:r>
            <a:r>
              <a:rPr lang="cs-CZ" sz="2400" dirty="0" err="1"/>
              <a:t>am</a:t>
            </a:r>
            <a:r>
              <a:rPr lang="cs-CZ" sz="2400" dirty="0"/>
              <a:t> </a:t>
            </a:r>
            <a:r>
              <a:rPr lang="cs-CZ" sz="2400" dirty="0" err="1"/>
              <a:t>going</a:t>
            </a:r>
            <a:r>
              <a:rPr lang="cs-CZ" sz="2400" dirty="0"/>
              <a:t> to </a:t>
            </a:r>
            <a:r>
              <a:rPr lang="cs-CZ" sz="2400" dirty="0" err="1"/>
              <a:t>Elementary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in Blížejov. My </a:t>
            </a:r>
            <a:r>
              <a:rPr lang="cs-CZ" sz="2400" dirty="0" err="1"/>
              <a:t>hobbies</a:t>
            </a:r>
            <a:r>
              <a:rPr lang="cs-CZ" sz="2400" dirty="0"/>
              <a:t> are </a:t>
            </a:r>
            <a:r>
              <a:rPr lang="cs-CZ" sz="2400" dirty="0" err="1"/>
              <a:t>volleyball</a:t>
            </a:r>
            <a:r>
              <a:rPr lang="cs-CZ" sz="2400" dirty="0"/>
              <a:t>, i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playing</a:t>
            </a:r>
            <a:r>
              <a:rPr lang="cs-CZ" sz="2400" dirty="0"/>
              <a:t> on </a:t>
            </a:r>
            <a:r>
              <a:rPr lang="cs-CZ" sz="2400" dirty="0" err="1"/>
              <a:t>transverse</a:t>
            </a:r>
            <a:r>
              <a:rPr lang="cs-CZ" sz="2400" dirty="0"/>
              <a:t> </a:t>
            </a:r>
            <a:r>
              <a:rPr lang="cs-CZ" sz="2400" dirty="0" err="1"/>
              <a:t>flute</a:t>
            </a:r>
            <a:r>
              <a:rPr lang="cs-CZ" sz="2400" dirty="0"/>
              <a:t> and </a:t>
            </a:r>
            <a:r>
              <a:rPr lang="cs-CZ" sz="2400" dirty="0" err="1"/>
              <a:t>guitar</a:t>
            </a:r>
            <a:r>
              <a:rPr lang="cs-CZ" sz="2400" dirty="0"/>
              <a:t> and </a:t>
            </a:r>
            <a:r>
              <a:rPr lang="cs-CZ" sz="2400" dirty="0" err="1"/>
              <a:t>reading</a:t>
            </a:r>
            <a:r>
              <a:rPr lang="cs-CZ" sz="2400" dirty="0"/>
              <a:t> </a:t>
            </a:r>
            <a:r>
              <a:rPr lang="cs-CZ" sz="2400" dirty="0" err="1"/>
              <a:t>books</a:t>
            </a:r>
            <a:r>
              <a:rPr lang="cs-CZ" sz="2400" dirty="0"/>
              <a:t>. My </a:t>
            </a:r>
            <a:r>
              <a:rPr lang="cs-CZ" sz="2400" dirty="0" err="1"/>
              <a:t>favourite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subjects</a:t>
            </a:r>
            <a:r>
              <a:rPr lang="cs-CZ" sz="2400" dirty="0"/>
              <a:t> are </a:t>
            </a:r>
            <a:r>
              <a:rPr lang="cs-CZ" sz="2400" dirty="0" err="1"/>
              <a:t>English</a:t>
            </a:r>
            <a:r>
              <a:rPr lang="cs-CZ" sz="2400" dirty="0"/>
              <a:t> and PE.         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2545648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Motto: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9663" y="1708391"/>
            <a:ext cx="8915400" cy="3777622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„Dějiny </a:t>
            </a:r>
            <a:r>
              <a:rPr lang="cs-CZ" sz="2400" dirty="0"/>
              <a:t>jsou svědectvím časů, světlem pravdy, živou pamětí</a:t>
            </a:r>
            <a:r>
              <a:rPr lang="cs-CZ" sz="2400" dirty="0" smtClean="0"/>
              <a:t>.“(</a:t>
            </a:r>
            <a:r>
              <a:rPr lang="cs-CZ" sz="2400" dirty="0"/>
              <a:t>Cicero)</a:t>
            </a:r>
          </a:p>
          <a:p>
            <a:r>
              <a:rPr lang="cs-CZ" sz="2400" dirty="0" smtClean="0"/>
              <a:t>„Psáno </a:t>
            </a:r>
            <a:r>
              <a:rPr lang="cs-CZ" sz="2400" dirty="0"/>
              <a:t>pro vlastní potěšení a pro poučení </a:t>
            </a:r>
            <a:r>
              <a:rPr lang="cs-CZ" sz="2400" dirty="0" smtClean="0"/>
              <a:t>budoucích, </a:t>
            </a:r>
            <a:r>
              <a:rPr lang="cs-CZ" sz="2400" dirty="0"/>
              <a:t>aby se jim lépe žilo než nám</a:t>
            </a:r>
            <a:r>
              <a:rPr lang="cs-CZ" sz="2400" dirty="0" smtClean="0"/>
              <a:t>.“ </a:t>
            </a:r>
            <a:r>
              <a:rPr lang="cs-CZ" sz="2400" dirty="0"/>
              <a:t>(autor neznámý)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2530" name="Picture 2" descr="https://upload.wikimedia.org/wikipedia/commons/4/41/Cicer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558" y="4250029"/>
            <a:ext cx="1736287" cy="247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7048768" y="6444998"/>
            <a:ext cx="13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2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1557814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Obsah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5268" y="1644202"/>
            <a:ext cx="8915400" cy="377762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8000" b="1" dirty="0" smtClean="0"/>
              <a:t> </a:t>
            </a:r>
            <a:r>
              <a:rPr lang="cs-CZ" b="1" dirty="0" smtClean="0"/>
              <a:t>         </a:t>
            </a:r>
            <a:r>
              <a:rPr lang="cs-CZ" sz="8000" b="1" dirty="0" smtClean="0"/>
              <a:t>Úvod</a:t>
            </a:r>
            <a:r>
              <a:rPr lang="cs-CZ" sz="8000" dirty="0"/>
              <a:t>: 1. Důvod výběru</a:t>
            </a:r>
          </a:p>
          <a:p>
            <a:pPr marL="0" indent="0">
              <a:buNone/>
            </a:pPr>
            <a:r>
              <a:rPr lang="cs-CZ" sz="8000" b="1" dirty="0" smtClean="0"/>
              <a:t>                  </a:t>
            </a:r>
            <a:r>
              <a:rPr lang="cs-CZ" sz="8000" dirty="0" smtClean="0"/>
              <a:t>2</a:t>
            </a:r>
            <a:r>
              <a:rPr lang="cs-CZ" sz="8000" dirty="0"/>
              <a:t>. Světové a celostátní </a:t>
            </a:r>
            <a:r>
              <a:rPr lang="cs-CZ" sz="8000" dirty="0" smtClean="0"/>
              <a:t>události </a:t>
            </a:r>
          </a:p>
          <a:p>
            <a:r>
              <a:rPr lang="cs-CZ" sz="8000" b="1" dirty="0" smtClean="0"/>
              <a:t>    Stať</a:t>
            </a:r>
            <a:r>
              <a:rPr lang="cs-CZ" sz="8000" dirty="0"/>
              <a:t>: 1. Obecní záležitosti </a:t>
            </a:r>
          </a:p>
          <a:p>
            <a:pPr marL="0" indent="0">
              <a:buNone/>
            </a:pPr>
            <a:r>
              <a:rPr lang="cs-CZ" sz="8000" dirty="0" smtClean="0"/>
              <a:t>                  </a:t>
            </a:r>
            <a:r>
              <a:rPr lang="cs-CZ" sz="8000" dirty="0"/>
              <a:t>2. Hospodaření obce</a:t>
            </a:r>
          </a:p>
          <a:p>
            <a:pPr marL="0" indent="0">
              <a:buNone/>
            </a:pPr>
            <a:r>
              <a:rPr lang="cs-CZ" sz="8000" dirty="0" smtClean="0"/>
              <a:t>                  </a:t>
            </a:r>
            <a:r>
              <a:rPr lang="cs-CZ" sz="8000" dirty="0"/>
              <a:t>3. Hospodářský život </a:t>
            </a:r>
          </a:p>
          <a:p>
            <a:pPr marL="0" indent="0">
              <a:buNone/>
            </a:pPr>
            <a:r>
              <a:rPr lang="cs-CZ" sz="8000" dirty="0"/>
              <a:t> </a:t>
            </a:r>
            <a:r>
              <a:rPr lang="cs-CZ" sz="8000" dirty="0" smtClean="0"/>
              <a:t>                 4</a:t>
            </a:r>
            <a:r>
              <a:rPr lang="cs-CZ" sz="8000" dirty="0"/>
              <a:t>. Výstavba obce, spoje</a:t>
            </a:r>
          </a:p>
          <a:p>
            <a:pPr marL="0" indent="0">
              <a:buNone/>
            </a:pPr>
            <a:r>
              <a:rPr lang="cs-CZ" sz="8000" dirty="0" smtClean="0"/>
              <a:t>                  </a:t>
            </a:r>
            <a:r>
              <a:rPr lang="cs-CZ" sz="8000" dirty="0"/>
              <a:t>5. Spolky a veřejný život  </a:t>
            </a:r>
          </a:p>
          <a:p>
            <a:pPr marL="0" indent="0">
              <a:buNone/>
            </a:pPr>
            <a:r>
              <a:rPr lang="cs-CZ" sz="8000" dirty="0" smtClean="0"/>
              <a:t>                  6</a:t>
            </a:r>
            <a:r>
              <a:rPr lang="cs-CZ" sz="8000" dirty="0"/>
              <a:t>. Školství a kultura</a:t>
            </a:r>
          </a:p>
          <a:p>
            <a:pPr marL="0" indent="0">
              <a:buNone/>
            </a:pPr>
            <a:r>
              <a:rPr lang="cs-CZ" sz="8000" dirty="0" smtClean="0"/>
              <a:t>                  7</a:t>
            </a:r>
            <a:r>
              <a:rPr lang="cs-CZ" sz="8000" dirty="0"/>
              <a:t>. Sociální a zdravotní záležitosti</a:t>
            </a:r>
          </a:p>
          <a:p>
            <a:pPr marL="0" indent="0">
              <a:buNone/>
            </a:pPr>
            <a:r>
              <a:rPr lang="cs-CZ" sz="8000" dirty="0" smtClean="0"/>
              <a:t>                  8</a:t>
            </a:r>
            <a:r>
              <a:rPr lang="cs-CZ" sz="8000" dirty="0"/>
              <a:t>. Počasí</a:t>
            </a:r>
          </a:p>
          <a:p>
            <a:pPr marL="0" indent="0">
              <a:buNone/>
            </a:pPr>
            <a:r>
              <a:rPr lang="cs-CZ" sz="8000" dirty="0" smtClean="0"/>
              <a:t>                  </a:t>
            </a:r>
            <a:r>
              <a:rPr lang="cs-CZ" sz="8000" dirty="0"/>
              <a:t>9. Obyvatelstvo</a:t>
            </a:r>
          </a:p>
          <a:p>
            <a:pPr lvl="0"/>
            <a:r>
              <a:rPr lang="cs-CZ" sz="8000" b="1" dirty="0" smtClean="0"/>
              <a:t>      Závěr</a:t>
            </a:r>
            <a:r>
              <a:rPr lang="cs-CZ" sz="8000" dirty="0"/>
              <a:t>: Hodnocení práce </a:t>
            </a:r>
          </a:p>
          <a:p>
            <a:pPr lvl="0"/>
            <a:r>
              <a:rPr lang="cs-CZ" sz="8000" b="1" dirty="0" smtClean="0"/>
              <a:t>      Zdroje</a:t>
            </a:r>
            <a:endParaRPr lang="cs-CZ" sz="8000" dirty="0"/>
          </a:p>
          <a:p>
            <a:pPr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21592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u="sng" dirty="0" smtClean="0"/>
              <a:t>Důvod výběru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4210" y="2622998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Jako téma naší závěrečné práce jsme </a:t>
            </a:r>
            <a:r>
              <a:rPr lang="cs-CZ" sz="2800" dirty="0" smtClean="0"/>
              <a:t>dostaly </a:t>
            </a:r>
            <a:r>
              <a:rPr lang="cs-CZ" sz="2800" dirty="0"/>
              <a:t>zpracování kroniky obce Blížejov z roku 2010. </a:t>
            </a:r>
            <a:r>
              <a:rPr lang="cs-CZ" sz="2800" dirty="0" smtClean="0"/>
              <a:t>     V </a:t>
            </a:r>
            <a:r>
              <a:rPr lang="cs-CZ" sz="2800" dirty="0"/>
              <a:t>této prezentaci popíšeme různé události</a:t>
            </a:r>
            <a:r>
              <a:rPr lang="cs-CZ" sz="2800" dirty="0" smtClean="0"/>
              <a:t>, které </a:t>
            </a:r>
            <a:r>
              <a:rPr lang="cs-CZ" sz="2800" dirty="0"/>
              <a:t>se za </a:t>
            </a:r>
            <a:r>
              <a:rPr lang="cs-CZ" sz="2800" dirty="0" smtClean="0"/>
              <a:t>tento </a:t>
            </a:r>
            <a:r>
              <a:rPr lang="cs-CZ" sz="2800" dirty="0"/>
              <a:t>rok staly.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62257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2. </a:t>
            </a:r>
            <a:r>
              <a:rPr lang="cs-CZ" u="sng" dirty="0" smtClean="0"/>
              <a:t>Světové a celostátní události</a:t>
            </a:r>
            <a:br>
              <a:rPr lang="cs-CZ" u="sng" dirty="0" smtClean="0"/>
            </a:br>
            <a:r>
              <a:rPr lang="cs-CZ" u="sng" dirty="0" err="1" smtClean="0"/>
              <a:t>Události</a:t>
            </a:r>
            <a:r>
              <a:rPr lang="cs-CZ" u="sng" dirty="0" smtClean="0"/>
              <a:t> ve světě I.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4355" y="2423087"/>
            <a:ext cx="8915400" cy="3777622"/>
          </a:xfrm>
        </p:spPr>
        <p:txBody>
          <a:bodyPr>
            <a:normAutofit/>
          </a:bodyPr>
          <a:lstStyle/>
          <a:p>
            <a:r>
              <a:rPr lang="cs-CZ" sz="2800" u="sng" dirty="0" smtClean="0"/>
              <a:t>Sport: </a:t>
            </a:r>
          </a:p>
          <a:p>
            <a:pPr marL="0" indent="0">
              <a:buNone/>
            </a:pPr>
            <a:r>
              <a:rPr lang="cs-CZ" sz="2000" dirty="0"/>
              <a:t>12. - 28. 2. – XXI. Zimní olympijské hry ve </a:t>
            </a:r>
            <a:r>
              <a:rPr lang="cs-CZ" sz="2000" dirty="0" err="1"/>
              <a:t>Vancouvru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14. – 26. 8. – I. Letní olympijské hry mládeže v Singapuru</a:t>
            </a:r>
          </a:p>
          <a:p>
            <a:pPr marL="0" indent="0">
              <a:buNone/>
            </a:pPr>
            <a:r>
              <a:rPr lang="cs-CZ" sz="2000" dirty="0"/>
              <a:t>4. </a:t>
            </a:r>
            <a:r>
              <a:rPr lang="cs-CZ" sz="2000" dirty="0" smtClean="0"/>
              <a:t>- 11</a:t>
            </a:r>
            <a:r>
              <a:rPr lang="cs-CZ" sz="2000" dirty="0"/>
              <a:t>. 12. – VIII. Mistrovství světa ve </a:t>
            </a:r>
            <a:r>
              <a:rPr lang="cs-CZ" sz="2000" dirty="0" smtClean="0"/>
              <a:t>fotbale </a:t>
            </a:r>
            <a:r>
              <a:rPr lang="cs-CZ" sz="2000" dirty="0"/>
              <a:t>ve Finsku</a:t>
            </a:r>
          </a:p>
          <a:p>
            <a:r>
              <a:rPr lang="cs-CZ" sz="2800" u="sng" dirty="0" smtClean="0"/>
              <a:t>Politika:</a:t>
            </a:r>
          </a:p>
          <a:p>
            <a:pPr marL="0" indent="0">
              <a:buNone/>
            </a:pPr>
            <a:r>
              <a:rPr lang="cs-CZ" sz="2000" dirty="0" smtClean="0"/>
              <a:t>8. 2. – ukrajinské volby na prezidenta</a:t>
            </a:r>
          </a:p>
          <a:p>
            <a:pPr marL="0" indent="0">
              <a:buNone/>
            </a:pPr>
            <a:r>
              <a:rPr lang="cs-CZ" sz="2000" dirty="0" smtClean="0"/>
              <a:t>31. 5. – rezignace německého prezidenta Horsta Köhlera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881D-6FF0-4D45-A4B8-D9C58A9F8D8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7410" name="Picture 2" descr="http://www.harryho.info/obr/hokej/2010zoh/zoh-vancouver-2009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761" y="1996965"/>
            <a:ext cx="1780190" cy="178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0506951" y="3398209"/>
            <a:ext cx="138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č. 3</a:t>
            </a:r>
            <a:endParaRPr lang="cs-CZ" sz="1200" dirty="0"/>
          </a:p>
        </p:txBody>
      </p:sp>
      <p:pic>
        <p:nvPicPr>
          <p:cNvPr id="17412" name="Picture 4" descr="https://upload.wikimedia.org/wikipedia/commons/thumb/4/49/Koehlerhorst08032007.jpg/220px-Koehlerhorst08032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3282" y="4133786"/>
            <a:ext cx="1630964" cy="227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0583916" y="5969877"/>
            <a:ext cx="124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Horst</a:t>
            </a:r>
            <a:r>
              <a:rPr lang="cs-CZ" sz="1200" dirty="0" smtClean="0"/>
              <a:t> </a:t>
            </a:r>
            <a:r>
              <a:rPr lang="cs-CZ" sz="1200" dirty="0" err="1" smtClean="0"/>
              <a:t>Köhler</a:t>
            </a:r>
            <a:endParaRPr lang="cs-CZ" sz="1200" dirty="0" smtClean="0"/>
          </a:p>
          <a:p>
            <a:r>
              <a:rPr lang="cs-CZ" sz="1200" dirty="0" smtClean="0"/>
              <a:t>Obr. č. 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1104814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852</TotalTime>
  <Words>1988</Words>
  <Application>Microsoft Office PowerPoint</Application>
  <PresentationFormat>Vlastní</PresentationFormat>
  <Paragraphs>433</Paragraphs>
  <Slides>33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Stébla</vt:lpstr>
      <vt:lpstr>Kronika obce Blížejov 2010</vt:lpstr>
      <vt:lpstr>Prohlášení:</vt:lpstr>
      <vt:lpstr>Poděkování</vt:lpstr>
      <vt:lpstr>Anotace:</vt:lpstr>
      <vt:lpstr>Anotace:</vt:lpstr>
      <vt:lpstr>Motto:</vt:lpstr>
      <vt:lpstr>Obsah:</vt:lpstr>
      <vt:lpstr>1. Důvod výběru</vt:lpstr>
      <vt:lpstr>2. Světové a celostátní události Události ve světě I.</vt:lpstr>
      <vt:lpstr>2. Světové a celostátní události Události ve světě II.</vt:lpstr>
      <vt:lpstr>2. Světové a celostátní události Události v České republice I.</vt:lpstr>
      <vt:lpstr>2. Světové a celostátní události Události v České republice II.</vt:lpstr>
      <vt:lpstr> Obecní záležitosti</vt:lpstr>
      <vt:lpstr>Hospodaření obce</vt:lpstr>
      <vt:lpstr>Hospodářský život</vt:lpstr>
      <vt:lpstr>Spolky a veřejný život</vt:lpstr>
      <vt:lpstr>Hasiči - fotografie</vt:lpstr>
      <vt:lpstr>Rozhovor s panem Pavlem Královcem I.</vt:lpstr>
      <vt:lpstr>Rozhovor s panem Pavlem Královcem II.</vt:lpstr>
      <vt:lpstr>Školství a kultura I.</vt:lpstr>
      <vt:lpstr>Školství a kultura II.</vt:lpstr>
      <vt:lpstr> Školství a kultura - Fotografie</vt:lpstr>
      <vt:lpstr>Sociální a zdravotní záležitosti</vt:lpstr>
      <vt:lpstr>Počasí</vt:lpstr>
      <vt:lpstr>Obyvatelstvo</vt:lpstr>
      <vt:lpstr>Tabulky- obyvatelstvo</vt:lpstr>
      <vt:lpstr>Hodnocení práce</vt:lpstr>
      <vt:lpstr>Zdroje</vt:lpstr>
      <vt:lpstr>Zdroje obrázků</vt:lpstr>
      <vt:lpstr>Zdroje obrázků</vt:lpstr>
      <vt:lpstr>Zdroje obrázků </vt:lpstr>
      <vt:lpstr>Zdroje obrázků</vt:lpstr>
      <vt:lpstr>Zdroje obrázků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obce Blížejov 2010</dc:title>
  <dc:creator>Nikola Maříková</dc:creator>
  <cp:lastModifiedBy>paucop</cp:lastModifiedBy>
  <cp:revision>86</cp:revision>
  <dcterms:created xsi:type="dcterms:W3CDTF">2016-04-14T08:59:49Z</dcterms:created>
  <dcterms:modified xsi:type="dcterms:W3CDTF">2016-06-13T09:30:46Z</dcterms:modified>
</cp:coreProperties>
</file>