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5"/>
  </p:notesMasterIdLst>
  <p:sldIdLst>
    <p:sldId id="256" r:id="rId2"/>
    <p:sldId id="259" r:id="rId3"/>
    <p:sldId id="258" r:id="rId4"/>
    <p:sldId id="260" r:id="rId5"/>
    <p:sldId id="261" r:id="rId6"/>
    <p:sldId id="262" r:id="rId7"/>
    <p:sldId id="263" r:id="rId8"/>
    <p:sldId id="280" r:id="rId9"/>
    <p:sldId id="281" r:id="rId10"/>
    <p:sldId id="264" r:id="rId11"/>
    <p:sldId id="265" r:id="rId12"/>
    <p:sldId id="266" r:id="rId13"/>
    <p:sldId id="267" r:id="rId14"/>
    <p:sldId id="268" r:id="rId15"/>
    <p:sldId id="277" r:id="rId16"/>
    <p:sldId id="269" r:id="rId17"/>
    <p:sldId id="278" r:id="rId18"/>
    <p:sldId id="279" r:id="rId19"/>
    <p:sldId id="270" r:id="rId20"/>
    <p:sldId id="272" r:id="rId21"/>
    <p:sldId id="273" r:id="rId22"/>
    <p:sldId id="282"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0" autoAdjust="0"/>
    <p:restoredTop sz="94660" autoAdjust="0"/>
  </p:normalViewPr>
  <p:slideViewPr>
    <p:cSldViewPr snapToGrid="0">
      <p:cViewPr varScale="1">
        <p:scale>
          <a:sx n="89" d="100"/>
          <a:sy n="89" d="100"/>
        </p:scale>
        <p:origin x="-138" y="-156"/>
      </p:cViewPr>
      <p:guideLst>
        <p:guide orient="horz" pos="2160"/>
        <p:guide pos="3840"/>
      </p:guideLst>
    </p:cSldViewPr>
  </p:slideViewPr>
  <p:outlineViewPr>
    <p:cViewPr>
      <p:scale>
        <a:sx n="33" d="100"/>
        <a:sy n="33" d="100"/>
      </p:scale>
      <p:origin x="12"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CEE75-A7B6-470B-A636-C199F37C548F}" type="datetimeFigureOut">
              <a:rPr lang="cs-CZ" smtClean="0"/>
              <a:pPr/>
              <a:t>14.6.2016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67D69-307A-49CA-924E-D50E8FED8B66}" type="slidenum">
              <a:rPr lang="cs-CZ" smtClean="0"/>
              <a:pPr/>
              <a:t>‹#›</a:t>
            </a:fld>
            <a:endParaRPr lang="cs-CZ"/>
          </a:p>
        </p:txBody>
      </p:sp>
    </p:spTree>
    <p:extLst>
      <p:ext uri="{BB962C8B-B14F-4D97-AF65-F5344CB8AC3E}">
        <p14:creationId xmlns:p14="http://schemas.microsoft.com/office/powerpoint/2010/main" xmlns="" val="407217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6067D69-307A-49CA-924E-D50E8FED8B66}" type="slidenum">
              <a:rPr lang="cs-CZ" smtClean="0"/>
              <a:pPr/>
              <a:t>1</a:t>
            </a:fld>
            <a:endParaRPr lang="cs-CZ"/>
          </a:p>
        </p:txBody>
      </p:sp>
    </p:spTree>
    <p:extLst>
      <p:ext uri="{BB962C8B-B14F-4D97-AF65-F5344CB8AC3E}">
        <p14:creationId xmlns:p14="http://schemas.microsoft.com/office/powerpoint/2010/main" xmlns="" val="20531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A38D04CB-695B-4A27-B5DA-29D1C537D75A}"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246322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BB6C78A-CFAC-47D3-92D0-C26D2B9946AD}"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805125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2765DA5-8CEE-4E40-988D-3F3DEC0EA12F}"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9887215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A201C1F7-2F09-48A3-948C-3CD474D05C2D}"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52702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758DF7A-F242-43EF-A9FF-B4FC19EAEAF5}"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470267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85635FF-CDA2-40C9-9614-EA96CC19D672}"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429427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61AE54C-C221-4E80-AFC9-03AB24875DC8}"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041729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6416615-52DF-49FB-BDDF-848E337985C6}"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296805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79A202DC-00FC-401C-BAAA-6C79AA2FE66D}" type="datetime1">
              <a:rPr lang="en-US" smtClean="0"/>
              <a:pPr/>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9699042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005A12A-5660-470D-B8DA-14DD7116DA7F}"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3584154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C490BCEF-7829-4D3F-B60F-CEB211C5C6FD}" type="datetime1">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111426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E88AD90-E6F3-4CD5-B663-02A8C35B0E0F}" type="datetime1">
              <a:rPr lang="en-US" smtClean="0"/>
              <a:pPr/>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761919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A8621F4-AB62-4D3A-93E7-C5DE4EA612E6}" type="datetime1">
              <a:rPr lang="en-US" smtClean="0"/>
              <a:pPr/>
              <a:t>6/14/2016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7507303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A979270-B7A3-4F34-85BB-47A3E7CC9634}" type="datetime1">
              <a:rPr lang="en-US" smtClean="0"/>
              <a:pPr/>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135838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4142E-AA5A-42D4-99DE-E6D3A632AB94}" type="datetime1">
              <a:rPr lang="en-US" smtClean="0"/>
              <a:pPr/>
              <a:t>6/14/2016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419163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9B294B0-E42C-46E9-85D0-5EBE6686DDDC}" type="datetime1">
              <a:rPr lang="en-US" smtClean="0"/>
              <a:pPr/>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222782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AA87BB27-961F-4C79-BE1D-730B01ECE6AB}" type="datetime1">
              <a:rPr lang="en-US" smtClean="0"/>
              <a:pPr/>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102007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440594-C1FA-4BAB-A861-5FDA6366AF87}" type="datetime1">
              <a:rPr lang="en-US" smtClean="0"/>
              <a:pPr/>
              <a:t>6/14/2016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105821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gro-stankov.cz/" TargetMode="External"/><Relationship Id="rId2" Type="http://schemas.openxmlformats.org/officeDocument/2006/relationships/hyperlink" Target="http://www.blizejov.cz/" TargetMode="External"/><Relationship Id="rId1" Type="http://schemas.openxmlformats.org/officeDocument/2006/relationships/slideLayout" Target="../slideLayouts/slideLayout2.xml"/><Relationship Id="rId4" Type="http://schemas.openxmlformats.org/officeDocument/2006/relationships/hyperlink" Target="http://www.tondach.c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07067" y="680144"/>
            <a:ext cx="7766936" cy="1646302"/>
          </a:xfrm>
        </p:spPr>
        <p:txBody>
          <a:bodyPr/>
          <a:lstStyle/>
          <a:p>
            <a:r>
              <a:rPr lang="cs-CZ" sz="6000" dirty="0" smtClean="0"/>
              <a:t>Kronika obce Blížejov 	2012</a:t>
            </a:r>
            <a:endParaRPr lang="cs-CZ" sz="6000" dirty="0"/>
          </a:p>
        </p:txBody>
      </p:sp>
      <p:sp>
        <p:nvSpPr>
          <p:cNvPr id="3" name="Podnadpis 2"/>
          <p:cNvSpPr>
            <a:spLocks noGrp="1"/>
          </p:cNvSpPr>
          <p:nvPr>
            <p:ph type="subTitle" idx="1"/>
          </p:nvPr>
        </p:nvSpPr>
        <p:spPr>
          <a:xfrm>
            <a:off x="6627165" y="3243077"/>
            <a:ext cx="3306395" cy="1402221"/>
          </a:xfrm>
        </p:spPr>
        <p:txBody>
          <a:bodyPr>
            <a:noAutofit/>
          </a:bodyPr>
          <a:lstStyle/>
          <a:p>
            <a:pPr algn="just"/>
            <a:r>
              <a:rPr lang="cs-CZ" sz="2000" dirty="0" smtClean="0">
                <a:solidFill>
                  <a:schemeClr val="tx1">
                    <a:lumMod val="75000"/>
                    <a:lumOff val="25000"/>
                  </a:schemeClr>
                </a:solidFill>
              </a:rPr>
              <a:t>Vytvořili: </a:t>
            </a:r>
            <a:r>
              <a:rPr lang="cs-CZ" sz="2000" dirty="0" err="1" smtClean="0">
                <a:solidFill>
                  <a:schemeClr val="tx1">
                    <a:lumMod val="75000"/>
                    <a:lumOff val="25000"/>
                  </a:schemeClr>
                </a:solidFill>
              </a:rPr>
              <a:t>Weiner</a:t>
            </a:r>
            <a:r>
              <a:rPr lang="cs-CZ" sz="2000" dirty="0" smtClean="0">
                <a:solidFill>
                  <a:schemeClr val="tx1">
                    <a:lumMod val="75000"/>
                    <a:lumOff val="25000"/>
                  </a:schemeClr>
                </a:solidFill>
              </a:rPr>
              <a:t> Vlastimil</a:t>
            </a:r>
          </a:p>
          <a:p>
            <a:pPr algn="just"/>
            <a:r>
              <a:rPr lang="cs-CZ" sz="2000" dirty="0" smtClean="0">
                <a:solidFill>
                  <a:schemeClr val="tx1">
                    <a:lumMod val="75000"/>
                    <a:lumOff val="25000"/>
                  </a:schemeClr>
                </a:solidFill>
              </a:rPr>
              <a:t>               Volejník Matěj</a:t>
            </a:r>
          </a:p>
          <a:p>
            <a:pPr algn="just"/>
            <a:r>
              <a:rPr lang="cs-CZ" sz="2000" dirty="0">
                <a:solidFill>
                  <a:schemeClr val="tx1">
                    <a:lumMod val="75000"/>
                    <a:lumOff val="25000"/>
                  </a:schemeClr>
                </a:solidFill>
              </a:rPr>
              <a:t>	 </a:t>
            </a:r>
            <a:r>
              <a:rPr lang="cs-CZ" sz="2000" dirty="0" smtClean="0">
                <a:solidFill>
                  <a:schemeClr val="tx1">
                    <a:lumMod val="75000"/>
                    <a:lumOff val="25000"/>
                  </a:schemeClr>
                </a:solidFill>
              </a:rPr>
              <a:t>        Blížejov 2016                                                                               </a:t>
            </a:r>
            <a:endParaRPr lang="cs-CZ" sz="2000" dirty="0">
              <a:solidFill>
                <a:schemeClr val="tx1">
                  <a:lumMod val="75000"/>
                  <a:lumOff val="25000"/>
                </a:schemeClr>
              </a:solidFill>
            </a:endParaRPr>
          </a:p>
        </p:txBody>
      </p:sp>
      <p:sp>
        <p:nvSpPr>
          <p:cNvPr id="4" name="Zástupný symbol pro číslo snímku 3"/>
          <p:cNvSpPr>
            <a:spLocks noGrp="1"/>
          </p:cNvSpPr>
          <p:nvPr>
            <p:ph type="sldNum" sz="quarter" idx="12"/>
          </p:nvPr>
        </p:nvSpPr>
        <p:spPr>
          <a:xfrm>
            <a:off x="8590663" y="5909481"/>
            <a:ext cx="526041" cy="497006"/>
          </a:xfrm>
        </p:spPr>
        <p:txBody>
          <a:bodyPr/>
          <a:lstStyle/>
          <a:p>
            <a:fld id="{D57F1E4F-1CFF-5643-939E-217C01CDF565}" type="slidenum">
              <a:rPr lang="en-US" sz="1600" smtClean="0"/>
              <a:pPr/>
              <a:t>1</a:t>
            </a:fld>
            <a:endParaRPr lang="en-US" sz="1600" dirty="0"/>
          </a:p>
        </p:txBody>
      </p:sp>
      <p:pic>
        <p:nvPicPr>
          <p:cNvPr id="5" name="Obrázek 4" descr="F:\2012\Blížejov foto 2012\FOTO_DOLEJS_Holysov_1.JPG"/>
          <p:cNvPicPr/>
          <p:nvPr/>
        </p:nvPicPr>
        <p:blipFill>
          <a:blip r:embed="rId3"/>
          <a:srcRect/>
          <a:stretch>
            <a:fillRect/>
          </a:stretch>
        </p:blipFill>
        <p:spPr>
          <a:xfrm>
            <a:off x="545910" y="2326928"/>
            <a:ext cx="5564420" cy="3234521"/>
          </a:xfrm>
          <a:prstGeom prst="rect">
            <a:avLst/>
          </a:prstGeom>
          <a:noFill/>
          <a:ln>
            <a:noFill/>
            <a:prstDash/>
          </a:ln>
        </p:spPr>
      </p:pic>
    </p:spTree>
    <p:extLst>
      <p:ext uri="{BB962C8B-B14F-4D97-AF65-F5344CB8AC3E}">
        <p14:creationId xmlns:p14="http://schemas.microsoft.com/office/powerpoint/2010/main" xmlns="" val="42761723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Obecní záležitosti</a:t>
            </a:r>
            <a:endParaRPr lang="cs-CZ" dirty="0"/>
          </a:p>
        </p:txBody>
      </p:sp>
      <p:sp>
        <p:nvSpPr>
          <p:cNvPr id="3" name="Zástupný symbol pro obsah 2"/>
          <p:cNvSpPr>
            <a:spLocks noGrp="1"/>
          </p:cNvSpPr>
          <p:nvPr>
            <p:ph idx="1"/>
          </p:nvPr>
        </p:nvSpPr>
        <p:spPr/>
        <p:txBody>
          <a:bodyPr/>
          <a:lstStyle/>
          <a:p>
            <a:r>
              <a:rPr lang="cs-CZ" sz="2400" dirty="0"/>
              <a:t>uskutečnily </a:t>
            </a:r>
            <a:r>
              <a:rPr lang="cs-CZ" sz="2400" dirty="0" smtClean="0"/>
              <a:t>se dvoje volby  - </a:t>
            </a:r>
            <a:r>
              <a:rPr lang="cs-CZ" sz="2400" dirty="0"/>
              <a:t>do zastupitelstva </a:t>
            </a:r>
            <a:r>
              <a:rPr lang="cs-CZ" sz="2400" dirty="0" smtClean="0"/>
              <a:t>krajů</a:t>
            </a:r>
            <a:endParaRPr lang="cs-CZ" sz="2400" dirty="0"/>
          </a:p>
          <a:p>
            <a:pPr marL="0" indent="0">
              <a:buNone/>
            </a:pPr>
            <a:r>
              <a:rPr lang="cs-CZ" sz="2400" dirty="0"/>
              <a:t>	</a:t>
            </a:r>
            <a:r>
              <a:rPr lang="cs-CZ" sz="2400" dirty="0" smtClean="0"/>
              <a:t>						    - do </a:t>
            </a:r>
            <a:r>
              <a:rPr lang="cs-CZ" sz="2400" dirty="0"/>
              <a:t>Senátu a Parlamentu </a:t>
            </a:r>
            <a:r>
              <a:rPr lang="cs-CZ" sz="2400" dirty="0" smtClean="0"/>
              <a:t>ČR</a:t>
            </a:r>
          </a:p>
          <a:p>
            <a:r>
              <a:rPr lang="cs-CZ" sz="2400" dirty="0"/>
              <a:t>ú</a:t>
            </a:r>
            <a:r>
              <a:rPr lang="cs-CZ" sz="2400" dirty="0" smtClean="0"/>
              <a:t>čast </a:t>
            </a:r>
            <a:r>
              <a:rPr lang="cs-CZ" sz="2400" dirty="0"/>
              <a:t>na volbách </a:t>
            </a:r>
            <a:r>
              <a:rPr lang="cs-CZ" sz="2400" dirty="0" smtClean="0"/>
              <a:t>byla </a:t>
            </a:r>
            <a:r>
              <a:rPr lang="cs-CZ" sz="2400" dirty="0"/>
              <a:t>27</a:t>
            </a:r>
            <a:r>
              <a:rPr lang="cs-CZ" sz="2400" dirty="0" smtClean="0"/>
              <a:t>, 67</a:t>
            </a:r>
            <a:r>
              <a:rPr lang="cs-CZ" sz="2400" dirty="0"/>
              <a:t>% </a:t>
            </a:r>
            <a:endParaRPr lang="cs-CZ" sz="2400" dirty="0" smtClean="0"/>
          </a:p>
          <a:p>
            <a:r>
              <a:rPr lang="cs-CZ" sz="2400" dirty="0"/>
              <a:t>v</a:t>
            </a:r>
            <a:r>
              <a:rPr lang="cs-CZ" sz="2400" dirty="0" smtClean="0"/>
              <a:t>olby vyhrála </a:t>
            </a:r>
            <a:r>
              <a:rPr lang="cs-CZ" sz="2400" dirty="0"/>
              <a:t>strana „Česká strana sociálně demokratická</a:t>
            </a:r>
            <a:r>
              <a:rPr lang="cs-CZ" sz="2400" dirty="0" smtClean="0"/>
              <a:t>“ </a:t>
            </a:r>
            <a:endParaRPr lang="cs-CZ" sz="2400" dirty="0" smtClean="0"/>
          </a:p>
          <a:p>
            <a:r>
              <a:rPr lang="cs-CZ" sz="2400" dirty="0" smtClean="0"/>
              <a:t>na </a:t>
            </a:r>
            <a:r>
              <a:rPr lang="cs-CZ" sz="2400" dirty="0"/>
              <a:t>druhém místě </a:t>
            </a:r>
            <a:r>
              <a:rPr lang="cs-CZ" sz="2400" dirty="0" smtClean="0"/>
              <a:t>„Občanská </a:t>
            </a:r>
            <a:r>
              <a:rPr lang="cs-CZ" sz="2400" dirty="0"/>
              <a:t>demokratická strana“ </a:t>
            </a:r>
          </a:p>
          <a:p>
            <a:r>
              <a:rPr lang="cs-CZ" sz="2400" dirty="0" smtClean="0"/>
              <a:t>na </a:t>
            </a:r>
            <a:r>
              <a:rPr lang="cs-CZ" sz="2400" dirty="0"/>
              <a:t>třetím místě „Komunistická strana Čech a Moravy</a:t>
            </a:r>
            <a:r>
              <a:rPr lang="cs-CZ" sz="2400" dirty="0" smtClean="0"/>
              <a:t>“</a:t>
            </a:r>
            <a:endParaRPr lang="cs-CZ" sz="2400" dirty="0"/>
          </a:p>
          <a:p>
            <a:endParaRPr lang="cs-CZ" dirty="0" smtClean="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10</a:t>
            </a:fld>
            <a:endParaRPr lang="en-US" sz="1400" dirty="0"/>
          </a:p>
        </p:txBody>
      </p:sp>
    </p:spTree>
    <p:extLst>
      <p:ext uri="{BB962C8B-B14F-4D97-AF65-F5344CB8AC3E}">
        <p14:creationId xmlns:p14="http://schemas.microsoft.com/office/powerpoint/2010/main" xmlns="" val="25975896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Hospodaření obce</a:t>
            </a:r>
            <a:endParaRPr lang="cs-CZ" dirty="0"/>
          </a:p>
        </p:txBody>
      </p:sp>
      <p:sp>
        <p:nvSpPr>
          <p:cNvPr id="3" name="Zástupný symbol pro obsah 2"/>
          <p:cNvSpPr>
            <a:spLocks noGrp="1"/>
          </p:cNvSpPr>
          <p:nvPr>
            <p:ph idx="1"/>
          </p:nvPr>
        </p:nvSpPr>
        <p:spPr/>
        <p:txBody>
          <a:bodyPr/>
          <a:lstStyle/>
          <a:p>
            <a:r>
              <a:rPr lang="cs-CZ" sz="2400" dirty="0" smtClean="0"/>
              <a:t>příjmy: </a:t>
            </a:r>
            <a:r>
              <a:rPr lang="cs-CZ" sz="2400" dirty="0"/>
              <a:t>22 647 099,88 Kč </a:t>
            </a:r>
            <a:endParaRPr lang="cs-CZ" sz="2400" dirty="0" smtClean="0"/>
          </a:p>
          <a:p>
            <a:r>
              <a:rPr lang="cs-CZ" sz="2400" dirty="0" smtClean="0"/>
              <a:t>výdaje: 23 </a:t>
            </a:r>
            <a:r>
              <a:rPr lang="cs-CZ" sz="2400" dirty="0"/>
              <a:t>611 575,48 </a:t>
            </a:r>
            <a:r>
              <a:rPr lang="cs-CZ" sz="2400" dirty="0" smtClean="0"/>
              <a:t>Kč</a:t>
            </a:r>
          </a:p>
          <a:p>
            <a:r>
              <a:rPr lang="cs-CZ" sz="2400" dirty="0" smtClean="0"/>
              <a:t>obec dostala hned několik dotací </a:t>
            </a:r>
            <a:endParaRPr lang="cs-CZ" sz="2400" dirty="0"/>
          </a:p>
          <a:p>
            <a:endParaRPr lang="cs-CZ"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11</a:t>
            </a:fld>
            <a:endParaRPr lang="en-US" sz="1400" dirty="0"/>
          </a:p>
        </p:txBody>
      </p:sp>
      <p:pic>
        <p:nvPicPr>
          <p:cNvPr id="5" name="Obrázek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92246" y="403352"/>
            <a:ext cx="5715000" cy="3810000"/>
          </a:xfrm>
          <a:prstGeom prst="rect">
            <a:avLst/>
          </a:prstGeom>
        </p:spPr>
      </p:pic>
      <p:sp>
        <p:nvSpPr>
          <p:cNvPr id="6" name="TextovéPole 5"/>
          <p:cNvSpPr txBox="1"/>
          <p:nvPr/>
        </p:nvSpPr>
        <p:spPr>
          <a:xfrm>
            <a:off x="5892246" y="4596442"/>
            <a:ext cx="5610896" cy="1061829"/>
          </a:xfrm>
          <a:prstGeom prst="rect">
            <a:avLst/>
          </a:prstGeom>
          <a:noFill/>
        </p:spPr>
        <p:txBody>
          <a:bodyPr wrap="square" rtlCol="0">
            <a:spAutoFit/>
          </a:bodyPr>
          <a:lstStyle/>
          <a:p>
            <a:r>
              <a:rPr lang="cs-CZ" sz="900" dirty="0">
                <a:solidFill>
                  <a:schemeClr val="tx1">
                    <a:lumMod val="75000"/>
                    <a:lumOff val="25000"/>
                  </a:schemeClr>
                </a:solidFill>
              </a:rPr>
              <a:t>https://www.google.cz/</a:t>
            </a:r>
            <a:r>
              <a:rPr lang="cs-CZ" sz="900" dirty="0" err="1">
                <a:solidFill>
                  <a:schemeClr val="tx1">
                    <a:lumMod val="75000"/>
                    <a:lumOff val="25000"/>
                  </a:schemeClr>
                </a:solidFill>
              </a:rPr>
              <a:t>search?hl</a:t>
            </a:r>
            <a:r>
              <a:rPr lang="cs-CZ" sz="900" dirty="0">
                <a:solidFill>
                  <a:schemeClr val="tx1">
                    <a:lumMod val="75000"/>
                    <a:lumOff val="25000"/>
                  </a:schemeClr>
                </a:solidFill>
              </a:rPr>
              <a:t>=</a:t>
            </a:r>
            <a:r>
              <a:rPr lang="cs-CZ" sz="900" dirty="0" err="1">
                <a:solidFill>
                  <a:schemeClr val="tx1">
                    <a:lumMod val="75000"/>
                    <a:lumOff val="25000"/>
                  </a:schemeClr>
                </a:solidFill>
              </a:rPr>
              <a:t>cs&amp;site</a:t>
            </a:r>
            <a:r>
              <a:rPr lang="cs-CZ" sz="900" dirty="0">
                <a:solidFill>
                  <a:schemeClr val="tx1">
                    <a:lumMod val="75000"/>
                    <a:lumOff val="25000"/>
                  </a:schemeClr>
                </a:solidFill>
              </a:rPr>
              <a:t>=</a:t>
            </a:r>
            <a:r>
              <a:rPr lang="cs-CZ" sz="900" dirty="0" err="1">
                <a:solidFill>
                  <a:schemeClr val="tx1">
                    <a:lumMod val="75000"/>
                    <a:lumOff val="25000"/>
                  </a:schemeClr>
                </a:solidFill>
              </a:rPr>
              <a:t>imghp&amp;tbm</a:t>
            </a:r>
            <a:r>
              <a:rPr lang="cs-CZ" sz="900" dirty="0">
                <a:solidFill>
                  <a:schemeClr val="tx1">
                    <a:lumMod val="75000"/>
                    <a:lumOff val="25000"/>
                  </a:schemeClr>
                </a:solidFill>
              </a:rPr>
              <a:t>=</a:t>
            </a:r>
            <a:r>
              <a:rPr lang="cs-CZ" sz="900" dirty="0" err="1">
                <a:solidFill>
                  <a:schemeClr val="tx1">
                    <a:lumMod val="75000"/>
                    <a:lumOff val="25000"/>
                  </a:schemeClr>
                </a:solidFill>
              </a:rPr>
              <a:t>isch&amp;source</a:t>
            </a:r>
            <a:r>
              <a:rPr lang="cs-CZ" sz="900" dirty="0">
                <a:solidFill>
                  <a:schemeClr val="tx1">
                    <a:lumMod val="75000"/>
                    <a:lumOff val="25000"/>
                  </a:schemeClr>
                </a:solidFill>
              </a:rPr>
              <a:t>=</a:t>
            </a:r>
            <a:r>
              <a:rPr lang="cs-CZ" sz="900" dirty="0" err="1">
                <a:solidFill>
                  <a:schemeClr val="tx1">
                    <a:lumMod val="75000"/>
                    <a:lumOff val="25000"/>
                  </a:schemeClr>
                </a:solidFill>
              </a:rPr>
              <a:t>hp&amp;biw</a:t>
            </a:r>
            <a:r>
              <a:rPr lang="cs-CZ" sz="900" dirty="0">
                <a:solidFill>
                  <a:schemeClr val="tx1">
                    <a:lumMod val="75000"/>
                    <a:lumOff val="25000"/>
                  </a:schemeClr>
                </a:solidFill>
              </a:rPr>
              <a:t>=1366&amp;bih=673&amp;q=obecn%C3%AD+%C3%BA%C5%99ad+bl%C3%AD%C5%BEejov&amp;oq=obecn%C3%AD+%C3%BA%C5%99ad+bl%C3%AD%C5%BEejov&amp;gs_l=img.3..0i24.1246.9560.0.9724.20.14.0.6.6.0.162.1203.12j2.14.0....0...1ac.1.64.img..0.20.1241...0j0i5i30j0i30.5fxeSs35mKs#tbm=</a:t>
            </a:r>
            <a:r>
              <a:rPr lang="cs-CZ" sz="900" dirty="0" err="1">
                <a:solidFill>
                  <a:schemeClr val="tx1">
                    <a:lumMod val="75000"/>
                    <a:lumOff val="25000"/>
                  </a:schemeClr>
                </a:solidFill>
              </a:rPr>
              <a:t>isch&amp;tbs</a:t>
            </a:r>
            <a:r>
              <a:rPr lang="cs-CZ" sz="900" dirty="0">
                <a:solidFill>
                  <a:schemeClr val="tx1">
                    <a:lumMod val="75000"/>
                    <a:lumOff val="25000"/>
                  </a:schemeClr>
                </a:solidFill>
              </a:rPr>
              <a:t>=rimg%3ACUkI3ZLgE_1YVIhh4r0rYI1V2U_1WxYV6NS6OYV7_1FqsjXWTMqEgl4r0rYI1V2UxGN-beXJAkrMioSCfWxYV6NS6OYERndah2NBBPXKhIJV7_1FqsjXWTMR4noY4Qg6L98%3D&amp;q=obecn%C3%AD%20%C3%BA%C5%99ad%20bl%C3%AD%C5%BEejov&amp;hl=</a:t>
            </a:r>
            <a:r>
              <a:rPr lang="cs-CZ" sz="900" dirty="0" err="1">
                <a:solidFill>
                  <a:schemeClr val="tx1">
                    <a:lumMod val="75000"/>
                    <a:lumOff val="25000"/>
                  </a:schemeClr>
                </a:solidFill>
              </a:rPr>
              <a:t>cs&amp;imgrc</a:t>
            </a:r>
            <a:r>
              <a:rPr lang="cs-CZ" sz="900" dirty="0">
                <a:solidFill>
                  <a:schemeClr val="tx1">
                    <a:lumMod val="75000"/>
                    <a:lumOff val="25000"/>
                  </a:schemeClr>
                </a:solidFill>
              </a:rPr>
              <a:t>=SQjdkuAT9hWDnM%3A</a:t>
            </a:r>
          </a:p>
        </p:txBody>
      </p:sp>
    </p:spTree>
    <p:extLst>
      <p:ext uri="{BB962C8B-B14F-4D97-AF65-F5344CB8AC3E}">
        <p14:creationId xmlns:p14="http://schemas.microsoft.com/office/powerpoint/2010/main" xmlns="" val="25522986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Hospodářský život</a:t>
            </a:r>
            <a:endParaRPr lang="cs-CZ" dirty="0"/>
          </a:p>
        </p:txBody>
      </p:sp>
      <p:sp>
        <p:nvSpPr>
          <p:cNvPr id="3" name="Zástupný symbol pro obsah 2"/>
          <p:cNvSpPr>
            <a:spLocks noGrp="1"/>
          </p:cNvSpPr>
          <p:nvPr>
            <p:ph idx="1"/>
          </p:nvPr>
        </p:nvSpPr>
        <p:spPr/>
        <p:txBody>
          <a:bodyPr>
            <a:normAutofit lnSpcReduction="10000"/>
          </a:bodyPr>
          <a:lstStyle/>
          <a:p>
            <a:r>
              <a:rPr lang="cs-CZ" sz="2400" dirty="0" smtClean="0"/>
              <a:t>nelišil se od jiných let</a:t>
            </a:r>
          </a:p>
          <a:p>
            <a:r>
              <a:rPr lang="cs-CZ" sz="2400" dirty="0" smtClean="0"/>
              <a:t>na polích a loukách hospodařilo AGRO Staňkov a. s.</a:t>
            </a:r>
          </a:p>
          <a:p>
            <a:r>
              <a:rPr lang="cs-CZ" sz="2400" dirty="0" smtClean="0"/>
              <a:t>pobočka firmy </a:t>
            </a:r>
            <a:r>
              <a:rPr lang="cs-CZ" sz="2400" dirty="0" err="1" smtClean="0"/>
              <a:t>Tondach</a:t>
            </a:r>
            <a:r>
              <a:rPr lang="cs-CZ" sz="2400" dirty="0" smtClean="0"/>
              <a:t> s.r.o. </a:t>
            </a:r>
          </a:p>
          <a:p>
            <a:r>
              <a:rPr lang="cs-CZ" sz="2400" dirty="0" smtClean="0"/>
              <a:t>malí podnikatelé: truhlář pan Matějka</a:t>
            </a:r>
          </a:p>
          <a:p>
            <a:r>
              <a:rPr lang="cs-CZ" sz="2400" dirty="0"/>
              <a:t> </a:t>
            </a:r>
            <a:r>
              <a:rPr lang="cs-CZ" sz="2400" dirty="0" smtClean="0"/>
              <a:t> 			        </a:t>
            </a:r>
            <a:r>
              <a:rPr lang="cs-CZ" sz="2400" dirty="0" smtClean="0"/>
              <a:t>   autoservis </a:t>
            </a:r>
            <a:r>
              <a:rPr lang="cs-CZ" sz="2400" dirty="0" smtClean="0"/>
              <a:t>pan </a:t>
            </a:r>
            <a:r>
              <a:rPr lang="cs-CZ" sz="2400" dirty="0" err="1" smtClean="0"/>
              <a:t>Kůst</a:t>
            </a:r>
            <a:endParaRPr lang="cs-CZ" sz="2400" dirty="0" smtClean="0"/>
          </a:p>
          <a:p>
            <a:r>
              <a:rPr lang="cs-CZ" sz="2400" dirty="0"/>
              <a:t> </a:t>
            </a:r>
            <a:r>
              <a:rPr lang="cs-CZ" sz="2400" dirty="0" smtClean="0"/>
              <a:t>   				  </a:t>
            </a:r>
            <a:r>
              <a:rPr lang="cs-CZ" sz="2400" dirty="0" smtClean="0"/>
              <a:t>    veterinární </a:t>
            </a:r>
            <a:r>
              <a:rPr lang="cs-CZ" sz="2400" dirty="0"/>
              <a:t>ordinaci </a:t>
            </a:r>
            <a:r>
              <a:rPr lang="cs-CZ" sz="2400" dirty="0" smtClean="0"/>
              <a:t>MVDr</a:t>
            </a:r>
            <a:r>
              <a:rPr lang="cs-CZ" sz="2400" dirty="0"/>
              <a:t>. Vojta </a:t>
            </a:r>
          </a:p>
          <a:p>
            <a:r>
              <a:rPr lang="cs-CZ" sz="2400" dirty="0" smtClean="0"/>
              <a:t>                           zbraně a střeliva pan Martínek </a:t>
            </a:r>
          </a:p>
          <a:p>
            <a:r>
              <a:rPr lang="cs-CZ" sz="2400" dirty="0" smtClean="0"/>
              <a:t>obchody: COOP Blížejov, </a:t>
            </a:r>
            <a:r>
              <a:rPr lang="cs-CZ" sz="2400" dirty="0" err="1" smtClean="0"/>
              <a:t>Enapo</a:t>
            </a:r>
            <a:r>
              <a:rPr lang="cs-CZ" sz="2400" dirty="0" smtClean="0"/>
              <a:t> a Javor textil</a:t>
            </a:r>
            <a:endParaRPr lang="cs-CZ" sz="2400" dirty="0"/>
          </a:p>
          <a:p>
            <a:endParaRPr lang="cs-CZ" dirty="0" smtClean="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12</a:t>
            </a:fld>
            <a:endParaRPr lang="en-US" sz="1000" dirty="0"/>
          </a:p>
        </p:txBody>
      </p:sp>
      <p:pic>
        <p:nvPicPr>
          <p:cNvPr id="1026" name="Picture 2" descr="http://www.agro-stankov.cz/images/img000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94672" y="196806"/>
            <a:ext cx="1902415" cy="196378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8344503" y="276559"/>
            <a:ext cx="1175657" cy="646331"/>
          </a:xfrm>
          <a:prstGeom prst="rect">
            <a:avLst/>
          </a:prstGeom>
          <a:noFill/>
        </p:spPr>
        <p:txBody>
          <a:bodyPr wrap="square" rtlCol="0">
            <a:spAutoFit/>
          </a:bodyPr>
          <a:lstStyle/>
          <a:p>
            <a:r>
              <a:rPr lang="cs-CZ" sz="1200" dirty="0">
                <a:solidFill>
                  <a:schemeClr val="tx1">
                    <a:lumMod val="75000"/>
                    <a:lumOff val="25000"/>
                  </a:schemeClr>
                </a:solidFill>
              </a:rPr>
              <a:t>http://www.agro-stankov.cz/</a:t>
            </a:r>
          </a:p>
        </p:txBody>
      </p:sp>
      <p:pic>
        <p:nvPicPr>
          <p:cNvPr id="1028" name="Picture 4" descr="Závod Blížejov"/>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44503" y="2966457"/>
            <a:ext cx="3372496" cy="258558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ovéPole 5"/>
          <p:cNvSpPr txBox="1"/>
          <p:nvPr/>
        </p:nvSpPr>
        <p:spPr>
          <a:xfrm>
            <a:off x="8344503" y="2119640"/>
            <a:ext cx="2571307" cy="600164"/>
          </a:xfrm>
          <a:prstGeom prst="rect">
            <a:avLst/>
          </a:prstGeom>
          <a:noFill/>
        </p:spPr>
        <p:txBody>
          <a:bodyPr wrap="square" rtlCol="0">
            <a:spAutoFit/>
          </a:bodyPr>
          <a:lstStyle/>
          <a:p>
            <a:r>
              <a:rPr lang="cs-CZ" sz="1100" dirty="0">
                <a:solidFill>
                  <a:schemeClr val="tx1">
                    <a:lumMod val="75000"/>
                    <a:lumOff val="25000"/>
                  </a:schemeClr>
                </a:solidFill>
              </a:rPr>
              <a:t>http://www.tondach.cz/proc-tondach/o-spolecnosti/vyrobni-zavody</a:t>
            </a:r>
          </a:p>
        </p:txBody>
      </p:sp>
    </p:spTree>
    <p:extLst>
      <p:ext uri="{BB962C8B-B14F-4D97-AF65-F5344CB8AC3E}">
        <p14:creationId xmlns:p14="http://schemas.microsoft.com/office/powerpoint/2010/main" xmlns="" val="339133151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Výstavba obce, spoje</a:t>
            </a:r>
            <a:endParaRPr lang="cs-CZ" dirty="0"/>
          </a:p>
        </p:txBody>
      </p:sp>
      <p:sp>
        <p:nvSpPr>
          <p:cNvPr id="3" name="Zástupný symbol pro obsah 2"/>
          <p:cNvSpPr>
            <a:spLocks noGrp="1"/>
          </p:cNvSpPr>
          <p:nvPr>
            <p:ph idx="1"/>
          </p:nvPr>
        </p:nvSpPr>
        <p:spPr/>
        <p:txBody>
          <a:bodyPr>
            <a:normAutofit/>
          </a:bodyPr>
          <a:lstStyle/>
          <a:p>
            <a:r>
              <a:rPr lang="cs-CZ" sz="2400" dirty="0" smtClean="0"/>
              <a:t>rekonstrukce hasičské zbrojnice</a:t>
            </a:r>
          </a:p>
          <a:p>
            <a:r>
              <a:rPr lang="cs-CZ" sz="2400" dirty="0" smtClean="0"/>
              <a:t>rekonstrukce fotbalových šaten</a:t>
            </a:r>
            <a:endParaRPr lang="cs-CZ" sz="2400"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13</a:t>
            </a:fld>
            <a:endParaRPr lang="en-US" sz="1000" dirty="0"/>
          </a:p>
        </p:txBody>
      </p:sp>
      <p:pic>
        <p:nvPicPr>
          <p:cNvPr id="5" name="Obrázek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39122" y="360485"/>
            <a:ext cx="5715000" cy="4286250"/>
          </a:xfrm>
          <a:prstGeom prst="rect">
            <a:avLst/>
          </a:prstGeom>
        </p:spPr>
      </p:pic>
      <p:sp>
        <p:nvSpPr>
          <p:cNvPr id="6" name="TextovéPole 5"/>
          <p:cNvSpPr txBox="1"/>
          <p:nvPr/>
        </p:nvSpPr>
        <p:spPr>
          <a:xfrm>
            <a:off x="6722772" y="4932608"/>
            <a:ext cx="4778062" cy="938719"/>
          </a:xfrm>
          <a:prstGeom prst="rect">
            <a:avLst/>
          </a:prstGeom>
          <a:noFill/>
          <a:ln>
            <a:noFill/>
          </a:ln>
        </p:spPr>
        <p:txBody>
          <a:bodyPr wrap="square" rtlCol="0">
            <a:spAutoFit/>
          </a:bodyPr>
          <a:lstStyle/>
          <a:p>
            <a:r>
              <a:rPr lang="cs-CZ" sz="1100" dirty="0">
                <a:solidFill>
                  <a:schemeClr val="tx1">
                    <a:lumMod val="75000"/>
                    <a:lumOff val="25000"/>
                  </a:schemeClr>
                </a:solidFill>
              </a:rPr>
              <a:t>https://www.google.cz/search?q=bl%C3%AD%C5%BEejov&amp;rls=com.microsoft:cs-CZ:IE-Address&amp;source=lnms&amp;tbm=isch&amp;sa=X&amp;ved=0ahUKEwjg1LnDlebMAhVFPBQKHeyEDaMQ_AUICCgC&amp;biw=1366&amp;bih=673#tbm=isch&amp;q=bl%C3%AD%C5%BEejov+hasi%C4%8Dsk%C3%A1+zbrojnice&amp;imgrc=M3LnqXhPwlNvxM%3A</a:t>
            </a:r>
          </a:p>
        </p:txBody>
      </p:sp>
    </p:spTree>
    <p:extLst>
      <p:ext uri="{BB962C8B-B14F-4D97-AF65-F5344CB8AC3E}">
        <p14:creationId xmlns:p14="http://schemas.microsoft.com/office/powerpoint/2010/main" xmlns="" val="6769397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Spolky a veřejný život</a:t>
            </a:r>
            <a:endParaRPr lang="cs-CZ" dirty="0"/>
          </a:p>
        </p:txBody>
      </p:sp>
      <p:sp>
        <p:nvSpPr>
          <p:cNvPr id="3" name="Zástupný symbol pro obsah 2"/>
          <p:cNvSpPr>
            <a:spLocks noGrp="1"/>
          </p:cNvSpPr>
          <p:nvPr>
            <p:ph idx="1"/>
          </p:nvPr>
        </p:nvSpPr>
        <p:spPr/>
        <p:txBody>
          <a:bodyPr>
            <a:noAutofit/>
          </a:bodyPr>
          <a:lstStyle/>
          <a:p>
            <a:r>
              <a:rPr lang="cs-CZ" sz="2800" b="1" dirty="0" smtClean="0"/>
              <a:t>Sokol</a:t>
            </a:r>
          </a:p>
          <a:p>
            <a:pPr lvl="1"/>
            <a:r>
              <a:rPr lang="cs-CZ" sz="2400" dirty="0" smtClean="0"/>
              <a:t>první </a:t>
            </a:r>
            <a:r>
              <a:rPr lang="cs-CZ" sz="2400" dirty="0"/>
              <a:t>sokolský ples dne 25. 2</a:t>
            </a:r>
            <a:r>
              <a:rPr lang="cs-CZ" sz="2400" dirty="0" smtClean="0"/>
              <a:t>.</a:t>
            </a:r>
          </a:p>
          <a:p>
            <a:pPr lvl="1"/>
            <a:r>
              <a:rPr lang="cs-CZ" sz="2400" dirty="0"/>
              <a:t>f</a:t>
            </a:r>
            <a:r>
              <a:rPr lang="cs-CZ" sz="2400" dirty="0" smtClean="0"/>
              <a:t>otbalový </a:t>
            </a:r>
            <a:r>
              <a:rPr lang="cs-CZ" sz="2400" dirty="0"/>
              <a:t>oddíl mužů hrál III. třídu okresního přeboru </a:t>
            </a:r>
            <a:endParaRPr lang="cs-CZ" sz="2400" dirty="0" smtClean="0"/>
          </a:p>
          <a:p>
            <a:pPr lvl="1"/>
            <a:r>
              <a:rPr lang="cs-CZ" sz="2400" dirty="0" smtClean="0"/>
              <a:t>dne </a:t>
            </a:r>
            <a:r>
              <a:rPr lang="cs-CZ" sz="2400" dirty="0"/>
              <a:t>23. 6. turnaj o Pohár starosty </a:t>
            </a:r>
            <a:r>
              <a:rPr lang="cs-CZ" sz="2400" dirty="0" smtClean="0"/>
              <a:t>obce </a:t>
            </a:r>
          </a:p>
          <a:p>
            <a:r>
              <a:rPr lang="cs-CZ" sz="2800" b="1" dirty="0" smtClean="0"/>
              <a:t>Hasiči</a:t>
            </a:r>
          </a:p>
          <a:p>
            <a:pPr lvl="1"/>
            <a:r>
              <a:rPr lang="cs-CZ" sz="2400" dirty="0" smtClean="0"/>
              <a:t>hlavní vedoucí K. Steinbach</a:t>
            </a:r>
          </a:p>
          <a:p>
            <a:pPr lvl="1"/>
            <a:r>
              <a:rPr lang="cs-CZ" sz="2400" dirty="0" smtClean="0"/>
              <a:t>zástupce J. Králík</a:t>
            </a:r>
          </a:p>
          <a:p>
            <a:pPr lvl="1"/>
            <a:r>
              <a:rPr lang="cs-CZ" sz="2400" dirty="0" smtClean="0"/>
              <a:t>zásahový tým: 8 členů</a:t>
            </a:r>
          </a:p>
          <a:p>
            <a:pPr lvl="1"/>
            <a:r>
              <a:rPr lang="cs-CZ" sz="2400" dirty="0" smtClean="0"/>
              <a:t>dětský oddíl: 28 členů</a:t>
            </a:r>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14</a:t>
            </a:fld>
            <a:endParaRPr lang="en-US" sz="1000" dirty="0"/>
          </a:p>
        </p:txBody>
      </p:sp>
      <p:pic>
        <p:nvPicPr>
          <p:cNvPr id="1026" name="Picture 2" descr="http://www.sokol.eu/priloha/151/logo-soko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26211" y="715167"/>
            <a:ext cx="2160589" cy="21605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8686800" y="1287631"/>
            <a:ext cx="3368843" cy="1015663"/>
          </a:xfrm>
          <a:prstGeom prst="rect">
            <a:avLst/>
          </a:prstGeom>
          <a:noFill/>
        </p:spPr>
        <p:txBody>
          <a:bodyPr wrap="square" rtlCol="0">
            <a:spAutoFit/>
          </a:bodyPr>
          <a:lstStyle/>
          <a:p>
            <a:r>
              <a:rPr lang="cs-CZ" sz="1200" dirty="0" smtClean="0">
                <a:solidFill>
                  <a:schemeClr val="tx1">
                    <a:lumMod val="75000"/>
                    <a:lumOff val="25000"/>
                  </a:schemeClr>
                </a:solidFill>
              </a:rPr>
              <a:t>https://www.google.cz/search?q=sokol+logo&amp;espv=2&amp;biw=1366&amp;bih=667&amp;source=lnms&amp;tbm=isch&amp;sa=X&amp;ved=0ahUKEwiC-OGQnJHNAhUDOxQKHWIRCtoQ_AUIBigB#imgrc=AUBycLhEDETGMM%3A</a:t>
            </a:r>
            <a:endParaRPr lang="cs-CZ" sz="1200" dirty="0">
              <a:solidFill>
                <a:schemeClr val="tx1">
                  <a:lumMod val="75000"/>
                  <a:lumOff val="25000"/>
                </a:schemeClr>
              </a:solidFill>
            </a:endParaRPr>
          </a:p>
        </p:txBody>
      </p:sp>
    </p:spTree>
    <p:extLst>
      <p:ext uri="{BB962C8B-B14F-4D97-AF65-F5344CB8AC3E}">
        <p14:creationId xmlns:p14="http://schemas.microsoft.com/office/powerpoint/2010/main" xmlns="" val="37185135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Spolky a veřejný život</a:t>
            </a:r>
            <a:endParaRPr lang="cs-CZ" dirty="0"/>
          </a:p>
        </p:txBody>
      </p:sp>
      <p:sp>
        <p:nvSpPr>
          <p:cNvPr id="3" name="Zástupný symbol pro obsah 2"/>
          <p:cNvSpPr>
            <a:spLocks noGrp="1"/>
          </p:cNvSpPr>
          <p:nvPr>
            <p:ph idx="1"/>
          </p:nvPr>
        </p:nvSpPr>
        <p:spPr/>
        <p:txBody>
          <a:bodyPr>
            <a:noAutofit/>
          </a:bodyPr>
          <a:lstStyle/>
          <a:p>
            <a:r>
              <a:rPr lang="cs-CZ" sz="2800" b="1" dirty="0" smtClean="0"/>
              <a:t>Svaz invalidů</a:t>
            </a:r>
          </a:p>
          <a:p>
            <a:pPr lvl="1"/>
            <a:r>
              <a:rPr lang="cs-CZ" sz="2400" dirty="0" smtClean="0"/>
              <a:t>počet členů: 38</a:t>
            </a:r>
          </a:p>
          <a:p>
            <a:pPr lvl="1"/>
            <a:r>
              <a:rPr lang="cs-CZ" sz="2400" dirty="0"/>
              <a:t>p</a:t>
            </a:r>
            <a:r>
              <a:rPr lang="cs-CZ" sz="2400" dirty="0" smtClean="0"/>
              <a:t>ředsedkyně paní Benešová</a:t>
            </a:r>
          </a:p>
          <a:p>
            <a:pPr lvl="1"/>
            <a:r>
              <a:rPr lang="cs-CZ" sz="2400" dirty="0"/>
              <a:t>p</a:t>
            </a:r>
            <a:r>
              <a:rPr lang="cs-CZ" sz="2400" dirty="0" smtClean="0"/>
              <a:t>okladní spolku paní Andrlová  </a:t>
            </a:r>
          </a:p>
          <a:p>
            <a:r>
              <a:rPr lang="cs-CZ" sz="2800" b="1" dirty="0" smtClean="0"/>
              <a:t>Beránek</a:t>
            </a:r>
          </a:p>
          <a:p>
            <a:pPr lvl="1"/>
            <a:r>
              <a:rPr lang="cs-CZ" sz="2400" dirty="0" smtClean="0"/>
              <a:t>pořádal několik akcí: Pohádkový les</a:t>
            </a:r>
          </a:p>
          <a:p>
            <a:pPr lvl="1"/>
            <a:r>
              <a:rPr lang="cs-CZ" sz="2400" dirty="0"/>
              <a:t> </a:t>
            </a:r>
            <a:r>
              <a:rPr lang="cs-CZ" sz="2400" dirty="0" smtClean="0"/>
              <a:t>                               </a:t>
            </a:r>
            <a:r>
              <a:rPr lang="cs-CZ" sz="2400" dirty="0" err="1" smtClean="0"/>
              <a:t>Přívesničkový</a:t>
            </a:r>
            <a:r>
              <a:rPr lang="cs-CZ" sz="2400" dirty="0" smtClean="0"/>
              <a:t> tábor</a:t>
            </a:r>
          </a:p>
          <a:p>
            <a:pPr lvl="1"/>
            <a:r>
              <a:rPr lang="cs-CZ" sz="2400" dirty="0" smtClean="0"/>
              <a:t>podílel se rozsvěcování vánočního stromku                                                                                                                                                                </a:t>
            </a:r>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15</a:t>
            </a:fld>
            <a:endParaRPr lang="en-US" dirty="0"/>
          </a:p>
        </p:txBody>
      </p:sp>
    </p:spTree>
    <p:extLst>
      <p:ext uri="{BB962C8B-B14F-4D97-AF65-F5344CB8AC3E}">
        <p14:creationId xmlns:p14="http://schemas.microsoft.com/office/powerpoint/2010/main" xmlns="" val="4780978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Školství a kultura</a:t>
            </a:r>
            <a:endParaRPr lang="cs-CZ" dirty="0"/>
          </a:p>
        </p:txBody>
      </p:sp>
      <p:sp>
        <p:nvSpPr>
          <p:cNvPr id="3" name="Zástupný symbol pro obsah 2"/>
          <p:cNvSpPr>
            <a:spLocks noGrp="1"/>
          </p:cNvSpPr>
          <p:nvPr>
            <p:ph idx="1"/>
          </p:nvPr>
        </p:nvSpPr>
        <p:spPr/>
        <p:txBody>
          <a:bodyPr>
            <a:normAutofit/>
          </a:bodyPr>
          <a:lstStyle/>
          <a:p>
            <a:r>
              <a:rPr lang="cs-CZ" sz="2800" b="1" dirty="0" smtClean="0"/>
              <a:t>Škola</a:t>
            </a:r>
          </a:p>
          <a:p>
            <a:r>
              <a:rPr lang="cs-CZ" sz="2400" dirty="0" smtClean="0"/>
              <a:t>ředitelka: Mgr. Dagmar Hanzalová</a:t>
            </a:r>
          </a:p>
          <a:p>
            <a:r>
              <a:rPr lang="cs-CZ" sz="2400" dirty="0"/>
              <a:t>z</a:t>
            </a:r>
            <a:r>
              <a:rPr lang="cs-CZ" sz="2400" dirty="0" smtClean="0"/>
              <a:t>ástupce ředitelky: Ing. Libor Hejtman</a:t>
            </a:r>
          </a:p>
          <a:p>
            <a:r>
              <a:rPr lang="cs-CZ" sz="2400" dirty="0" smtClean="0"/>
              <a:t>75 let výročí</a:t>
            </a:r>
          </a:p>
          <a:p>
            <a:r>
              <a:rPr lang="cs-CZ" sz="2400" dirty="0" smtClean="0"/>
              <a:t>148 žáků</a:t>
            </a:r>
          </a:p>
          <a:p>
            <a:r>
              <a:rPr lang="cs-CZ" sz="2400" dirty="0" smtClean="0"/>
              <a:t>začal projekt </a:t>
            </a:r>
            <a:r>
              <a:rPr lang="cs-CZ" sz="2400" dirty="0" err="1" smtClean="0"/>
              <a:t>Comenius</a:t>
            </a:r>
            <a:endParaRPr lang="cs-CZ" sz="2400" dirty="0" smtClean="0"/>
          </a:p>
          <a:p>
            <a:r>
              <a:rPr lang="cs-CZ" sz="2400" dirty="0" smtClean="0"/>
              <a:t>výměna </a:t>
            </a:r>
            <a:r>
              <a:rPr lang="cs-CZ" sz="2400" dirty="0"/>
              <a:t>oken a zateplení školy</a:t>
            </a:r>
            <a:endParaRPr lang="cs-CZ" sz="2400" dirty="0" smtClean="0"/>
          </a:p>
          <a:p>
            <a:pPr marL="0" indent="0">
              <a:buNone/>
            </a:pPr>
            <a:endParaRPr lang="cs-CZ" sz="2000"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16</a:t>
            </a:fld>
            <a:endParaRPr lang="en-US" sz="1000" dirty="0"/>
          </a:p>
        </p:txBody>
      </p:sp>
      <p:pic>
        <p:nvPicPr>
          <p:cNvPr id="5" name="Obrázek 4" descr="http://www.zsblizejov.cz/assets/components/gallery/connector.php?action=web/phpthumb&amp;ctx=web&amp;w=500&amp;h=500&amp;zc=0&amp;far=&amp;q=90&amp;src=%2Fassets%2Fgallery%2F317%2F12739.JPG"/>
          <p:cNvPicPr/>
          <p:nvPr/>
        </p:nvPicPr>
        <p:blipFill>
          <a:blip r:embed="rId2"/>
          <a:srcRect/>
          <a:stretch>
            <a:fillRect/>
          </a:stretch>
        </p:blipFill>
        <p:spPr>
          <a:xfrm>
            <a:off x="6600349" y="4156408"/>
            <a:ext cx="3672531" cy="2530699"/>
          </a:xfrm>
          <a:prstGeom prst="rect">
            <a:avLst/>
          </a:prstGeom>
          <a:noFill/>
          <a:ln>
            <a:noFill/>
            <a:prstDash/>
          </a:ln>
        </p:spPr>
      </p:pic>
      <p:sp>
        <p:nvSpPr>
          <p:cNvPr id="6" name="TextovéPole 5"/>
          <p:cNvSpPr txBox="1"/>
          <p:nvPr/>
        </p:nvSpPr>
        <p:spPr>
          <a:xfrm>
            <a:off x="6600349" y="3764314"/>
            <a:ext cx="5213445" cy="276999"/>
          </a:xfrm>
          <a:prstGeom prst="rect">
            <a:avLst/>
          </a:prstGeom>
          <a:noFill/>
        </p:spPr>
        <p:txBody>
          <a:bodyPr wrap="square" rtlCol="0">
            <a:spAutoFit/>
          </a:bodyPr>
          <a:lstStyle/>
          <a:p>
            <a:r>
              <a:rPr lang="cs-CZ" sz="1200" dirty="0" smtClean="0">
                <a:solidFill>
                  <a:schemeClr val="tx1">
                    <a:lumMod val="75000"/>
                    <a:lumOff val="25000"/>
                  </a:schemeClr>
                </a:solidFill>
              </a:rPr>
              <a:t>www.zsblizejov.cz</a:t>
            </a:r>
            <a:endParaRPr lang="cs-CZ" sz="1200" dirty="0">
              <a:solidFill>
                <a:schemeClr val="tx1">
                  <a:lumMod val="75000"/>
                  <a:lumOff val="25000"/>
                </a:schemeClr>
              </a:solidFill>
            </a:endParaRPr>
          </a:p>
        </p:txBody>
      </p:sp>
      <p:pic>
        <p:nvPicPr>
          <p:cNvPr id="7" name="Obrázek 6" descr="http://www.zsblizejov.cz/assets/components/gallery/connector.php?action=web/phpthumb&amp;ctx=web&amp;w=500&amp;h=500&amp;zc=0&amp;far=&amp;q=90&amp;src=%2Fassets%2Fgallery%2F319%2F12764.JPG"/>
          <p:cNvPicPr/>
          <p:nvPr/>
        </p:nvPicPr>
        <p:blipFill>
          <a:blip r:embed="rId3"/>
          <a:srcRect/>
          <a:stretch>
            <a:fillRect/>
          </a:stretch>
        </p:blipFill>
        <p:spPr>
          <a:xfrm>
            <a:off x="6600349" y="199756"/>
            <a:ext cx="5347306" cy="3310907"/>
          </a:xfrm>
          <a:prstGeom prst="rect">
            <a:avLst/>
          </a:prstGeom>
          <a:noFill/>
          <a:ln>
            <a:noFill/>
            <a:prstDash/>
          </a:ln>
        </p:spPr>
      </p:pic>
    </p:spTree>
    <p:extLst>
      <p:ext uri="{BB962C8B-B14F-4D97-AF65-F5344CB8AC3E}">
        <p14:creationId xmlns:p14="http://schemas.microsoft.com/office/powerpoint/2010/main" xmlns="" val="15981878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Školství a kultura</a:t>
            </a:r>
            <a:endParaRPr lang="cs-CZ" dirty="0"/>
          </a:p>
        </p:txBody>
      </p:sp>
      <p:sp>
        <p:nvSpPr>
          <p:cNvPr id="3" name="Zástupný symbol pro obsah 2"/>
          <p:cNvSpPr>
            <a:spLocks noGrp="1"/>
          </p:cNvSpPr>
          <p:nvPr>
            <p:ph idx="1"/>
          </p:nvPr>
        </p:nvSpPr>
        <p:spPr/>
        <p:txBody>
          <a:bodyPr>
            <a:normAutofit lnSpcReduction="10000"/>
          </a:bodyPr>
          <a:lstStyle/>
          <a:p>
            <a:r>
              <a:rPr lang="cs-CZ" sz="2800" b="1" dirty="0" smtClean="0"/>
              <a:t>Vítání občánků</a:t>
            </a:r>
          </a:p>
          <a:p>
            <a:pPr lvl="1"/>
            <a:r>
              <a:rPr lang="cs-CZ" sz="2400" dirty="0" smtClean="0"/>
              <a:t>5. 10.</a:t>
            </a:r>
          </a:p>
          <a:p>
            <a:pPr lvl="1"/>
            <a:r>
              <a:rPr lang="cs-CZ" sz="2400" dirty="0"/>
              <a:t>d</a:t>
            </a:r>
            <a:r>
              <a:rPr lang="cs-CZ" sz="2400" dirty="0" smtClean="0"/>
              <a:t>oprovodný program ZŠ Blížejov</a:t>
            </a:r>
          </a:p>
          <a:p>
            <a:r>
              <a:rPr lang="cs-CZ" sz="2800" b="1" dirty="0" smtClean="0"/>
              <a:t>Setkání seniorů</a:t>
            </a:r>
          </a:p>
          <a:p>
            <a:pPr lvl="1"/>
            <a:r>
              <a:rPr lang="cs-CZ" sz="2400" dirty="0" smtClean="0"/>
              <a:t>8. 9. v kulturním domě v Milavčích</a:t>
            </a:r>
          </a:p>
          <a:p>
            <a:pPr lvl="1"/>
            <a:r>
              <a:rPr lang="cs-CZ" sz="2400" dirty="0" smtClean="0"/>
              <a:t>k tanci a poslechu </a:t>
            </a:r>
            <a:r>
              <a:rPr lang="cs-CZ" sz="2400" dirty="0" err="1" smtClean="0"/>
              <a:t>Domažličanka</a:t>
            </a:r>
            <a:endParaRPr lang="cs-CZ" sz="2400" dirty="0" smtClean="0"/>
          </a:p>
          <a:p>
            <a:pPr hangingPunct="0"/>
            <a:r>
              <a:rPr lang="cs-CZ" sz="2800" b="1" dirty="0" smtClean="0"/>
              <a:t>Diakonie</a:t>
            </a:r>
            <a:endParaRPr lang="cs-CZ" sz="2800" dirty="0"/>
          </a:p>
          <a:p>
            <a:pPr lvl="1" hangingPunct="0"/>
            <a:r>
              <a:rPr lang="cs-CZ" sz="2400" dirty="0" smtClean="0"/>
              <a:t>sbírka proběhla 9</a:t>
            </a:r>
            <a:r>
              <a:rPr lang="cs-CZ" sz="2400" dirty="0"/>
              <a:t>. 6</a:t>
            </a:r>
            <a:r>
              <a:rPr lang="cs-CZ" sz="2400" dirty="0" smtClean="0"/>
              <a:t>.</a:t>
            </a:r>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17</a:t>
            </a:fld>
            <a:endParaRPr lang="en-US" sz="1000" dirty="0"/>
          </a:p>
        </p:txBody>
      </p:sp>
      <p:pic>
        <p:nvPicPr>
          <p:cNvPr id="6" name="Obrázek 5" descr="G:\2012\Důchodci 2012\IMG_4299.JPG"/>
          <p:cNvPicPr/>
          <p:nvPr/>
        </p:nvPicPr>
        <p:blipFill>
          <a:blip r:embed="rId2"/>
          <a:srcRect/>
          <a:stretch>
            <a:fillRect/>
          </a:stretch>
        </p:blipFill>
        <p:spPr>
          <a:xfrm>
            <a:off x="6393642" y="609599"/>
            <a:ext cx="5493558" cy="4230387"/>
          </a:xfrm>
          <a:prstGeom prst="rect">
            <a:avLst/>
          </a:prstGeom>
          <a:noFill/>
          <a:ln>
            <a:noFill/>
            <a:prstDash/>
          </a:ln>
        </p:spPr>
      </p:pic>
    </p:spTree>
    <p:extLst>
      <p:ext uri="{BB962C8B-B14F-4D97-AF65-F5344CB8AC3E}">
        <p14:creationId xmlns:p14="http://schemas.microsoft.com/office/powerpoint/2010/main" xmlns="" val="61254803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Školství a kultura</a:t>
            </a:r>
            <a:endParaRPr lang="cs-CZ" dirty="0"/>
          </a:p>
        </p:txBody>
      </p:sp>
      <p:sp>
        <p:nvSpPr>
          <p:cNvPr id="3" name="Zástupný symbol pro obsah 2"/>
          <p:cNvSpPr>
            <a:spLocks noGrp="1"/>
          </p:cNvSpPr>
          <p:nvPr>
            <p:ph idx="1"/>
          </p:nvPr>
        </p:nvSpPr>
        <p:spPr/>
        <p:txBody>
          <a:bodyPr>
            <a:normAutofit fontScale="92500" lnSpcReduction="20000"/>
          </a:bodyPr>
          <a:lstStyle/>
          <a:p>
            <a:r>
              <a:rPr lang="cs-CZ" sz="3000" b="1" dirty="0" smtClean="0"/>
              <a:t>Tříkrálová sbírka</a:t>
            </a:r>
          </a:p>
          <a:p>
            <a:pPr lvl="1"/>
            <a:r>
              <a:rPr lang="cs-CZ" sz="2400" dirty="0" smtClean="0"/>
              <a:t>7.1. </a:t>
            </a:r>
          </a:p>
          <a:p>
            <a:pPr lvl="1"/>
            <a:r>
              <a:rPr lang="cs-CZ" sz="2400" dirty="0" smtClean="0"/>
              <a:t>účastnilo se 12 dětí a 4 vedoucí</a:t>
            </a:r>
          </a:p>
          <a:p>
            <a:pPr lvl="1"/>
            <a:r>
              <a:rPr lang="cs-CZ" sz="2400" dirty="0" smtClean="0"/>
              <a:t>celkem vybráno 10 016,-  a 7 337,- využito pro školu</a:t>
            </a:r>
          </a:p>
          <a:p>
            <a:r>
              <a:rPr lang="cs-CZ" sz="2600" b="1" dirty="0" smtClean="0"/>
              <a:t>Knihovna</a:t>
            </a:r>
          </a:p>
          <a:p>
            <a:pPr lvl="1"/>
            <a:r>
              <a:rPr lang="cs-CZ" sz="2400" dirty="0" smtClean="0"/>
              <a:t>15 registrovaných čtenářů</a:t>
            </a:r>
          </a:p>
          <a:p>
            <a:r>
              <a:rPr lang="cs-CZ" sz="2600" b="1" dirty="0" smtClean="0"/>
              <a:t>Farnost</a:t>
            </a:r>
          </a:p>
          <a:p>
            <a:pPr lvl="1"/>
            <a:r>
              <a:rPr lang="cs-CZ" sz="2400" dirty="0" smtClean="0"/>
              <a:t>celková oprava lodi</a:t>
            </a:r>
          </a:p>
          <a:p>
            <a:pPr lvl="1"/>
            <a:r>
              <a:rPr lang="cs-CZ" sz="2400" dirty="0" smtClean="0"/>
              <a:t>na opravy použito 492 000,-</a:t>
            </a:r>
            <a:endParaRPr lang="cs-CZ" sz="2400" dirty="0"/>
          </a:p>
        </p:txBody>
      </p:sp>
      <p:sp>
        <p:nvSpPr>
          <p:cNvPr id="4" name="Zástupný symbol pro číslo snímku 3"/>
          <p:cNvSpPr>
            <a:spLocks noGrp="1"/>
          </p:cNvSpPr>
          <p:nvPr>
            <p:ph type="sldNum" sz="quarter" idx="12"/>
          </p:nvPr>
        </p:nvSpPr>
        <p:spPr>
          <a:xfrm>
            <a:off x="8590661" y="6144654"/>
            <a:ext cx="683339" cy="365125"/>
          </a:xfrm>
        </p:spPr>
        <p:txBody>
          <a:bodyPr/>
          <a:lstStyle/>
          <a:p>
            <a:fld id="{D57F1E4F-1CFF-5643-939E-217C01CDF565}" type="slidenum">
              <a:rPr lang="en-US" sz="1600" smtClean="0"/>
              <a:pPr/>
              <a:t>18</a:t>
            </a:fld>
            <a:endParaRPr lang="en-US" dirty="0"/>
          </a:p>
        </p:txBody>
      </p:sp>
      <p:pic>
        <p:nvPicPr>
          <p:cNvPr id="6" name="Obrázek 5" descr="Blížejov, Plzeňský kraj – Mapy Google - Internet Explorer"/>
          <p:cNvPicPr>
            <a:picLocks noChangeAspect="1"/>
          </p:cNvPicPr>
          <p:nvPr/>
        </p:nvPicPr>
        <p:blipFill rotWithShape="1">
          <a:blip r:embed="rId2">
            <a:extLst>
              <a:ext uri="{28A0092B-C50C-407E-A947-70E740481C1C}">
                <a14:useLocalDpi xmlns:a14="http://schemas.microsoft.com/office/drawing/2010/main" xmlns="" val="0"/>
              </a:ext>
            </a:extLst>
          </a:blip>
          <a:srcRect l="24443" t="13266" r="40540" b="21688"/>
          <a:stretch/>
        </p:blipFill>
        <p:spPr>
          <a:xfrm>
            <a:off x="8100984" y="-43516"/>
            <a:ext cx="4091016" cy="4091016"/>
          </a:xfrm>
          <a:prstGeom prst="rect">
            <a:avLst/>
          </a:prstGeom>
        </p:spPr>
      </p:pic>
      <p:sp>
        <p:nvSpPr>
          <p:cNvPr id="7" name="TextovéPole 6"/>
          <p:cNvSpPr txBox="1"/>
          <p:nvPr/>
        </p:nvSpPr>
        <p:spPr>
          <a:xfrm>
            <a:off x="8100984" y="4659710"/>
            <a:ext cx="2704563" cy="769441"/>
          </a:xfrm>
          <a:prstGeom prst="rect">
            <a:avLst/>
          </a:prstGeom>
          <a:noFill/>
        </p:spPr>
        <p:txBody>
          <a:bodyPr wrap="square" rtlCol="0">
            <a:spAutoFit/>
          </a:bodyPr>
          <a:lstStyle/>
          <a:p>
            <a:r>
              <a:rPr lang="cs-CZ" sz="1100" dirty="0">
                <a:solidFill>
                  <a:schemeClr val="tx1">
                    <a:lumMod val="75000"/>
                    <a:lumOff val="25000"/>
                  </a:schemeClr>
                </a:solidFill>
              </a:rPr>
              <a:t>https://www.google.cz/maps/@49.5000555,12.9896281,3a,75y,100.22h,102.88t/data=!3m6!1e1!3m4!1sw5wkkx2j0KMfsB3xTI2AHg!2e0!7i13312!8i6656?hl=cs</a:t>
            </a:r>
          </a:p>
        </p:txBody>
      </p:sp>
    </p:spTree>
    <p:extLst>
      <p:ext uri="{BB962C8B-B14F-4D97-AF65-F5344CB8AC3E}">
        <p14:creationId xmlns:p14="http://schemas.microsoft.com/office/powerpoint/2010/main" xmlns="" val="154717248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Sociální a zdravotní záležitosti</a:t>
            </a:r>
            <a:endParaRPr lang="cs-CZ" dirty="0"/>
          </a:p>
        </p:txBody>
      </p:sp>
      <p:sp>
        <p:nvSpPr>
          <p:cNvPr id="3" name="Zástupný symbol pro obsah 2"/>
          <p:cNvSpPr>
            <a:spLocks noGrp="1"/>
          </p:cNvSpPr>
          <p:nvPr>
            <p:ph idx="1"/>
          </p:nvPr>
        </p:nvSpPr>
        <p:spPr/>
        <p:txBody>
          <a:bodyPr>
            <a:normAutofit/>
          </a:bodyPr>
          <a:lstStyle/>
          <a:p>
            <a:r>
              <a:rPr lang="cs-CZ" sz="2400" dirty="0" smtClean="0"/>
              <a:t>obvodní lékařka MUDr. Cihlářová</a:t>
            </a:r>
          </a:p>
          <a:p>
            <a:r>
              <a:rPr lang="cs-CZ" sz="2400" dirty="0" smtClean="0"/>
              <a:t>dětská lékařka MUDr. Kubátová</a:t>
            </a:r>
          </a:p>
          <a:p>
            <a:r>
              <a:rPr lang="cs-CZ" sz="2400" dirty="0" smtClean="0"/>
              <a:t>zubní lékařka MUDr. Štrbíková</a:t>
            </a:r>
          </a:p>
          <a:p>
            <a:r>
              <a:rPr lang="cs-CZ" sz="2400" dirty="0" smtClean="0"/>
              <a:t>sociální služby zde nebyly </a:t>
            </a:r>
            <a:endParaRPr lang="cs-CZ" sz="2400" dirty="0"/>
          </a:p>
        </p:txBody>
      </p:sp>
      <p:sp>
        <p:nvSpPr>
          <p:cNvPr id="4" name="Zástupný symbol pro číslo snímku 3"/>
          <p:cNvSpPr>
            <a:spLocks noGrp="1"/>
          </p:cNvSpPr>
          <p:nvPr>
            <p:ph type="sldNum" sz="quarter" idx="12"/>
          </p:nvPr>
        </p:nvSpPr>
        <p:spPr>
          <a:xfrm>
            <a:off x="8590663" y="5983505"/>
            <a:ext cx="683339" cy="365125"/>
          </a:xfrm>
        </p:spPr>
        <p:txBody>
          <a:bodyPr/>
          <a:lstStyle/>
          <a:p>
            <a:fld id="{CD789C06-0CA1-46CE-8B6F-CBD12CC6C424}" type="slidenum">
              <a:rPr lang="en-US" sz="1600" smtClean="0"/>
              <a:pPr/>
              <a:t>19</a:t>
            </a:fld>
            <a:endParaRPr lang="en-US" sz="1600" dirty="0"/>
          </a:p>
        </p:txBody>
      </p:sp>
      <p:pic>
        <p:nvPicPr>
          <p:cNvPr id="5" name="Obrázek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32189" y="1430936"/>
            <a:ext cx="3785008" cy="3785008"/>
          </a:xfrm>
          <a:prstGeom prst="rect">
            <a:avLst/>
          </a:prstGeom>
        </p:spPr>
      </p:pic>
    </p:spTree>
    <p:extLst>
      <p:ext uri="{BB962C8B-B14F-4D97-AF65-F5344CB8AC3E}">
        <p14:creationId xmlns:p14="http://schemas.microsoft.com/office/powerpoint/2010/main" xmlns="" val="42806674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32" y="0"/>
            <a:ext cx="8596668" cy="1771467"/>
          </a:xfrm>
        </p:spPr>
        <p:txBody>
          <a:bodyPr>
            <a:normAutofit/>
          </a:bodyPr>
          <a:lstStyle/>
          <a:p>
            <a:r>
              <a:rPr lang="cs-CZ" sz="4800" dirty="0" smtClean="0"/>
              <a:t>Obsah</a:t>
            </a:r>
            <a:endParaRPr lang="cs-CZ" sz="4800" dirty="0"/>
          </a:p>
        </p:txBody>
      </p:sp>
      <p:sp>
        <p:nvSpPr>
          <p:cNvPr id="3" name="Zástupný symbol pro obsah 2"/>
          <p:cNvSpPr>
            <a:spLocks noGrp="1"/>
          </p:cNvSpPr>
          <p:nvPr>
            <p:ph idx="1"/>
          </p:nvPr>
        </p:nvSpPr>
        <p:spPr>
          <a:xfrm>
            <a:off x="335664" y="450668"/>
            <a:ext cx="8596668" cy="6407332"/>
          </a:xfrm>
        </p:spPr>
        <p:txBody>
          <a:bodyPr>
            <a:normAutofit fontScale="92500" lnSpcReduction="20000"/>
          </a:bodyPr>
          <a:lstStyle/>
          <a:p>
            <a:r>
              <a:rPr lang="cs-CZ" sz="2600" dirty="0" smtClean="0"/>
              <a:t>Anotace</a:t>
            </a:r>
          </a:p>
          <a:p>
            <a:r>
              <a:rPr lang="cs-CZ" sz="2600" dirty="0" smtClean="0"/>
              <a:t>Prohlášení</a:t>
            </a:r>
          </a:p>
          <a:p>
            <a:r>
              <a:rPr lang="cs-CZ" sz="2600" dirty="0" smtClean="0"/>
              <a:t>Důvod výběru</a:t>
            </a:r>
          </a:p>
          <a:p>
            <a:r>
              <a:rPr lang="cs-CZ" sz="2600" dirty="0" smtClean="0"/>
              <a:t>Světové a </a:t>
            </a:r>
            <a:r>
              <a:rPr lang="cs-CZ" sz="2600" dirty="0"/>
              <a:t>c</a:t>
            </a:r>
            <a:r>
              <a:rPr lang="cs-CZ" sz="2600" dirty="0" smtClean="0"/>
              <a:t>elostátní události</a:t>
            </a:r>
          </a:p>
          <a:p>
            <a:r>
              <a:rPr lang="cs-CZ" sz="2600" dirty="0" smtClean="0"/>
              <a:t>Rozhovor – pan Martínek</a:t>
            </a:r>
          </a:p>
          <a:p>
            <a:r>
              <a:rPr lang="cs-CZ" sz="2600" dirty="0" smtClean="0"/>
              <a:t>Obecní záležitosti</a:t>
            </a:r>
          </a:p>
          <a:p>
            <a:r>
              <a:rPr lang="cs-CZ" sz="2600" dirty="0" smtClean="0"/>
              <a:t>Hospodaření obce</a:t>
            </a:r>
          </a:p>
          <a:p>
            <a:r>
              <a:rPr lang="cs-CZ" sz="2600" dirty="0" smtClean="0"/>
              <a:t>Hospodářský život</a:t>
            </a:r>
          </a:p>
          <a:p>
            <a:r>
              <a:rPr lang="cs-CZ" sz="2600" dirty="0" smtClean="0"/>
              <a:t>Výstavba obce, spoje</a:t>
            </a:r>
          </a:p>
          <a:p>
            <a:r>
              <a:rPr lang="cs-CZ" sz="2600" dirty="0" smtClean="0"/>
              <a:t>Spolky a veřejný život</a:t>
            </a:r>
          </a:p>
          <a:p>
            <a:r>
              <a:rPr lang="cs-CZ" sz="2600" dirty="0" smtClean="0"/>
              <a:t>Školství a kultura</a:t>
            </a:r>
          </a:p>
          <a:p>
            <a:r>
              <a:rPr lang="cs-CZ" sz="2600" dirty="0" smtClean="0"/>
              <a:t>Sociální a zdravotní záležitosti</a:t>
            </a:r>
          </a:p>
          <a:p>
            <a:r>
              <a:rPr lang="cs-CZ" sz="2600" dirty="0" smtClean="0"/>
              <a:t>Obyvatelstvo</a:t>
            </a:r>
          </a:p>
          <a:p>
            <a:r>
              <a:rPr lang="cs-CZ" sz="2600" dirty="0" smtClean="0"/>
              <a:t>Hodnocení práce</a:t>
            </a:r>
          </a:p>
          <a:p>
            <a:r>
              <a:rPr lang="cs-CZ" sz="2600" dirty="0" smtClean="0"/>
              <a:t>Závěr a zdroje</a:t>
            </a:r>
          </a:p>
          <a:p>
            <a:endParaRPr lang="cs-CZ" dirty="0" smtClean="0"/>
          </a:p>
          <a:p>
            <a:endParaRPr lang="cs-CZ" dirty="0" smtClean="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2</a:t>
            </a:fld>
            <a:endParaRPr lang="en-US" sz="1600" dirty="0"/>
          </a:p>
        </p:txBody>
      </p:sp>
      <p:pic>
        <p:nvPicPr>
          <p:cNvPr id="5" name="Obrázek 4" descr="Pero, Poznámkový blok a vládce vektorový obrázek | Veřejně ..."/>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0800000">
            <a:off x="6892752" y="450668"/>
            <a:ext cx="4762500" cy="4572000"/>
          </a:xfrm>
          <a:prstGeom prst="rect">
            <a:avLst/>
          </a:prstGeom>
        </p:spPr>
      </p:pic>
    </p:spTree>
    <p:extLst>
      <p:ext uri="{BB962C8B-B14F-4D97-AF65-F5344CB8AC3E}">
        <p14:creationId xmlns:p14="http://schemas.microsoft.com/office/powerpoint/2010/main" xmlns="" val="19545407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Obyvatelstvo</a:t>
            </a:r>
            <a:endParaRPr lang="cs-CZ" dirty="0"/>
          </a:p>
        </p:txBody>
      </p:sp>
      <p:sp>
        <p:nvSpPr>
          <p:cNvPr id="3" name="Zástupný symbol pro obsah 2"/>
          <p:cNvSpPr>
            <a:spLocks noGrp="1"/>
          </p:cNvSpPr>
          <p:nvPr>
            <p:ph idx="1"/>
          </p:nvPr>
        </p:nvSpPr>
        <p:spPr/>
        <p:txBody>
          <a:bodyPr>
            <a:normAutofit/>
          </a:bodyPr>
          <a:lstStyle/>
          <a:p>
            <a:r>
              <a:rPr lang="cs-CZ" sz="2400" dirty="0"/>
              <a:t>celkem 949 </a:t>
            </a:r>
            <a:r>
              <a:rPr lang="cs-CZ" sz="2400" dirty="0" smtClean="0"/>
              <a:t>obyvatel</a:t>
            </a:r>
          </a:p>
          <a:p>
            <a:r>
              <a:rPr lang="cs-CZ" sz="2400" dirty="0"/>
              <a:t>z</a:t>
            </a:r>
            <a:r>
              <a:rPr lang="cs-CZ" sz="2400" dirty="0" smtClean="0"/>
              <a:t>emřelo 8 obyvatel</a:t>
            </a:r>
          </a:p>
          <a:p>
            <a:r>
              <a:rPr lang="cs-CZ" sz="2400" dirty="0" smtClean="0"/>
              <a:t>10 nových občánků</a:t>
            </a:r>
          </a:p>
          <a:p>
            <a:endParaRPr lang="cs-CZ" sz="2400" dirty="0"/>
          </a:p>
          <a:p>
            <a:r>
              <a:rPr lang="cs-CZ" sz="2400" dirty="0"/>
              <a:t>p</a:t>
            </a:r>
            <a:r>
              <a:rPr lang="cs-CZ" sz="2400" dirty="0" smtClean="0"/>
              <a:t>řidělená nová </a:t>
            </a:r>
            <a:r>
              <a:rPr lang="cs-CZ" sz="2400" dirty="0" smtClean="0"/>
              <a:t>čísla </a:t>
            </a:r>
            <a:r>
              <a:rPr lang="cs-CZ" sz="2400" dirty="0" smtClean="0"/>
              <a:t>popisná: 244, 248</a:t>
            </a:r>
            <a:r>
              <a:rPr lang="cs-CZ" sz="2400" dirty="0"/>
              <a:t>,</a:t>
            </a:r>
            <a:r>
              <a:rPr lang="cs-CZ" sz="2400" dirty="0" smtClean="0"/>
              <a:t> 243 </a:t>
            </a:r>
            <a:endParaRPr lang="cs-CZ" sz="2400"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20</a:t>
            </a:fld>
            <a:endParaRPr lang="en-US" dirty="0"/>
          </a:p>
        </p:txBody>
      </p:sp>
      <p:pic>
        <p:nvPicPr>
          <p:cNvPr id="5" name="Obrázek 4" descr="F:\2012\Vítání občánků 2012\2012-10-05 16.21.53.jpg"/>
          <p:cNvPicPr/>
          <p:nvPr/>
        </p:nvPicPr>
        <p:blipFill>
          <a:blip r:embed="rId2"/>
          <a:srcRect/>
          <a:stretch>
            <a:fillRect/>
          </a:stretch>
        </p:blipFill>
        <p:spPr>
          <a:xfrm>
            <a:off x="6467579" y="312104"/>
            <a:ext cx="4929505" cy="3696970"/>
          </a:xfrm>
          <a:prstGeom prst="rect">
            <a:avLst/>
          </a:prstGeom>
          <a:noFill/>
          <a:ln>
            <a:noFill/>
            <a:prstDash/>
          </a:ln>
        </p:spPr>
      </p:pic>
    </p:spTree>
    <p:extLst>
      <p:ext uri="{BB962C8B-B14F-4D97-AF65-F5344CB8AC3E}">
        <p14:creationId xmlns:p14="http://schemas.microsoft.com/office/powerpoint/2010/main" xmlns="" val="35537162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 – hodnocení práce</a:t>
            </a:r>
            <a:endParaRPr lang="cs-CZ" dirty="0"/>
          </a:p>
        </p:txBody>
      </p:sp>
      <p:sp>
        <p:nvSpPr>
          <p:cNvPr id="3" name="Zástupný symbol pro obsah 2"/>
          <p:cNvSpPr>
            <a:spLocks noGrp="1"/>
          </p:cNvSpPr>
          <p:nvPr>
            <p:ph idx="1"/>
          </p:nvPr>
        </p:nvSpPr>
        <p:spPr/>
        <p:txBody>
          <a:bodyPr/>
          <a:lstStyle/>
          <a:p>
            <a:r>
              <a:rPr lang="cs-CZ" sz="2400" dirty="0"/>
              <a:t>Při zpracovávání této práce se nám velice obtížně sháněly nějaké informace. Zpracování práce bylo velmi obtížné kvůli pravidlům, která jsme museli dodržet. Během této práce jsme zažili jak několik hezkých okamžiků, tak i několik napjatých chvil. Kdybychom mohli změnit téma naší práce, určitě bychom si vzali jiné.</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21</a:t>
            </a:fld>
            <a:endParaRPr lang="en-US" sz="1000" dirty="0"/>
          </a:p>
        </p:txBody>
      </p:sp>
    </p:spTree>
    <p:extLst>
      <p:ext uri="{BB962C8B-B14F-4D97-AF65-F5344CB8AC3E}">
        <p14:creationId xmlns:p14="http://schemas.microsoft.com/office/powerpoint/2010/main" xmlns="" val="23408238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normAutofit/>
          </a:bodyPr>
          <a:lstStyle/>
          <a:p>
            <a:r>
              <a:rPr lang="cs-CZ" sz="2400" dirty="0" smtClean="0"/>
              <a:t>Doufám, že je naše závěrečná práce velkým přínosem pro obec a ušetřením práce budoucímu kronikáři, který již nebude muset zpracovávat obecní kroniku několik let zpětně.</a:t>
            </a:r>
            <a:endParaRPr lang="cs-CZ" sz="2400"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22</a:t>
            </a:fld>
            <a:endParaRPr lang="en-US" dirty="0"/>
          </a:p>
        </p:txBody>
      </p:sp>
    </p:spTree>
    <p:extLst>
      <p:ext uri="{BB962C8B-B14F-4D97-AF65-F5344CB8AC3E}">
        <p14:creationId xmlns:p14="http://schemas.microsoft.com/office/powerpoint/2010/main" xmlns="" val="18893474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idx="1"/>
          </p:nvPr>
        </p:nvSpPr>
        <p:spPr/>
        <p:txBody>
          <a:bodyPr>
            <a:normAutofit fontScale="92500"/>
          </a:bodyPr>
          <a:lstStyle/>
          <a:p>
            <a:pPr hangingPunct="0"/>
            <a:r>
              <a:rPr lang="cs-CZ" sz="2400" dirty="0"/>
              <a:t>ZŠ a MŠ Blížejov</a:t>
            </a:r>
          </a:p>
          <a:p>
            <a:pPr hangingPunct="0"/>
            <a:r>
              <a:rPr lang="cs-CZ" sz="2400" dirty="0" smtClean="0"/>
              <a:t>zápis </a:t>
            </a:r>
            <a:r>
              <a:rPr lang="cs-CZ" sz="2400" dirty="0"/>
              <a:t>ze zastupitelstva obce Blížejov</a:t>
            </a:r>
          </a:p>
          <a:p>
            <a:pPr hangingPunct="0"/>
            <a:r>
              <a:rPr lang="cs-CZ" sz="2400" dirty="0" smtClean="0"/>
              <a:t>idnes.cz</a:t>
            </a:r>
            <a:endParaRPr lang="cs-CZ" sz="2400" dirty="0"/>
          </a:p>
          <a:p>
            <a:pPr hangingPunct="0"/>
            <a:r>
              <a:rPr lang="cs-CZ" sz="2400" dirty="0" smtClean="0"/>
              <a:t>zápisy </a:t>
            </a:r>
            <a:r>
              <a:rPr lang="cs-CZ" sz="2400" dirty="0"/>
              <a:t>ze schůzí TJ Sokol </a:t>
            </a:r>
            <a:r>
              <a:rPr lang="cs-CZ" sz="2400" dirty="0" smtClean="0"/>
              <a:t>Blížejov</a:t>
            </a:r>
          </a:p>
          <a:p>
            <a:pPr hangingPunct="0"/>
            <a:r>
              <a:rPr lang="cs-CZ" sz="2400" dirty="0" smtClean="0">
                <a:hlinkClick r:id="rId2"/>
              </a:rPr>
              <a:t>www.blizejov.cz</a:t>
            </a:r>
            <a:endParaRPr lang="cs-CZ" sz="2400" dirty="0" smtClean="0"/>
          </a:p>
          <a:p>
            <a:pPr hangingPunct="0"/>
            <a:r>
              <a:rPr lang="cs-CZ" sz="2400" dirty="0" smtClean="0">
                <a:hlinkClick r:id="rId3"/>
              </a:rPr>
              <a:t>www.agro-stankov.cz</a:t>
            </a:r>
            <a:endParaRPr lang="cs-CZ" sz="2400" dirty="0" smtClean="0"/>
          </a:p>
          <a:p>
            <a:pPr hangingPunct="0"/>
            <a:r>
              <a:rPr lang="cs-CZ" sz="2400" dirty="0" smtClean="0">
                <a:hlinkClick r:id="rId4"/>
              </a:rPr>
              <a:t>www.tondach.cz</a:t>
            </a:r>
            <a:endParaRPr lang="cs-CZ" sz="2400" dirty="0" smtClean="0"/>
          </a:p>
          <a:p>
            <a:pPr hangingPunct="0"/>
            <a:r>
              <a:rPr lang="cs-CZ" sz="2400" dirty="0" smtClean="0"/>
              <a:t>obrázky bez uvedeného zdroje – osobní archiv pí uč. Hanzalové</a:t>
            </a:r>
          </a:p>
          <a:p>
            <a:pPr hangingPunct="0"/>
            <a:endParaRPr lang="cs-CZ" dirty="0" smtClean="0"/>
          </a:p>
          <a:p>
            <a:pPr hangingPunct="0"/>
            <a:endParaRPr lang="cs-CZ" dirty="0"/>
          </a:p>
          <a:p>
            <a:endParaRPr lang="cs-CZ"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23</a:t>
            </a:fld>
            <a:endParaRPr lang="en-US" sz="1000" dirty="0"/>
          </a:p>
        </p:txBody>
      </p:sp>
    </p:spTree>
    <p:extLst>
      <p:ext uri="{BB962C8B-B14F-4D97-AF65-F5344CB8AC3E}">
        <p14:creationId xmlns:p14="http://schemas.microsoft.com/office/powerpoint/2010/main" xmlns="" val="38279743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Anotace</a:t>
            </a:r>
            <a:endParaRPr lang="cs-CZ" dirty="0"/>
          </a:p>
        </p:txBody>
      </p:sp>
      <p:sp>
        <p:nvSpPr>
          <p:cNvPr id="3" name="Zástupný symbol pro obsah 2"/>
          <p:cNvSpPr>
            <a:spLocks noGrp="1"/>
          </p:cNvSpPr>
          <p:nvPr>
            <p:ph idx="1"/>
          </p:nvPr>
        </p:nvSpPr>
        <p:spPr/>
        <p:txBody>
          <a:bodyPr>
            <a:normAutofit lnSpcReduction="10000"/>
          </a:bodyPr>
          <a:lstStyle/>
          <a:p>
            <a:r>
              <a:rPr lang="en-US" sz="2400" dirty="0" err="1" smtClean="0"/>
              <a:t>Jmenuj</a:t>
            </a:r>
            <a:r>
              <a:rPr lang="cs-CZ" sz="2400" dirty="0"/>
              <a:t>i</a:t>
            </a:r>
            <a:r>
              <a:rPr lang="en-US" sz="2400" dirty="0" smtClean="0"/>
              <a:t> </a:t>
            </a:r>
            <a:r>
              <a:rPr lang="en-US" sz="2400" dirty="0"/>
              <a:t>se Vlastimil Weiner. Je mi 15 let. </a:t>
            </a:r>
            <a:r>
              <a:rPr lang="en-US" sz="2400" dirty="0" err="1"/>
              <a:t>Jsem</a:t>
            </a:r>
            <a:r>
              <a:rPr lang="en-US" sz="2400" dirty="0"/>
              <a:t> </a:t>
            </a:r>
            <a:r>
              <a:rPr lang="en-US" sz="2400" dirty="0" err="1"/>
              <a:t>žákem</a:t>
            </a:r>
            <a:r>
              <a:rPr lang="en-US" sz="2400" dirty="0"/>
              <a:t> 9</a:t>
            </a:r>
            <a:r>
              <a:rPr lang="en-US" sz="2400" dirty="0" smtClean="0"/>
              <a:t>.</a:t>
            </a:r>
            <a:r>
              <a:rPr lang="cs-CZ" sz="2400" dirty="0" smtClean="0"/>
              <a:t> </a:t>
            </a:r>
            <a:r>
              <a:rPr lang="en-US" sz="2400" dirty="0" smtClean="0"/>
              <a:t>t</a:t>
            </a:r>
            <a:r>
              <a:rPr lang="cs-CZ" sz="2400" dirty="0" err="1"/>
              <a:t>řídy</a:t>
            </a:r>
            <a:r>
              <a:rPr lang="cs-CZ" sz="2400" dirty="0"/>
              <a:t> ZŠ a MŠ Blížejov. Bydlím v Osvračíně. Mezi mé oblíbené sporty patří fotbal, florbal a hokejbal. Přírodopis a dějepis patří mezi oblíbené předměty. </a:t>
            </a:r>
            <a:endParaRPr lang="cs-CZ" sz="2400" dirty="0" smtClean="0"/>
          </a:p>
          <a:p>
            <a:r>
              <a:rPr lang="cs-CZ" sz="2400" dirty="0" smtClean="0"/>
              <a:t>My </a:t>
            </a:r>
            <a:r>
              <a:rPr lang="cs-CZ" sz="2400" dirty="0" err="1"/>
              <a:t>name</a:t>
            </a:r>
            <a:r>
              <a:rPr lang="cs-CZ" sz="2400" dirty="0"/>
              <a:t> </a:t>
            </a:r>
            <a:r>
              <a:rPr lang="cs-CZ" sz="2400" dirty="0" err="1"/>
              <a:t>is</a:t>
            </a:r>
            <a:r>
              <a:rPr lang="cs-CZ" sz="2400" dirty="0"/>
              <a:t> Vlastimil </a:t>
            </a:r>
            <a:r>
              <a:rPr lang="cs-CZ" sz="2400" dirty="0" err="1"/>
              <a:t>Weiner</a:t>
            </a:r>
            <a:r>
              <a:rPr lang="cs-CZ" sz="2400" dirty="0"/>
              <a:t>. I </a:t>
            </a:r>
            <a:r>
              <a:rPr lang="cs-CZ" sz="2400" dirty="0" err="1"/>
              <a:t>am</a:t>
            </a:r>
            <a:r>
              <a:rPr lang="cs-CZ" sz="2400" dirty="0"/>
              <a:t> 15 </a:t>
            </a:r>
            <a:r>
              <a:rPr lang="cs-CZ" sz="2400" dirty="0" err="1"/>
              <a:t>years</a:t>
            </a:r>
            <a:r>
              <a:rPr lang="cs-CZ" sz="2400" dirty="0"/>
              <a:t> </a:t>
            </a:r>
            <a:r>
              <a:rPr lang="cs-CZ" sz="2400" dirty="0" err="1"/>
              <a:t>old</a:t>
            </a:r>
            <a:r>
              <a:rPr lang="cs-CZ" sz="2400" dirty="0"/>
              <a:t>. I </a:t>
            </a:r>
            <a:r>
              <a:rPr lang="cs-CZ" sz="2400" dirty="0" err="1"/>
              <a:t>am</a:t>
            </a:r>
            <a:r>
              <a:rPr lang="cs-CZ" sz="2400" dirty="0"/>
              <a:t> pupil </a:t>
            </a:r>
            <a:r>
              <a:rPr lang="cs-CZ" sz="2400" dirty="0" smtClean="0"/>
              <a:t>9 </a:t>
            </a:r>
            <a:r>
              <a:rPr lang="cs-CZ" sz="2400" dirty="0" err="1" smtClean="0"/>
              <a:t>th</a:t>
            </a:r>
            <a:r>
              <a:rPr lang="cs-CZ" sz="2400" dirty="0" smtClean="0"/>
              <a:t> </a:t>
            </a:r>
            <a:r>
              <a:rPr lang="cs-CZ" sz="2400" dirty="0" err="1" smtClean="0"/>
              <a:t>class</a:t>
            </a:r>
            <a:r>
              <a:rPr lang="cs-CZ" sz="2400" dirty="0" smtClean="0"/>
              <a:t> </a:t>
            </a:r>
            <a:r>
              <a:rPr lang="cs-CZ" sz="2400" dirty="0"/>
              <a:t>ZŠ a MŠ Blížejov. I live in Osvračín. My </a:t>
            </a:r>
            <a:r>
              <a:rPr lang="cs-CZ" sz="2400" dirty="0" smtClean="0"/>
              <a:t>favorite </a:t>
            </a:r>
            <a:r>
              <a:rPr lang="cs-CZ" sz="2400" dirty="0" err="1"/>
              <a:t>sports</a:t>
            </a:r>
            <a:r>
              <a:rPr lang="cs-CZ" sz="2400" dirty="0"/>
              <a:t> are </a:t>
            </a:r>
            <a:r>
              <a:rPr lang="cs-CZ" sz="2400" dirty="0" err="1"/>
              <a:t>football</a:t>
            </a:r>
            <a:r>
              <a:rPr lang="cs-CZ" sz="2400" dirty="0"/>
              <a:t>, florbal and </a:t>
            </a:r>
            <a:r>
              <a:rPr lang="cs-CZ" sz="2400" dirty="0" err="1"/>
              <a:t>streethockey</a:t>
            </a:r>
            <a:r>
              <a:rPr lang="cs-CZ" sz="2400" dirty="0"/>
              <a:t>. Biology and </a:t>
            </a:r>
            <a:r>
              <a:rPr lang="cs-CZ" sz="2400" dirty="0" err="1"/>
              <a:t>history</a:t>
            </a:r>
            <a:r>
              <a:rPr lang="cs-CZ" sz="2400" dirty="0"/>
              <a:t> are my favorite </a:t>
            </a:r>
            <a:r>
              <a:rPr lang="cs-CZ" sz="2400" dirty="0" err="1" smtClean="0"/>
              <a:t>subjects</a:t>
            </a:r>
            <a:r>
              <a:rPr lang="cs-CZ" sz="2400" dirty="0" smtClean="0"/>
              <a:t>.</a:t>
            </a:r>
          </a:p>
          <a:p>
            <a:r>
              <a:rPr lang="cs-CZ" sz="2400" dirty="0" smtClean="0"/>
              <a:t>Motto: </a:t>
            </a:r>
            <a:r>
              <a:rPr lang="cs-CZ" sz="2400" dirty="0"/>
              <a:t>„Mnozí z těch, co žijí, by zasluhovali smrt. A mnozí z těch, co zemřeli, by si zasloužili žít.“ </a:t>
            </a:r>
            <a:r>
              <a:rPr lang="cs-CZ" sz="2400" dirty="0" smtClean="0"/>
              <a:t> – </a:t>
            </a:r>
            <a:r>
              <a:rPr lang="cs-CZ" sz="2400" dirty="0"/>
              <a:t>J</a:t>
            </a:r>
            <a:r>
              <a:rPr lang="cs-CZ" sz="2400" dirty="0" smtClean="0"/>
              <a:t>. R. R</a:t>
            </a:r>
            <a:r>
              <a:rPr lang="cs-CZ" sz="2400" dirty="0"/>
              <a:t>. Tolkien</a:t>
            </a:r>
          </a:p>
          <a:p>
            <a:endParaRPr lang="cs-CZ" dirty="0"/>
          </a:p>
          <a:p>
            <a:endParaRPr lang="cs-CZ"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3</a:t>
            </a:fld>
            <a:endParaRPr lang="en-US" sz="1600" dirty="0"/>
          </a:p>
        </p:txBody>
      </p:sp>
    </p:spTree>
    <p:extLst>
      <p:ext uri="{BB962C8B-B14F-4D97-AF65-F5344CB8AC3E}">
        <p14:creationId xmlns:p14="http://schemas.microsoft.com/office/powerpoint/2010/main" xmlns="" val="23089067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Anotace</a:t>
            </a:r>
            <a:endParaRPr lang="cs-CZ" dirty="0"/>
          </a:p>
        </p:txBody>
      </p:sp>
      <p:sp>
        <p:nvSpPr>
          <p:cNvPr id="3" name="Zástupný symbol pro obsah 2"/>
          <p:cNvSpPr>
            <a:spLocks noGrp="1"/>
          </p:cNvSpPr>
          <p:nvPr>
            <p:ph idx="1"/>
          </p:nvPr>
        </p:nvSpPr>
        <p:spPr>
          <a:xfrm>
            <a:off x="677334" y="1400736"/>
            <a:ext cx="8596668" cy="3880773"/>
          </a:xfrm>
        </p:spPr>
        <p:txBody>
          <a:bodyPr>
            <a:noAutofit/>
          </a:bodyPr>
          <a:lstStyle/>
          <a:p>
            <a:r>
              <a:rPr lang="cs-CZ" sz="2400" dirty="0"/>
              <a:t>Dovolte mi, abych se představil. Jmenuji se Matěj Volejník, je </a:t>
            </a:r>
            <a:r>
              <a:rPr lang="cs-CZ" sz="2400" dirty="0" smtClean="0"/>
              <a:t>mi 15 </a:t>
            </a:r>
            <a:r>
              <a:rPr lang="cs-CZ" sz="2400" dirty="0"/>
              <a:t>let a bydlím s rodiči v </a:t>
            </a:r>
            <a:r>
              <a:rPr lang="cs-CZ" sz="2400" dirty="0" err="1"/>
              <a:t>Nahošicích</a:t>
            </a:r>
            <a:r>
              <a:rPr lang="cs-CZ" sz="2400" dirty="0"/>
              <a:t>. Navštěvuji Základní školu v Blížejově. Moje záliby jsou: historický šerm, chození s kamarády ven, florbal, fotbal, počítač a jiné</a:t>
            </a:r>
            <a:r>
              <a:rPr lang="cs-CZ" sz="2400" dirty="0" smtClean="0"/>
              <a:t>.</a:t>
            </a:r>
          </a:p>
          <a:p>
            <a:r>
              <a:rPr lang="cs-CZ" sz="2400" dirty="0" smtClean="0"/>
              <a:t> Let </a:t>
            </a:r>
            <a:r>
              <a:rPr lang="cs-CZ" sz="2400" dirty="0" err="1"/>
              <a:t>me</a:t>
            </a:r>
            <a:r>
              <a:rPr lang="cs-CZ" sz="2400" dirty="0"/>
              <a:t> introdukce </a:t>
            </a:r>
            <a:r>
              <a:rPr lang="cs-CZ" sz="2400" dirty="0" err="1"/>
              <a:t>myself</a:t>
            </a:r>
            <a:r>
              <a:rPr lang="cs-CZ" sz="2400" dirty="0"/>
              <a:t>. My </a:t>
            </a:r>
            <a:r>
              <a:rPr lang="cs-CZ" sz="2400" dirty="0" err="1"/>
              <a:t>name</a:t>
            </a:r>
            <a:r>
              <a:rPr lang="cs-CZ" sz="2400" dirty="0"/>
              <a:t> </a:t>
            </a:r>
            <a:r>
              <a:rPr lang="cs-CZ" sz="2400" dirty="0" err="1"/>
              <a:t>is</a:t>
            </a:r>
            <a:r>
              <a:rPr lang="cs-CZ" sz="2400" dirty="0"/>
              <a:t> Matěj Volejník. I </a:t>
            </a:r>
            <a:r>
              <a:rPr lang="cs-CZ" sz="2400" dirty="0" err="1"/>
              <a:t>am</a:t>
            </a:r>
            <a:r>
              <a:rPr lang="cs-CZ" sz="2400" dirty="0"/>
              <a:t> </a:t>
            </a:r>
            <a:r>
              <a:rPr lang="cs-CZ" sz="2400" dirty="0" smtClean="0"/>
              <a:t>15 </a:t>
            </a:r>
            <a:r>
              <a:rPr lang="cs-CZ" sz="2400" dirty="0" err="1" smtClean="0"/>
              <a:t>years</a:t>
            </a:r>
            <a:r>
              <a:rPr lang="cs-CZ" sz="2400" dirty="0" smtClean="0"/>
              <a:t> </a:t>
            </a:r>
            <a:r>
              <a:rPr lang="cs-CZ" sz="2400" dirty="0" err="1"/>
              <a:t>old</a:t>
            </a:r>
            <a:r>
              <a:rPr lang="cs-CZ" sz="2400" dirty="0"/>
              <a:t> and I live </a:t>
            </a:r>
            <a:r>
              <a:rPr lang="cs-CZ" sz="2400" dirty="0" err="1"/>
              <a:t>with</a:t>
            </a:r>
            <a:r>
              <a:rPr lang="cs-CZ" sz="2400" dirty="0"/>
              <a:t> my </a:t>
            </a:r>
            <a:r>
              <a:rPr lang="cs-CZ" sz="2400" dirty="0" err="1"/>
              <a:t>parents</a:t>
            </a:r>
            <a:r>
              <a:rPr lang="cs-CZ" sz="2400" dirty="0"/>
              <a:t> in </a:t>
            </a:r>
            <a:r>
              <a:rPr lang="cs-CZ" sz="2400" dirty="0" err="1"/>
              <a:t>Nahošice</a:t>
            </a:r>
            <a:r>
              <a:rPr lang="cs-CZ" sz="2400" dirty="0"/>
              <a:t>. I visit </a:t>
            </a:r>
            <a:r>
              <a:rPr lang="cs-CZ" sz="2400" dirty="0" err="1"/>
              <a:t>primary</a:t>
            </a:r>
            <a:r>
              <a:rPr lang="cs-CZ" sz="2400" dirty="0"/>
              <a:t> </a:t>
            </a:r>
            <a:r>
              <a:rPr lang="cs-CZ" sz="2400" dirty="0" err="1"/>
              <a:t>school</a:t>
            </a:r>
            <a:r>
              <a:rPr lang="cs-CZ" sz="2400" dirty="0"/>
              <a:t> in Blížejov. My </a:t>
            </a:r>
            <a:r>
              <a:rPr lang="cs-CZ" sz="2400" dirty="0" err="1"/>
              <a:t>hobbies</a:t>
            </a:r>
            <a:r>
              <a:rPr lang="cs-CZ" sz="2400" dirty="0"/>
              <a:t> are: </a:t>
            </a:r>
            <a:r>
              <a:rPr lang="cs-CZ" sz="2400" dirty="0" err="1"/>
              <a:t>historical</a:t>
            </a:r>
            <a:r>
              <a:rPr lang="cs-CZ" sz="2400" dirty="0"/>
              <a:t> </a:t>
            </a:r>
            <a:r>
              <a:rPr lang="cs-CZ" sz="2400" dirty="0" err="1"/>
              <a:t>swordplay</a:t>
            </a:r>
            <a:r>
              <a:rPr lang="cs-CZ" sz="2400" dirty="0"/>
              <a:t>, </a:t>
            </a:r>
            <a:r>
              <a:rPr lang="cs-CZ" sz="2400" dirty="0" err="1"/>
              <a:t>going</a:t>
            </a:r>
            <a:r>
              <a:rPr lang="cs-CZ" sz="2400" dirty="0"/>
              <a:t> </a:t>
            </a:r>
            <a:r>
              <a:rPr lang="cs-CZ" sz="2400" dirty="0" err="1"/>
              <a:t>out</a:t>
            </a:r>
            <a:r>
              <a:rPr lang="cs-CZ" sz="2400" dirty="0"/>
              <a:t> </a:t>
            </a:r>
            <a:r>
              <a:rPr lang="cs-CZ" sz="2400" dirty="0" err="1"/>
              <a:t>with</a:t>
            </a:r>
            <a:r>
              <a:rPr lang="cs-CZ" sz="2400" dirty="0"/>
              <a:t> my </a:t>
            </a:r>
            <a:r>
              <a:rPr lang="cs-CZ" sz="2400" dirty="0" err="1"/>
              <a:t>friends</a:t>
            </a:r>
            <a:r>
              <a:rPr lang="cs-CZ" sz="2400" dirty="0"/>
              <a:t>, </a:t>
            </a:r>
            <a:r>
              <a:rPr lang="cs-CZ" sz="2400" dirty="0" err="1"/>
              <a:t>floorball</a:t>
            </a:r>
            <a:r>
              <a:rPr lang="cs-CZ" sz="2400" dirty="0"/>
              <a:t>, </a:t>
            </a:r>
            <a:r>
              <a:rPr lang="cs-CZ" sz="2400" dirty="0" err="1"/>
              <a:t>football</a:t>
            </a:r>
            <a:r>
              <a:rPr lang="cs-CZ" sz="2400" dirty="0"/>
              <a:t>, </a:t>
            </a:r>
            <a:r>
              <a:rPr lang="cs-CZ" sz="2400" dirty="0" err="1" smtClean="0"/>
              <a:t>computer</a:t>
            </a:r>
            <a:r>
              <a:rPr lang="cs-CZ" sz="2400" dirty="0" smtClean="0"/>
              <a:t> </a:t>
            </a:r>
            <a:r>
              <a:rPr lang="cs-CZ" sz="2400" dirty="0"/>
              <a:t>and </a:t>
            </a:r>
            <a:r>
              <a:rPr lang="cs-CZ" sz="2400" dirty="0" err="1" smtClean="0"/>
              <a:t>next</a:t>
            </a:r>
            <a:r>
              <a:rPr lang="cs-CZ" sz="2400" dirty="0" smtClean="0"/>
              <a:t>.</a:t>
            </a:r>
          </a:p>
          <a:p>
            <a:r>
              <a:rPr lang="cs-CZ" sz="2400" dirty="0" smtClean="0"/>
              <a:t>Motto: „</a:t>
            </a:r>
            <a:r>
              <a:rPr lang="cs-CZ" sz="2400" dirty="0"/>
              <a:t>Účelem válčení není padnout za svou zemi, ale </a:t>
            </a:r>
            <a:r>
              <a:rPr lang="cs-CZ" sz="2400" dirty="0" smtClean="0"/>
              <a:t>přinutit ty parchanty, </a:t>
            </a:r>
            <a:r>
              <a:rPr lang="cs-CZ" sz="2400" dirty="0"/>
              <a:t>aby padli za tu svou</a:t>
            </a:r>
            <a:r>
              <a:rPr lang="cs-CZ" sz="2400" dirty="0" smtClean="0"/>
              <a:t>.“ – George S. Patton</a:t>
            </a:r>
            <a:endParaRPr lang="cs-CZ" sz="2400"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4</a:t>
            </a:fld>
            <a:endParaRPr lang="en-US" sz="1600" dirty="0"/>
          </a:p>
        </p:txBody>
      </p:sp>
    </p:spTree>
    <p:extLst>
      <p:ext uri="{BB962C8B-B14F-4D97-AF65-F5344CB8AC3E}">
        <p14:creationId xmlns:p14="http://schemas.microsoft.com/office/powerpoint/2010/main" xmlns="" val="203789103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Prohlášení, poděkování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sz="2600" dirty="0"/>
              <a:t>Prohlašujeme, že jsme závěrečnou práci zpracovali samostatně za použití literatury a ostatních zdrojů v ní </a:t>
            </a:r>
            <a:r>
              <a:rPr lang="cs-CZ" sz="2600" dirty="0" smtClean="0"/>
              <a:t>uvedených.</a:t>
            </a:r>
          </a:p>
          <a:p>
            <a:endParaRPr lang="cs-CZ" sz="2000" b="1" dirty="0"/>
          </a:p>
          <a:p>
            <a:r>
              <a:rPr lang="cs-CZ" sz="2400" b="1" dirty="0" smtClean="0"/>
              <a:t>Poděkování:</a:t>
            </a:r>
          </a:p>
          <a:p>
            <a:r>
              <a:rPr lang="cs-CZ" sz="2200" dirty="0">
                <a:latin typeface="+mj-lt"/>
              </a:rPr>
              <a:t>Tímto chceme poděkovat paní ředitelce Hanzalové, za dodávání informací a obrovskou trpělivost, kterou s námi po dobu zpracování této práce měla. Dále bychom chtěli poděkovat paní učitelce Červenkové a paní učitelce Křížové, za opravování pravopisných chyb, paní učitelce Dostálové za pomoc s anotací a panu učiteli Hejtmanovi za pomoc s prezentací, paní Adámkové a paní </a:t>
            </a:r>
            <a:r>
              <a:rPr lang="cs-CZ" sz="2200" dirty="0" err="1">
                <a:latin typeface="+mj-lt"/>
              </a:rPr>
              <a:t>Hujsové</a:t>
            </a:r>
            <a:r>
              <a:rPr lang="cs-CZ" sz="2200" dirty="0">
                <a:latin typeface="+mj-lt"/>
              </a:rPr>
              <a:t> za dodání potřebných informací. A panu Martínkovi za odpovědi na otázky.</a:t>
            </a:r>
          </a:p>
          <a:p>
            <a:endParaRPr lang="cs-CZ"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5</a:t>
            </a:fld>
            <a:endParaRPr lang="en-US" sz="1600" dirty="0"/>
          </a:p>
        </p:txBody>
      </p:sp>
    </p:spTree>
    <p:extLst>
      <p:ext uri="{BB962C8B-B14F-4D97-AF65-F5344CB8AC3E}">
        <p14:creationId xmlns:p14="http://schemas.microsoft.com/office/powerpoint/2010/main" xmlns="" val="23511785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Důvod výběru</a:t>
            </a:r>
            <a:endParaRPr lang="cs-CZ" dirty="0"/>
          </a:p>
        </p:txBody>
      </p:sp>
      <p:sp>
        <p:nvSpPr>
          <p:cNvPr id="3" name="Zástupný symbol pro obsah 2"/>
          <p:cNvSpPr>
            <a:spLocks noGrp="1"/>
          </p:cNvSpPr>
          <p:nvPr>
            <p:ph idx="1"/>
          </p:nvPr>
        </p:nvSpPr>
        <p:spPr>
          <a:xfrm>
            <a:off x="677334" y="1606797"/>
            <a:ext cx="8596668" cy="3880773"/>
          </a:xfrm>
        </p:spPr>
        <p:txBody>
          <a:bodyPr>
            <a:normAutofit/>
          </a:bodyPr>
          <a:lstStyle/>
          <a:p>
            <a:r>
              <a:rPr lang="cs-CZ" sz="2400" dirty="0" smtClean="0"/>
              <a:t>Toto </a:t>
            </a:r>
            <a:r>
              <a:rPr lang="cs-CZ" sz="2400" dirty="0"/>
              <a:t>téma jsme si vybrali, protože naši předchůdci také zpracovávali téma kronika obce Blížejov. </a:t>
            </a:r>
            <a:r>
              <a:rPr lang="cs-CZ" sz="2400" dirty="0" smtClean="0"/>
              <a:t>A tak pokračujeme </a:t>
            </a:r>
            <a:r>
              <a:rPr lang="cs-CZ" sz="2400" dirty="0"/>
              <a:t>v dalším zapisování kroniky Blížejova.</a:t>
            </a:r>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6</a:t>
            </a:fld>
            <a:endParaRPr lang="en-US" sz="1600" dirty="0"/>
          </a:p>
        </p:txBody>
      </p:sp>
      <p:pic>
        <p:nvPicPr>
          <p:cNvPr id="5" name="Obrázek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316019">
            <a:off x="3177844" y="3466612"/>
            <a:ext cx="3417194" cy="3394183"/>
          </a:xfrm>
          <a:prstGeom prst="rect">
            <a:avLst/>
          </a:prstGeom>
        </p:spPr>
      </p:pic>
    </p:spTree>
    <p:extLst>
      <p:ext uri="{BB962C8B-B14F-4D97-AF65-F5344CB8AC3E}">
        <p14:creationId xmlns:p14="http://schemas.microsoft.com/office/powerpoint/2010/main" xmlns="" val="186253467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Světové a celostátní události</a:t>
            </a:r>
            <a:endParaRPr lang="cs-CZ" dirty="0"/>
          </a:p>
        </p:txBody>
      </p:sp>
      <p:sp>
        <p:nvSpPr>
          <p:cNvPr id="3" name="Zástupný symbol pro obsah 2"/>
          <p:cNvSpPr>
            <a:spLocks noGrp="1"/>
          </p:cNvSpPr>
          <p:nvPr>
            <p:ph idx="1"/>
          </p:nvPr>
        </p:nvSpPr>
        <p:spPr/>
        <p:txBody>
          <a:bodyPr>
            <a:normAutofit/>
          </a:bodyPr>
          <a:lstStyle/>
          <a:p>
            <a:r>
              <a:rPr lang="cs-CZ" sz="2400" dirty="0"/>
              <a:t>oslavy 60. výročí nástupu královny Alžběty </a:t>
            </a:r>
            <a:r>
              <a:rPr lang="cs-CZ" sz="2400" dirty="0" smtClean="0"/>
              <a:t>II.</a:t>
            </a:r>
          </a:p>
          <a:p>
            <a:r>
              <a:rPr lang="cs-CZ" sz="2400" dirty="0" smtClean="0"/>
              <a:t>70. výročí atentátu na Reinharda Heydricha </a:t>
            </a:r>
          </a:p>
          <a:p>
            <a:r>
              <a:rPr lang="cs-CZ" sz="2400" dirty="0" smtClean="0"/>
              <a:t>zemřel první člověk, který byl na Měsíci</a:t>
            </a:r>
          </a:p>
          <a:p>
            <a:pPr marL="0" indent="0">
              <a:buNone/>
            </a:pPr>
            <a:r>
              <a:rPr lang="cs-CZ" sz="2400" dirty="0" smtClean="0"/>
              <a:t>- </a:t>
            </a:r>
            <a:r>
              <a:rPr lang="cs-CZ" sz="2400" dirty="0"/>
              <a:t>Niel </a:t>
            </a:r>
            <a:r>
              <a:rPr lang="cs-CZ" sz="2400" dirty="0" smtClean="0"/>
              <a:t>Armstrong </a:t>
            </a:r>
          </a:p>
          <a:p>
            <a:r>
              <a:rPr lang="cs-CZ" sz="2400" dirty="0" smtClean="0"/>
              <a:t>Letní olympijské hry</a:t>
            </a:r>
            <a:endParaRPr lang="cs-CZ" sz="2400" dirty="0"/>
          </a:p>
        </p:txBody>
      </p:sp>
      <p:sp>
        <p:nvSpPr>
          <p:cNvPr id="4" name="Zástupný symbol pro číslo snímku 3"/>
          <p:cNvSpPr>
            <a:spLocks noGrp="1"/>
          </p:cNvSpPr>
          <p:nvPr>
            <p:ph type="sldNum" sz="quarter" idx="12"/>
          </p:nvPr>
        </p:nvSpPr>
        <p:spPr>
          <a:xfrm>
            <a:off x="7907324" y="6271551"/>
            <a:ext cx="683339" cy="365125"/>
          </a:xfrm>
        </p:spPr>
        <p:txBody>
          <a:bodyPr/>
          <a:lstStyle/>
          <a:p>
            <a:fld id="{D57F1E4F-1CFF-5643-939E-217C01CDF565}" type="slidenum">
              <a:rPr lang="en-US" sz="1600" smtClean="0"/>
              <a:pPr/>
              <a:t>7</a:t>
            </a:fld>
            <a:endParaRPr lang="en-US" sz="1600" dirty="0"/>
          </a:p>
        </p:txBody>
      </p:sp>
      <p:pic>
        <p:nvPicPr>
          <p:cNvPr id="5" name="Obrázek 4" descr="http://3.bp.blogspot.com/-cXUZBT5J8pA/T5QB-rAudGI/AAAAAAAAGeQ/qFlYtcrJ-Uw/s1600/KOT42a814_ok_DSC5986.JPG"/>
          <p:cNvPicPr/>
          <p:nvPr/>
        </p:nvPicPr>
        <p:blipFill>
          <a:blip r:embed="rId2"/>
          <a:srcRect/>
          <a:stretch>
            <a:fillRect/>
          </a:stretch>
        </p:blipFill>
        <p:spPr>
          <a:xfrm>
            <a:off x="7405353" y="1912576"/>
            <a:ext cx="4540860" cy="2939836"/>
          </a:xfrm>
          <a:prstGeom prst="rect">
            <a:avLst/>
          </a:prstGeom>
          <a:noFill/>
          <a:ln>
            <a:noFill/>
            <a:prstDash/>
          </a:ln>
        </p:spPr>
      </p:pic>
      <p:sp>
        <p:nvSpPr>
          <p:cNvPr id="6" name="TextovéPole 5"/>
          <p:cNvSpPr txBox="1"/>
          <p:nvPr/>
        </p:nvSpPr>
        <p:spPr>
          <a:xfrm>
            <a:off x="8590663" y="5251681"/>
            <a:ext cx="3471081" cy="1384995"/>
          </a:xfrm>
          <a:prstGeom prst="rect">
            <a:avLst/>
          </a:prstGeom>
          <a:noFill/>
          <a:ln>
            <a:noFill/>
          </a:ln>
        </p:spPr>
        <p:txBody>
          <a:bodyPr wrap="square" rtlCol="0">
            <a:spAutoFit/>
          </a:bodyPr>
          <a:lstStyle/>
          <a:p>
            <a:r>
              <a:rPr lang="cs-CZ" sz="1200" dirty="0">
                <a:solidFill>
                  <a:schemeClr val="tx1">
                    <a:lumMod val="75000"/>
                    <a:lumOff val="25000"/>
                  </a:schemeClr>
                </a:solidFill>
              </a:rPr>
              <a:t>https://www.google.cz/</a:t>
            </a:r>
            <a:r>
              <a:rPr lang="cs-CZ" sz="1200" dirty="0" err="1">
                <a:solidFill>
                  <a:schemeClr val="tx1">
                    <a:lumMod val="75000"/>
                    <a:lumOff val="25000"/>
                  </a:schemeClr>
                </a:solidFill>
              </a:rPr>
              <a:t>search?hl</a:t>
            </a:r>
            <a:r>
              <a:rPr lang="cs-CZ" sz="1200" dirty="0">
                <a:solidFill>
                  <a:schemeClr val="tx1">
                    <a:lumMod val="75000"/>
                    <a:lumOff val="25000"/>
                  </a:schemeClr>
                </a:solidFill>
              </a:rPr>
              <a:t>=</a:t>
            </a:r>
            <a:r>
              <a:rPr lang="cs-CZ" sz="1200" dirty="0" err="1">
                <a:solidFill>
                  <a:schemeClr val="tx1">
                    <a:lumMod val="75000"/>
                    <a:lumOff val="25000"/>
                  </a:schemeClr>
                </a:solidFill>
              </a:rPr>
              <a:t>cs&amp;site</a:t>
            </a:r>
            <a:r>
              <a:rPr lang="cs-CZ" sz="1200" dirty="0">
                <a:solidFill>
                  <a:schemeClr val="tx1">
                    <a:lumMod val="75000"/>
                    <a:lumOff val="25000"/>
                  </a:schemeClr>
                </a:solidFill>
              </a:rPr>
              <a:t>=</a:t>
            </a:r>
            <a:r>
              <a:rPr lang="cs-CZ" sz="1200" dirty="0" err="1">
                <a:solidFill>
                  <a:schemeClr val="tx1">
                    <a:lumMod val="75000"/>
                    <a:lumOff val="25000"/>
                  </a:schemeClr>
                </a:solidFill>
              </a:rPr>
              <a:t>imghp&amp;tbm</a:t>
            </a:r>
            <a:r>
              <a:rPr lang="cs-CZ" sz="1200" dirty="0">
                <a:solidFill>
                  <a:schemeClr val="tx1">
                    <a:lumMod val="75000"/>
                    <a:lumOff val="25000"/>
                  </a:schemeClr>
                </a:solidFill>
              </a:rPr>
              <a:t>=</a:t>
            </a:r>
            <a:r>
              <a:rPr lang="cs-CZ" sz="1200" dirty="0" err="1">
                <a:solidFill>
                  <a:schemeClr val="tx1">
                    <a:lumMod val="75000"/>
                    <a:lumOff val="25000"/>
                  </a:schemeClr>
                </a:solidFill>
              </a:rPr>
              <a:t>isch&amp;source</a:t>
            </a:r>
            <a:r>
              <a:rPr lang="cs-CZ" sz="1200" dirty="0">
                <a:solidFill>
                  <a:schemeClr val="tx1">
                    <a:lumMod val="75000"/>
                    <a:lumOff val="25000"/>
                  </a:schemeClr>
                </a:solidFill>
              </a:rPr>
              <a:t>=</a:t>
            </a:r>
            <a:r>
              <a:rPr lang="cs-CZ" sz="1200" dirty="0" err="1">
                <a:solidFill>
                  <a:schemeClr val="tx1">
                    <a:lumMod val="75000"/>
                    <a:lumOff val="25000"/>
                  </a:schemeClr>
                </a:solidFill>
              </a:rPr>
              <a:t>hp&amp;biw</a:t>
            </a:r>
            <a:r>
              <a:rPr lang="cs-CZ" sz="1200" dirty="0">
                <a:solidFill>
                  <a:schemeClr val="tx1">
                    <a:lumMod val="75000"/>
                    <a:lumOff val="25000"/>
                  </a:schemeClr>
                </a:solidFill>
              </a:rPr>
              <a:t>=1366&amp;bih=673&amp;q=protivl%C3%A1dn%C3%AD+demonstrace+2012&amp;oq=protivl%C3%A1dn%C3%AD+demonstrace+2012&amp;gs_l=img.3...1679.12984.0.13343.28.6.0.22.22.0.160.461.4j1.5.0....0...1ac.1.64.img..1.5.453...0.vtZLX0JiEQ4</a:t>
            </a:r>
          </a:p>
        </p:txBody>
      </p:sp>
    </p:spTree>
    <p:extLst>
      <p:ext uri="{BB962C8B-B14F-4D97-AF65-F5344CB8AC3E}">
        <p14:creationId xmlns:p14="http://schemas.microsoft.com/office/powerpoint/2010/main" xmlns="" val="2231459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Rozhovor – pan Martínek</a:t>
            </a:r>
            <a:endParaRPr lang="cs-CZ" dirty="0"/>
          </a:p>
        </p:txBody>
      </p:sp>
      <p:sp>
        <p:nvSpPr>
          <p:cNvPr id="3" name="Zástupný symbol pro obsah 2"/>
          <p:cNvSpPr>
            <a:spLocks noGrp="1"/>
          </p:cNvSpPr>
          <p:nvPr>
            <p:ph idx="1"/>
          </p:nvPr>
        </p:nvSpPr>
        <p:spPr>
          <a:xfrm>
            <a:off x="677334" y="1390919"/>
            <a:ext cx="8596668" cy="4650444"/>
          </a:xfrm>
        </p:spPr>
        <p:txBody>
          <a:bodyPr>
            <a:normAutofit lnSpcReduction="10000"/>
          </a:bodyPr>
          <a:lstStyle/>
          <a:p>
            <a:r>
              <a:rPr lang="cs-CZ" sz="2400" dirty="0" smtClean="0"/>
              <a:t>1, </a:t>
            </a:r>
            <a:r>
              <a:rPr lang="pl-PL" sz="2400" dirty="0" smtClean="0"/>
              <a:t>Vzpomínáte </a:t>
            </a:r>
            <a:r>
              <a:rPr lang="pl-PL" sz="2400" dirty="0"/>
              <a:t>na nějakou událost v roce 2012? </a:t>
            </a:r>
          </a:p>
          <a:p>
            <a:pPr marL="0" indent="0">
              <a:buNone/>
            </a:pPr>
            <a:r>
              <a:rPr lang="pl-PL" sz="2400" dirty="0" smtClean="0"/>
              <a:t>„Nevzpomínám </a:t>
            </a:r>
            <a:r>
              <a:rPr lang="pl-PL" sz="2400" dirty="0"/>
              <a:t>si na nic </a:t>
            </a:r>
            <a:r>
              <a:rPr lang="pl-PL" sz="2400" dirty="0" smtClean="0"/>
              <a:t>podstatného.”</a:t>
            </a:r>
          </a:p>
          <a:p>
            <a:r>
              <a:rPr lang="cs-CZ" sz="2400" dirty="0" smtClean="0"/>
              <a:t>2, </a:t>
            </a:r>
            <a:r>
              <a:rPr lang="cs-CZ" sz="2400" dirty="0"/>
              <a:t>Jak dlouho se věnujete zbraním ? </a:t>
            </a:r>
            <a:endParaRPr lang="cs-CZ" sz="2400" dirty="0" smtClean="0"/>
          </a:p>
          <a:p>
            <a:pPr marL="0" indent="0">
              <a:buNone/>
            </a:pPr>
            <a:r>
              <a:rPr lang="cs-CZ" sz="2400" dirty="0" smtClean="0"/>
              <a:t>„</a:t>
            </a:r>
            <a:r>
              <a:rPr lang="cs-CZ" sz="2400" dirty="0"/>
              <a:t>Od mladých let, kdy mě k oboru zbraní přivedl můj děda. Pracoval jsem u armády, pohraniční policie a české policie na úsecích zbraní a střeliva od výkonných po řídící </a:t>
            </a:r>
            <a:r>
              <a:rPr lang="cs-CZ" sz="2400" dirty="0" smtClean="0"/>
              <a:t>funkce.“</a:t>
            </a:r>
          </a:p>
          <a:p>
            <a:r>
              <a:rPr lang="cs-CZ" sz="2400" dirty="0" smtClean="0"/>
              <a:t>3, </a:t>
            </a:r>
            <a:r>
              <a:rPr lang="cs-CZ" sz="2400" dirty="0"/>
              <a:t>Kdy jste vyhrál první soutěž ? </a:t>
            </a:r>
            <a:endParaRPr lang="cs-CZ" sz="2400" dirty="0" smtClean="0"/>
          </a:p>
          <a:p>
            <a:pPr marL="0" indent="0">
              <a:buNone/>
            </a:pPr>
            <a:r>
              <a:rPr lang="cs-CZ" sz="2400" dirty="0" smtClean="0"/>
              <a:t>„</a:t>
            </a:r>
            <a:r>
              <a:rPr lang="cs-CZ" sz="2400" dirty="0"/>
              <a:t>V učňovské škole už to byla malorážka a závody spojené s během, jmenovaly se </a:t>
            </a:r>
            <a:r>
              <a:rPr lang="cs-CZ" sz="2400" dirty="0" smtClean="0"/>
              <a:t>Dukelské </a:t>
            </a:r>
            <a:r>
              <a:rPr lang="cs-CZ" sz="2400" dirty="0"/>
              <a:t>závody branné zdatnosti a už ty jsem pravidelně vyhrával a jezdil reprezentovat školu po ČSSR</a:t>
            </a:r>
            <a:r>
              <a:rPr lang="cs-CZ" sz="2400" dirty="0" smtClean="0"/>
              <a:t>.“</a:t>
            </a:r>
          </a:p>
          <a:p>
            <a:pPr marL="0" indent="0">
              <a:buNone/>
            </a:pPr>
            <a:endParaRPr lang="pl-PL" dirty="0"/>
          </a:p>
          <a:p>
            <a:endParaRPr lang="cs-CZ" dirty="0"/>
          </a:p>
        </p:txBody>
      </p:sp>
      <p:sp>
        <p:nvSpPr>
          <p:cNvPr id="4" name="Zástupný symbol pro číslo snímku 3"/>
          <p:cNvSpPr>
            <a:spLocks noGrp="1"/>
          </p:cNvSpPr>
          <p:nvPr>
            <p:ph type="sldNum" sz="quarter" idx="12"/>
          </p:nvPr>
        </p:nvSpPr>
        <p:spPr/>
        <p:txBody>
          <a:bodyPr/>
          <a:lstStyle/>
          <a:p>
            <a:fld id="{D57F1E4F-1CFF-5643-939E-217C01CDF565}" type="slidenum">
              <a:rPr lang="en-US" sz="1600" smtClean="0"/>
              <a:pPr/>
              <a:t>8</a:t>
            </a:fld>
            <a:endParaRPr lang="en-US" sz="1600" dirty="0"/>
          </a:p>
        </p:txBody>
      </p:sp>
    </p:spTree>
    <p:extLst>
      <p:ext uri="{BB962C8B-B14F-4D97-AF65-F5344CB8AC3E}">
        <p14:creationId xmlns:p14="http://schemas.microsoft.com/office/powerpoint/2010/main" xmlns="" val="38168590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Rozhovor – pan Martínek</a:t>
            </a:r>
            <a:endParaRPr lang="cs-CZ" dirty="0"/>
          </a:p>
        </p:txBody>
      </p:sp>
      <p:sp>
        <p:nvSpPr>
          <p:cNvPr id="3" name="Zástupný symbol pro obsah 2"/>
          <p:cNvSpPr>
            <a:spLocks noGrp="1"/>
          </p:cNvSpPr>
          <p:nvPr>
            <p:ph idx="1"/>
          </p:nvPr>
        </p:nvSpPr>
        <p:spPr/>
        <p:txBody>
          <a:bodyPr>
            <a:normAutofit lnSpcReduction="10000"/>
          </a:bodyPr>
          <a:lstStyle/>
          <a:p>
            <a:r>
              <a:rPr lang="cs-CZ" sz="2400" dirty="0" smtClean="0"/>
              <a:t>4, </a:t>
            </a:r>
            <a:r>
              <a:rPr lang="cs-CZ" sz="2400" dirty="0"/>
              <a:t>Máte v plánu ještě závodit ve střelbě? </a:t>
            </a:r>
            <a:endParaRPr lang="cs-CZ" sz="2400" dirty="0" smtClean="0"/>
          </a:p>
          <a:p>
            <a:pPr marL="0" indent="0">
              <a:buNone/>
            </a:pPr>
            <a:r>
              <a:rPr lang="cs-CZ" sz="2400" dirty="0" smtClean="0"/>
              <a:t>„Samozřejmě, </a:t>
            </a:r>
            <a:r>
              <a:rPr lang="cs-CZ" sz="2400" dirty="0"/>
              <a:t>navracím se však opět ke střelbě </a:t>
            </a:r>
            <a:r>
              <a:rPr lang="cs-CZ" sz="2400" dirty="0" smtClean="0"/>
              <a:t>brokové.  </a:t>
            </a:r>
            <a:r>
              <a:rPr lang="cs-CZ" sz="2400" dirty="0" smtClean="0"/>
              <a:t>  Na </a:t>
            </a:r>
            <a:r>
              <a:rPr lang="cs-CZ" sz="2400" dirty="0" smtClean="0"/>
              <a:t>závodech </a:t>
            </a:r>
            <a:r>
              <a:rPr lang="cs-CZ" sz="2400" dirty="0"/>
              <a:t>v ČR se pravidelně </a:t>
            </a:r>
            <a:r>
              <a:rPr lang="cs-CZ" sz="2400" dirty="0" smtClean="0"/>
              <a:t>umisťuji </a:t>
            </a:r>
            <a:r>
              <a:rPr lang="cs-CZ" sz="2400" dirty="0"/>
              <a:t>na předních místech</a:t>
            </a:r>
            <a:r>
              <a:rPr lang="cs-CZ" sz="2400" dirty="0" smtClean="0"/>
              <a:t>.“ </a:t>
            </a:r>
            <a:endParaRPr lang="cs-CZ" sz="2400" dirty="0"/>
          </a:p>
          <a:p>
            <a:r>
              <a:rPr lang="cs-CZ" sz="2400" dirty="0" smtClean="0"/>
              <a:t>5,</a:t>
            </a:r>
            <a:r>
              <a:rPr lang="cs-CZ" sz="2400" dirty="0"/>
              <a:t> Jak vzpomínáte na Olympiádu 2012 v Londýně? </a:t>
            </a:r>
            <a:endParaRPr lang="cs-CZ" sz="2400" dirty="0" smtClean="0"/>
          </a:p>
          <a:p>
            <a:pPr marL="0" indent="0">
              <a:buNone/>
            </a:pPr>
            <a:r>
              <a:rPr lang="cs-CZ" sz="2400" dirty="0" smtClean="0"/>
              <a:t>„</a:t>
            </a:r>
            <a:r>
              <a:rPr lang="cs-CZ" sz="2400" dirty="0"/>
              <a:t>Sledoval jsem pochopitelně hlavně střelce, kterým se až tak moc, oproti jiným létům, nedařilo. </a:t>
            </a:r>
            <a:r>
              <a:rPr lang="cs-CZ" sz="2400" dirty="0" smtClean="0"/>
              <a:t>Kateřina </a:t>
            </a:r>
            <a:r>
              <a:rPr lang="cs-CZ" sz="2400" dirty="0" err="1"/>
              <a:t>Emmons</a:t>
            </a:r>
            <a:r>
              <a:rPr lang="cs-CZ" sz="2400" dirty="0"/>
              <a:t>, skončila čtvrtá ve </a:t>
            </a:r>
            <a:r>
              <a:rPr lang="cs-CZ" sz="2400" dirty="0" smtClean="0"/>
              <a:t>vzduchovce. Vzpomínal </a:t>
            </a:r>
            <a:r>
              <a:rPr lang="cs-CZ" sz="2400" dirty="0"/>
              <a:t>jsem i na jejího otce, kterého znám už jako mladého vojáka a nadějného střelce a měl jsem mu nějaký čas možnost velet</a:t>
            </a:r>
            <a:r>
              <a:rPr lang="cs-CZ" sz="2400" dirty="0" smtClean="0"/>
              <a:t>.“ </a:t>
            </a:r>
            <a:endParaRPr lang="cs-CZ" sz="2400" dirty="0"/>
          </a:p>
          <a:p>
            <a:pPr marL="0" indent="0">
              <a:buNone/>
            </a:pPr>
            <a:endParaRPr lang="cs-CZ" dirty="0"/>
          </a:p>
        </p:txBody>
      </p:sp>
      <p:sp>
        <p:nvSpPr>
          <p:cNvPr id="4" name="Zástupný symbol pro číslo snímku 3"/>
          <p:cNvSpPr>
            <a:spLocks noGrp="1"/>
          </p:cNvSpPr>
          <p:nvPr>
            <p:ph type="sldNum" sz="quarter" idx="12"/>
          </p:nvPr>
        </p:nvSpPr>
        <p:spPr>
          <a:xfrm>
            <a:off x="8474753" y="6041362"/>
            <a:ext cx="683339" cy="365125"/>
          </a:xfrm>
        </p:spPr>
        <p:txBody>
          <a:bodyPr/>
          <a:lstStyle/>
          <a:p>
            <a:fld id="{D57F1E4F-1CFF-5643-939E-217C01CDF565}" type="slidenum">
              <a:rPr lang="en-US" sz="1600" smtClean="0"/>
              <a:pPr/>
              <a:t>9</a:t>
            </a:fld>
            <a:endParaRPr lang="en-US" sz="1600" dirty="0"/>
          </a:p>
        </p:txBody>
      </p:sp>
    </p:spTree>
    <p:extLst>
      <p:ext uri="{BB962C8B-B14F-4D97-AF65-F5344CB8AC3E}">
        <p14:creationId xmlns:p14="http://schemas.microsoft.com/office/powerpoint/2010/main" xmlns="" val="29526085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546</TotalTime>
  <Words>831</Words>
  <Application>Microsoft Office PowerPoint</Application>
  <PresentationFormat>Vlastní</PresentationFormat>
  <Paragraphs>179</Paragraphs>
  <Slides>23</Slides>
  <Notes>1</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Faseta</vt:lpstr>
      <vt:lpstr>Kronika obce Blížejov  2012</vt:lpstr>
      <vt:lpstr>Obsah</vt:lpstr>
      <vt:lpstr>Anotace</vt:lpstr>
      <vt:lpstr>Anotace</vt:lpstr>
      <vt:lpstr>Prohlášení, poděkování</vt:lpstr>
      <vt:lpstr>Důvod výběru</vt:lpstr>
      <vt:lpstr>Světové a celostátní události</vt:lpstr>
      <vt:lpstr>Rozhovor – pan Martínek</vt:lpstr>
      <vt:lpstr>Rozhovor – pan Martínek</vt:lpstr>
      <vt:lpstr>Obecní záležitosti</vt:lpstr>
      <vt:lpstr>Hospodaření obce</vt:lpstr>
      <vt:lpstr>Hospodářský život</vt:lpstr>
      <vt:lpstr>Výstavba obce, spoje</vt:lpstr>
      <vt:lpstr>Spolky a veřejný život</vt:lpstr>
      <vt:lpstr>Spolky a veřejný život</vt:lpstr>
      <vt:lpstr>Školství a kultura</vt:lpstr>
      <vt:lpstr>Školství a kultura</vt:lpstr>
      <vt:lpstr>Školství a kultura</vt:lpstr>
      <vt:lpstr>Sociální a zdravotní záležitosti</vt:lpstr>
      <vt:lpstr>Obyvatelstvo</vt:lpstr>
      <vt:lpstr>Závěr – hodnocení práce</vt:lpstr>
      <vt:lpstr>Závěr</vt:lpstr>
      <vt:lpstr>Zdroje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Kronika obce Blížejov  2012</dc:title>
  <dc:creator>Matěj Volejník</dc:creator>
  <cp:lastModifiedBy>weinerv</cp:lastModifiedBy>
  <cp:revision>70</cp:revision>
  <dcterms:created xsi:type="dcterms:W3CDTF">2016-04-14T09:06:13Z</dcterms:created>
  <dcterms:modified xsi:type="dcterms:W3CDTF">2016-06-14T10:01:02Z</dcterms:modified>
</cp:coreProperties>
</file>