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83" r:id="rId23"/>
    <p:sldId id="277" r:id="rId24"/>
    <p:sldId id="274" r:id="rId25"/>
    <p:sldId id="281" r:id="rId26"/>
    <p:sldId id="278" r:id="rId27"/>
    <p:sldId id="282" r:id="rId28"/>
    <p:sldId id="279" r:id="rId29"/>
    <p:sldId id="280" r:id="rId30"/>
  </p:sldIdLst>
  <p:sldSz cx="12192000" cy="685800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e Šmídková" initials="LŠ" lastIdx="1" clrIdx="0">
    <p:extLst>
      <p:ext uri="{19B8F6BF-5375-455C-9EA6-DF929625EA0E}">
        <p15:presenceInfo xmlns:p15="http://schemas.microsoft.com/office/powerpoint/2012/main" userId="S-1-5-21-103568201-3605060538-1027952034-14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A5CAA-4070-45DA-B5FC-C81F54B6CCF9}" type="datetimeFigureOut">
              <a:rPr lang="cs-CZ" smtClean="0"/>
              <a:pPr/>
              <a:t>16.6.2016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A3934-7648-41CF-A492-60D012E9F2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080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A3934-7648-41CF-A492-60D012E9F250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208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A3934-7648-41CF-A492-60D012E9F250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07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1035324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13680" y="4025880"/>
            <a:ext cx="1035324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19000" y="4025880"/>
            <a:ext cx="505224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913680" y="4025880"/>
            <a:ext cx="505224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pic>
        <p:nvPicPr>
          <p:cNvPr id="37" name="Obrázek 36"/>
          <p:cNvPicPr/>
          <p:nvPr/>
        </p:nvPicPr>
        <p:blipFill>
          <a:blip r:embed="rId2" cstate="print"/>
          <a:stretch/>
        </p:blipFill>
        <p:spPr>
          <a:xfrm>
            <a:off x="3774600" y="2095560"/>
            <a:ext cx="4630680" cy="3694680"/>
          </a:xfrm>
          <a:prstGeom prst="rect">
            <a:avLst/>
          </a:prstGeom>
          <a:ln>
            <a:noFill/>
          </a:ln>
        </p:spPr>
      </p:pic>
      <p:pic>
        <p:nvPicPr>
          <p:cNvPr id="38" name="Obrázek 37"/>
          <p:cNvPicPr/>
          <p:nvPr/>
        </p:nvPicPr>
        <p:blipFill>
          <a:blip r:embed="rId2" cstate="print"/>
          <a:stretch/>
        </p:blipFill>
        <p:spPr>
          <a:xfrm>
            <a:off x="3774600" y="2095560"/>
            <a:ext cx="4630680" cy="3694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36946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36946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913680" y="609480"/>
            <a:ext cx="10353240" cy="6147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913680" y="4025880"/>
            <a:ext cx="505224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36946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36946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19000" y="4025880"/>
            <a:ext cx="505224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913680" y="4025880"/>
            <a:ext cx="1035324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1035324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913680" y="4025880"/>
            <a:ext cx="1035324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19000" y="4025880"/>
            <a:ext cx="505224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913680" y="4025880"/>
            <a:ext cx="505224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pic>
        <p:nvPicPr>
          <p:cNvPr id="76" name="Obrázek 75"/>
          <p:cNvPicPr/>
          <p:nvPr/>
        </p:nvPicPr>
        <p:blipFill>
          <a:blip r:embed="rId2" cstate="print"/>
          <a:stretch/>
        </p:blipFill>
        <p:spPr>
          <a:xfrm>
            <a:off x="3774600" y="2095560"/>
            <a:ext cx="4630680" cy="3694680"/>
          </a:xfrm>
          <a:prstGeom prst="rect">
            <a:avLst/>
          </a:prstGeom>
          <a:ln>
            <a:noFill/>
          </a:ln>
        </p:spPr>
      </p:pic>
      <p:pic>
        <p:nvPicPr>
          <p:cNvPr id="77" name="Obrázek 76"/>
          <p:cNvPicPr/>
          <p:nvPr/>
        </p:nvPicPr>
        <p:blipFill>
          <a:blip r:embed="rId2" cstate="print"/>
          <a:stretch/>
        </p:blipFill>
        <p:spPr>
          <a:xfrm>
            <a:off x="3774600" y="2095560"/>
            <a:ext cx="4630680" cy="3694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36946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36946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3680" y="609480"/>
            <a:ext cx="10353240" cy="6147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913680" y="4025880"/>
            <a:ext cx="505224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36946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36946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19000" y="4025880"/>
            <a:ext cx="505224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913680" y="4025880"/>
            <a:ext cx="1035324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95160" y="1122480"/>
            <a:ext cx="900108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cs-CZ" sz="4800" b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Kliknutím lze upravit styl.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cs-CZ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29. 5. 2016</a:t>
            </a:r>
            <a:endParaRPr lang="cs-CZ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/>
          <a:lstStyle/>
          <a:p>
            <a:endParaRPr lang="cs-CZ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5312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5DF2589-F3FA-4C04-8D6A-7000125D9916}" type="slidenum">
              <a:rPr lang="cs-CZ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‹#›</a:t>
            </a:fld>
            <a:endParaRPr lang="cs-CZ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Klikněte pro úpravu formátu textu osnovy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cs-CZ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Druhá úroveň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Třetí úroveň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cs-CZ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Čtvrtá úroveň osnovy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Pátá úroveň osnovy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Šestá úroveň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Kliknutím lze upravit styl.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Klikněte pro úpravu formátu textu osnovy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Druhá úroveň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Třetí úroveň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Čtvrtá úroveň osnovy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Pátá úroveň osnovy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Šestá úroveň</a:t>
            </a:r>
          </a:p>
          <a:p>
            <a:pPr marL="228600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Sedmá úroveňKliknutím lze upravit styly předlohy textu.</a:t>
            </a:r>
          </a:p>
          <a:p>
            <a:pPr marL="685800" lvl="1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Druhá úroveň</a:t>
            </a:r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143000" lvl="2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Třetí úroveň</a:t>
            </a:r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600200" lvl="3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Čtvrtá úroveň</a:t>
            </a:r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057400" lvl="4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Pátá úroveň</a:t>
            </a:r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cs-CZ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29. 5. 2016</a:t>
            </a:r>
            <a:endParaRPr lang="cs-CZ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/>
          <a:lstStyle/>
          <a:p>
            <a:endParaRPr lang="cs-CZ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5312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21FC8B5-EF54-41C0-907E-69DDB78442D2}" type="slidenum">
              <a:rPr lang="cs-CZ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‹#›</a:t>
            </a:fld>
            <a:endParaRPr lang="cs-CZ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1596702" y="583888"/>
            <a:ext cx="9001080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cs-CZ" sz="1800" b="1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cs-CZ" sz="4800" b="1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Kronika obce </a:t>
            </a:r>
            <a:r>
              <a:rPr lang="cs-CZ" sz="4800" b="1" strike="noStrike" cap="all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blížejov</a:t>
            </a:r>
            <a:r>
              <a:rPr lang="cs-CZ" sz="4800" b="1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2014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338255" y="5117019"/>
            <a:ext cx="5287680" cy="2054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500" b="1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Zpracovaly: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Kateřina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Levičková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                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    Lucie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Šmídková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   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                 9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. ročník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       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             2015/2016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TextShape 3"/>
          <p:cNvSpPr txBox="1"/>
          <p:nvPr/>
        </p:nvSpPr>
        <p:spPr>
          <a:xfrm>
            <a:off x="11153880" y="6284880"/>
            <a:ext cx="1020240" cy="6789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A4320E4-8812-4359-9C2A-65DF6C61DC7A}" type="slidenum">
              <a:rPr lang="cs-CZ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1</a:t>
            </a:fld>
            <a:endParaRPr lang="cs-CZ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CustomShape 4"/>
          <p:cNvSpPr/>
          <p:nvPr/>
        </p:nvSpPr>
        <p:spPr>
          <a:xfrm>
            <a:off x="2090160" y="405000"/>
            <a:ext cx="753696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Základní škola a mateřská škola Blížejov
Závěrečná práce 9.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ročník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
 Školní rok 2015/2016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Obrázek 6"/>
          <p:cNvPicPr/>
          <p:nvPr/>
        </p:nvPicPr>
        <p:blipFill>
          <a:blip r:embed="rId2" cstate="print"/>
          <a:stretch/>
        </p:blipFill>
        <p:spPr>
          <a:xfrm>
            <a:off x="6641849" y="3222360"/>
            <a:ext cx="4215240" cy="3161520"/>
          </a:xfrm>
          <a:prstGeom prst="rect">
            <a:avLst/>
          </a:prstGeom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7477281" y="6383880"/>
            <a:ext cx="3120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Obrázek č. 1.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3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OBECNÍ ZÁLEŽITOSTI</a:t>
            </a:r>
            <a:endParaRPr lang="cs-CZ" sz="3400" b="1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itchFamily="18" charset="0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913680" y="2095920"/>
            <a:ext cx="10353240" cy="3694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 algn="just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5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Starosta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: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Jiří Červenka</a:t>
            </a:r>
          </a:p>
          <a:p>
            <a:pPr marL="432000" indent="-324000" algn="just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5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Místostarosta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: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Jaroslav Křepel, Jiří Císař</a:t>
            </a:r>
          </a:p>
          <a:p>
            <a:pPr marL="432000" indent="-324000" algn="just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5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Finanční </a:t>
            </a:r>
            <a:r>
              <a:rPr lang="cs-CZ" sz="25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výbor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: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Jana Palenčárová, Ing. Michaela Němcová, Ing. Ondřej Bor</a:t>
            </a:r>
          </a:p>
          <a:p>
            <a:pPr marL="432000" indent="-324000" algn="just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5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Kontrolní </a:t>
            </a:r>
            <a:r>
              <a:rPr lang="cs-CZ" sz="25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výbor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: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Richard Dušek, Pavel Bukovanský, Ing. Václav Jakubše</a:t>
            </a:r>
          </a:p>
          <a:p>
            <a:pPr marL="432000" indent="-324000" algn="just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5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Bytová </a:t>
            </a:r>
            <a:r>
              <a:rPr lang="cs-CZ" sz="25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komise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: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Václav Mleziva, Jiří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Císař, Anna </a:t>
            </a:r>
            <a:r>
              <a:rPr lang="cs-CZ" sz="2500" b="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Hujsová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, Bc. Josef Bozděch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Light" pitchFamily="34" charset="0"/>
            </a:endParaRPr>
          </a:p>
          <a:p>
            <a:pPr marL="432000" indent="-324000" algn="just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5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Kulturní </a:t>
            </a:r>
            <a:r>
              <a:rPr lang="cs-CZ" sz="25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komise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: Mgr. Dagmar Hanzalová, Petra Kořánová, Jan Hůrka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Light" pitchFamily="34" charset="0"/>
            </a:endParaRPr>
          </a:p>
          <a:p>
            <a:pPr marL="108000">
              <a:buClr>
                <a:srgbClr val="FFFFFF"/>
              </a:buClr>
              <a:buSzPct val="45000"/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780292" y="6488668"/>
            <a:ext cx="823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10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923240" y="6488668"/>
            <a:ext cx="163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9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312" y="4394579"/>
            <a:ext cx="1846728" cy="246342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Obecní záležitosti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606219" y="2457706"/>
            <a:ext cx="10353240" cy="3694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Volby do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zastupitelstva: 10. a 11. října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11 zastupitelů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Strana NEZÁVISLÍ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BLÍŽEJOV -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9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zastupitelů (82,8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%)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Strana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BLÍŽEJOVSKO -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2 </a:t>
            </a:r>
            <a:r>
              <a:rPr lang="cs-CZ" sz="25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zastupitele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(17,2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%)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Zasedání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zastupitelstva: 10x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>
              <a:lnSpc>
                <a:spcPct val="10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10646280" y="6296400"/>
            <a:ext cx="1545480" cy="5612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F78AD2E-6D7A-49E5-8222-16C8E4FDC118}" type="slidenum">
              <a:rPr lang="cs-CZ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11</a:t>
            </a:fld>
            <a:endParaRPr lang="cs-CZ" sz="1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16" name="Obrázek 4"/>
          <p:cNvPicPr/>
          <p:nvPr/>
        </p:nvPicPr>
        <p:blipFill>
          <a:blip r:embed="rId2" cstate="print"/>
          <a:stretch/>
        </p:blipFill>
        <p:spPr>
          <a:xfrm>
            <a:off x="8499184" y="1607234"/>
            <a:ext cx="3479040" cy="2319480"/>
          </a:xfrm>
          <a:prstGeom prst="rect">
            <a:avLst/>
          </a:prstGeom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9171296" y="4107976"/>
            <a:ext cx="234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10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Hospodaření obce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913680" y="2095920"/>
            <a:ext cx="10353240" cy="3694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Příjmy: 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33 182 594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, 47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Kč - daňové příjmy, nedaňové příjmy, kapitálové příjmy, přijaté transfery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Výdaje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: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18 177 328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, 20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Kč - běžné výdaje a kapitálové výdaje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46 neplatících občanů 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19" name="TextShape 3"/>
          <p:cNvSpPr txBox="1"/>
          <p:nvPr/>
        </p:nvSpPr>
        <p:spPr>
          <a:xfrm>
            <a:off x="11438280" y="6492240"/>
            <a:ext cx="7531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5180C0E-2EBC-45FA-8EE9-85BC70895BCD}" type="slidenum">
              <a:rPr lang="cs-CZ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12</a:t>
            </a:fld>
            <a:endParaRPr lang="cs-CZ" sz="1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20" name="Obrázek 4"/>
          <p:cNvPicPr/>
          <p:nvPr/>
        </p:nvPicPr>
        <p:blipFill>
          <a:blip r:embed="rId2" cstate="print"/>
          <a:stretch/>
        </p:blipFill>
        <p:spPr>
          <a:xfrm>
            <a:off x="1136160" y="3989520"/>
            <a:ext cx="2877120" cy="2685240"/>
          </a:xfrm>
          <a:prstGeom prst="rect">
            <a:avLst/>
          </a:prstGeom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4162567" y="6155140"/>
            <a:ext cx="165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11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Hospodářský život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913680" y="2095920"/>
            <a:ext cx="10353240" cy="3694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PRŮMYSL: </a:t>
            </a:r>
            <a:r>
              <a:rPr lang="cs-CZ" sz="2500" b="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Tondach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s. r. o.</a:t>
            </a: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PODNIKATELÉ: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Autoservis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Pavel Kůst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360" algn="just">
              <a:lnSpc>
                <a:spcPct val="120000"/>
              </a:lnSpc>
              <a:buClr>
                <a:srgbClr val="FFFFFF"/>
              </a:buClr>
            </a:pP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                            Veterinární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ordinace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MVDr.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Jan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Vojta</a:t>
            </a:r>
          </a:p>
          <a:p>
            <a:pPr marL="360" algn="just">
              <a:lnSpc>
                <a:spcPct val="120000"/>
              </a:lnSpc>
              <a:buClr>
                <a:srgbClr val="FFFFFF"/>
              </a:buClr>
            </a:pPr>
            <a:r>
              <a:rPr lang="cs-CZ" sz="25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                           Prodejna zbraní a střeliva Martínek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OBCHODY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: ENAPO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Blížejov, Konzum Blížejov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360" algn="just">
              <a:lnSpc>
                <a:spcPct val="120000"/>
              </a:lnSpc>
              <a:buClr>
                <a:srgbClr val="FFFFFF"/>
              </a:buClr>
            </a:pP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                     </a:t>
            </a:r>
            <a:r>
              <a:rPr lang="cs-CZ" sz="2500" b="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Blížejovská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hospoda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360">
              <a:lnSpc>
                <a:spcPct val="120000"/>
              </a:lnSpc>
              <a:buClr>
                <a:srgbClr val="FFFFFF"/>
              </a:buClr>
            </a:pPr>
            <a:r>
              <a:rPr lang="cs-CZ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                    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23" name="TextShape 3"/>
          <p:cNvSpPr txBox="1"/>
          <p:nvPr/>
        </p:nvSpPr>
        <p:spPr>
          <a:xfrm>
            <a:off x="11438280" y="6492960"/>
            <a:ext cx="7531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2715315-A146-42D0-9C6A-A91B65ECAC52}" type="slidenum">
              <a:rPr lang="cs-CZ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13</a:t>
            </a:fld>
            <a:endParaRPr lang="cs-CZ" sz="1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25" name="Obrázek 6"/>
          <p:cNvPicPr/>
          <p:nvPr/>
        </p:nvPicPr>
        <p:blipFill>
          <a:blip r:embed="rId2" cstate="print"/>
          <a:stretch/>
        </p:blipFill>
        <p:spPr>
          <a:xfrm>
            <a:off x="7288200" y="4346280"/>
            <a:ext cx="3225600" cy="2234880"/>
          </a:xfrm>
          <a:prstGeom prst="rect">
            <a:avLst/>
          </a:prstGeom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289" y="1573646"/>
            <a:ext cx="3508195" cy="263114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901000" y="1204314"/>
            <a:ext cx="210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13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569839" y="6308294"/>
            <a:ext cx="1930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12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Výstavba obce, spoje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913680" y="2095920"/>
            <a:ext cx="10353240" cy="3694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Oplocení ZŠ a MŠ Blížejov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Komunikace ke koupališti p. č. 1125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Místní komunikace na p. č. 1024 k.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ú.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Blížejov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algn="just">
              <a:buFont typeface="Arial" pitchFamily="34" charset="0"/>
              <a:buChar char="•"/>
            </a:pP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Rekonstrukce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kostela sv.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Martina 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28" name="TextShape 3"/>
          <p:cNvSpPr txBox="1"/>
          <p:nvPr/>
        </p:nvSpPr>
        <p:spPr>
          <a:xfrm>
            <a:off x="11438280" y="6370920"/>
            <a:ext cx="753120" cy="456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00C5173-3B26-4B05-9248-61A3F253C98D}" type="slidenum">
              <a:rPr lang="cs-CZ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14</a:t>
            </a:fld>
            <a:endParaRPr lang="cs-CZ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706490" y="27960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9537988"/>
              </p:ext>
            </p:extLst>
          </p:nvPr>
        </p:nvGraphicFramePr>
        <p:xfrm>
          <a:off x="7966681" y="1786597"/>
          <a:ext cx="3300239" cy="4777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Obrázek" r:id="rId3" imgW="0" imgH="0" progId="StaticMetafile">
                  <p:embed/>
                </p:oleObj>
              </mc:Choice>
              <mc:Fallback>
                <p:oleObj name="Obrázek" r:id="rId3" imgW="0" imgH="0" progId="StaticMetafile">
                  <p:embed/>
                  <p:pic>
                    <p:nvPicPr>
                      <p:cNvPr id="0" name="Picture 3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6681" y="1786597"/>
                        <a:ext cx="3300239" cy="477797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675" y="3938505"/>
            <a:ext cx="3311692" cy="262606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33822" y="6370920"/>
            <a:ext cx="161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15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616800" y="1433015"/>
            <a:ext cx="182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14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Spolky, veřejný život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913680" y="2095920"/>
            <a:ext cx="10353240" cy="3694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1) Sbor dobrovolných hasičů </a:t>
            </a:r>
            <a:r>
              <a:rPr lang="cs-CZ" sz="25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Blížejov</a:t>
            </a:r>
            <a:r>
              <a:rPr lang="cs-CZ" sz="25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/ Kolektiv mladých hasičů Dráčata </a:t>
            </a:r>
            <a:r>
              <a:rPr lang="cs-CZ" sz="25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Blížejov</a:t>
            </a:r>
            <a:endParaRPr lang="cs-CZ" sz="2500" b="1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Vedoucí: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Karel Steinbach ml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.            </a:t>
            </a: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Zástupce: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Jan Králík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Uspořádané akce: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maškarní ples pro děti, beseda se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záchranáři, stavba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májky, letní tábor Újezd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32" name="TextShape 3"/>
          <p:cNvSpPr txBox="1"/>
          <p:nvPr/>
        </p:nvSpPr>
        <p:spPr>
          <a:xfrm>
            <a:off x="11438280" y="6492960"/>
            <a:ext cx="7531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25346D8-1E51-414A-8173-4F6AD78C359B}" type="slidenum">
              <a:rPr lang="cs-CZ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15</a:t>
            </a:fld>
            <a:endParaRPr lang="cs-CZ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42" y="4469111"/>
            <a:ext cx="3768238" cy="211963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913811" y="6305968"/>
            <a:ext cx="227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16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Spolky, veřejný život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913680" y="2095920"/>
            <a:ext cx="10353240" cy="3694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2) Sokol </a:t>
            </a:r>
            <a:r>
              <a:rPr lang="cs-CZ" sz="25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Blížejov</a:t>
            </a:r>
            <a:endParaRPr lang="cs-CZ" sz="2500" b="1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94 členů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Akce: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18. 1. - Sokolský bál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algn="just">
              <a:lnSpc>
                <a:spcPct val="100000"/>
              </a:lnSpc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           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29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. 9. -  Zápas AMFORA Praha x Stará garda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blížejovských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hráčů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35" name="TextShape 3"/>
          <p:cNvSpPr txBox="1"/>
          <p:nvPr/>
        </p:nvSpPr>
        <p:spPr>
          <a:xfrm>
            <a:off x="11438280" y="6387840"/>
            <a:ext cx="753120" cy="585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6CF78A2-29E8-4A4F-9018-9CC3284E1507}" type="slidenum">
              <a:rPr lang="cs-CZ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16</a:t>
            </a:fld>
            <a:endParaRPr lang="cs-CZ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36" name="Obrázek 4"/>
          <p:cNvPicPr/>
          <p:nvPr/>
        </p:nvPicPr>
        <p:blipFill>
          <a:blip r:embed="rId2" cstate="print"/>
          <a:stretch/>
        </p:blipFill>
        <p:spPr>
          <a:xfrm>
            <a:off x="7734240" y="4208400"/>
            <a:ext cx="3532680" cy="2649600"/>
          </a:xfrm>
          <a:prstGeom prst="rect">
            <a:avLst/>
          </a:prstGeom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5964071" y="6488668"/>
            <a:ext cx="227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18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87" y="4309726"/>
            <a:ext cx="3371618" cy="236360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544705" y="4309726"/>
            <a:ext cx="163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17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Spolky a veřejný život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913680" y="2095920"/>
            <a:ext cx="10353240" cy="3694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3) Sdružení Beránek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cs-CZ" sz="25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Akce: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1. 6. 2014 - Dětský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den</a:t>
            </a: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 pitchFamily="34" charset="0"/>
              <a:buChar char="•"/>
            </a:pPr>
            <a:r>
              <a:rPr lang="cs-CZ" sz="25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</a:t>
            </a:r>
            <a:r>
              <a:rPr lang="cs-CZ" sz="2500" b="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přívesničkový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tábor, stanový tábor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Milevo, rozsvícení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vánočního stromku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algn="just">
              <a:lnSpc>
                <a:spcPct val="100000"/>
              </a:lnSpc>
            </a:pP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4) Svaz invalidů</a:t>
            </a:r>
            <a:endParaRPr lang="cs-CZ" sz="2500" b="1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Předsedkyně: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Hana Benešová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1.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schůze: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27. 5. 2014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1.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akce: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9. 10. 2014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Staňkov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39" name="TextShape 3"/>
          <p:cNvSpPr txBox="1"/>
          <p:nvPr/>
        </p:nvSpPr>
        <p:spPr>
          <a:xfrm>
            <a:off x="11438280" y="6492960"/>
            <a:ext cx="7531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72E17FA-F50E-45F4-8D51-CCF68C8D42D5}" type="slidenum">
              <a:rPr lang="cs-CZ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17</a:t>
            </a:fld>
            <a:endParaRPr lang="cs-CZ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Spolky, veřejný život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895500" y="2109042"/>
            <a:ext cx="10353240" cy="3694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5) Myslivecký spolek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10 členů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19 krmelců, 30 posedů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3 hony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69 ks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zastřelené zvěřiny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42" name="TextShape 3"/>
          <p:cNvSpPr txBox="1"/>
          <p:nvPr/>
        </p:nvSpPr>
        <p:spPr>
          <a:xfrm>
            <a:off x="11376000" y="6408000"/>
            <a:ext cx="7531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BAAAED0-2F9D-43C5-8396-BB56A8B65CB3}" type="slidenum">
              <a:rPr lang="cs-CZ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18</a:t>
            </a:fld>
            <a:endParaRPr lang="cs-CZ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43" name="Obrázek 142"/>
          <p:cNvPicPr/>
          <p:nvPr/>
        </p:nvPicPr>
        <p:blipFill>
          <a:blip r:embed="rId2" cstate="print"/>
          <a:stretch/>
        </p:blipFill>
        <p:spPr>
          <a:xfrm rot="21572400">
            <a:off x="4429531" y="4015472"/>
            <a:ext cx="3769920" cy="2827440"/>
          </a:xfrm>
          <a:prstGeom prst="rect">
            <a:avLst/>
          </a:prstGeom>
          <a:ln>
            <a:noFill/>
          </a:ln>
        </p:spPr>
      </p:pic>
      <p:pic>
        <p:nvPicPr>
          <p:cNvPr id="144" name="Obrázek 143"/>
          <p:cNvPicPr/>
          <p:nvPr/>
        </p:nvPicPr>
        <p:blipFill>
          <a:blip r:embed="rId3" cstate="print"/>
          <a:stretch/>
        </p:blipFill>
        <p:spPr>
          <a:xfrm>
            <a:off x="8712000" y="3276000"/>
            <a:ext cx="3312000" cy="2484000"/>
          </a:xfrm>
          <a:prstGeom prst="rect">
            <a:avLst/>
          </a:prstGeom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2442605" y="6375956"/>
            <a:ext cx="173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20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871045" y="5964072"/>
            <a:ext cx="1624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19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Sociální a zdravotní záležitosti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913680" y="2095920"/>
            <a:ext cx="10353240" cy="3694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MUDr. Marie Kubátová - dětská lékařka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MUDr. Anna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Čiklová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- lékařka pro dospělé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MUDr. Radka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Štrbíková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- stomatologická péče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50" name="TextShape 3"/>
          <p:cNvSpPr txBox="1"/>
          <p:nvPr/>
        </p:nvSpPr>
        <p:spPr>
          <a:xfrm>
            <a:off x="11267640" y="6387840"/>
            <a:ext cx="924120" cy="441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FA06DC7-159B-4508-BCEC-67C01C451E94}" type="slidenum">
              <a:rPr lang="cs-CZ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19</a:t>
            </a:fld>
            <a:endParaRPr lang="cs-CZ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51" name="Obrázek 4"/>
          <p:cNvPicPr/>
          <p:nvPr/>
        </p:nvPicPr>
        <p:blipFill>
          <a:blip r:embed="rId2" cstate="print"/>
          <a:stretch/>
        </p:blipFill>
        <p:spPr>
          <a:xfrm>
            <a:off x="7251120" y="2004120"/>
            <a:ext cx="4695480" cy="3266640"/>
          </a:xfrm>
          <a:prstGeom prst="rect">
            <a:avLst/>
          </a:prstGeom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7251120" y="5472752"/>
            <a:ext cx="166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22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80" y="3637440"/>
            <a:ext cx="2752725" cy="27813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780430" y="597771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21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663633" y="-220411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Obsah: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655093" y="832513"/>
            <a:ext cx="10697867" cy="506331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1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</a:t>
            </a:r>
            <a:r>
              <a:rPr lang="cs-CZ" sz="2500" b="1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. </a:t>
            </a:r>
            <a:r>
              <a:rPr lang="cs-CZ" sz="2500" b="1" u="sng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Úvod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: 1) Důvod výběru</a:t>
            </a:r>
          </a:p>
          <a:p>
            <a:pPr marL="360" algn="just">
              <a:lnSpc>
                <a:spcPct val="120000"/>
              </a:lnSpc>
              <a:buClr>
                <a:srgbClr val="FFFFFF"/>
              </a:buClr>
            </a:pPr>
            <a:r>
              <a:rPr lang="cs-CZ" sz="25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 </a:t>
            </a:r>
            <a:r>
              <a:rPr lang="cs-CZ" sz="25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                 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2 ) Prohlášení </a:t>
            </a:r>
          </a:p>
          <a:p>
            <a:pPr marL="360" algn="just">
              <a:lnSpc>
                <a:spcPct val="120000"/>
              </a:lnSpc>
              <a:buClr>
                <a:srgbClr val="FFFFFF"/>
              </a:buClr>
            </a:pP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                   3 ) Motto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00000"/>
              </a:lnSpc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    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             4 ) Anotace </a:t>
            </a:r>
          </a:p>
          <a:p>
            <a:pPr marL="228600" indent="-228240" algn="just">
              <a:lnSpc>
                <a:spcPct val="100000"/>
              </a:lnSpc>
            </a:pPr>
            <a:r>
              <a:rPr lang="cs-CZ" sz="2500" b="1" u="sng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II</a:t>
            </a:r>
            <a:r>
              <a:rPr lang="cs-CZ" sz="2500" b="1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. </a:t>
            </a:r>
            <a:r>
              <a:rPr lang="cs-CZ" sz="2500" b="1" u="sng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Stať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:    5) Světové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a celostátní události                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algn="just">
              <a:lnSpc>
                <a:spcPct val="100000"/>
              </a:lnSpc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               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 6 ) Obecní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záležitosti                                     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algn="just">
              <a:lnSpc>
                <a:spcPct val="100000"/>
              </a:lnSpc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               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 7 ) Hospodaření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obce   </a:t>
            </a:r>
            <a:endParaRPr lang="cs-CZ" sz="2500" b="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Light"/>
              <a:ea typeface="Arial Unicode MS"/>
            </a:endParaRPr>
          </a:p>
          <a:p>
            <a:pPr algn="just">
              <a:lnSpc>
                <a:spcPct val="100000"/>
              </a:lnSpc>
            </a:pP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                 8 ) Hospodářský život </a:t>
            </a:r>
          </a:p>
          <a:p>
            <a:pPr algn="just">
              <a:lnSpc>
                <a:spcPct val="100000"/>
              </a:lnSpc>
            </a:pP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                 9 ) Výstavba obce, spoje</a:t>
            </a:r>
            <a:endParaRPr lang="cs-CZ" sz="2500" b="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algn="just">
              <a:lnSpc>
                <a:spcPct val="100000"/>
              </a:lnSpc>
            </a:pP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                 10 ) Spolky a veřejný život         </a:t>
            </a:r>
          </a:p>
          <a:p>
            <a:pPr algn="just"/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                 11 ) Školství a kultura</a:t>
            </a:r>
            <a:endParaRPr lang="cs-CZ" sz="2500" b="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algn="just"/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                 12 ) Sociální a zdravotní záležitosti</a:t>
            </a:r>
            <a:endParaRPr lang="cs-CZ" sz="2500" b="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algn="just"/>
            <a:r>
              <a:rPr lang="cs-CZ" sz="25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                 1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3 ) Obyvatelstvo</a:t>
            </a:r>
          </a:p>
          <a:p>
            <a:pPr algn="just"/>
            <a:r>
              <a:rPr lang="cs-CZ" sz="25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 </a:t>
            </a:r>
            <a:r>
              <a:rPr lang="cs-CZ" sz="25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                14 ) Rozhovor s panem Mlezivou</a:t>
            </a:r>
            <a:endParaRPr lang="cs-CZ" sz="2500" b="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algn="just">
              <a:lnSpc>
                <a:spcPct val="100000"/>
              </a:lnSpc>
            </a:pPr>
            <a:r>
              <a:rPr lang="cs-CZ" sz="2500" b="1" u="sng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III</a:t>
            </a:r>
            <a:r>
              <a:rPr lang="cs-CZ" sz="2500" b="1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. </a:t>
            </a:r>
            <a:r>
              <a:rPr lang="cs-CZ" sz="2500" b="1" u="sng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Závěr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: 15 )  </a:t>
            </a:r>
            <a:r>
              <a:rPr lang="cs-CZ" sz="25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Zdroje, závěr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r>
              <a:rPr lang="cs-CZ" sz="21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 Unicode MS"/>
              </a:rPr>
              <a:t>             </a:t>
            </a: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85" name="TextShape 3"/>
          <p:cNvSpPr txBox="1"/>
          <p:nvPr/>
        </p:nvSpPr>
        <p:spPr>
          <a:xfrm>
            <a:off x="10514160" y="6366960"/>
            <a:ext cx="1677600" cy="722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0D603F6-87B0-4E34-8F7E-080A33293D81}" type="slidenum">
              <a:rPr lang="cs-CZ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2</a:t>
            </a:fld>
            <a:endParaRPr lang="cs-CZ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3314" name="Picture 2" descr="http://www.tvorba-webu.eu/wp-content/uploads/2015/10/obsah-web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2640" y="1568548"/>
            <a:ext cx="4229100" cy="4762500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8830101" y="6002078"/>
            <a:ext cx="190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2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Školství a kultura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913680" y="1790461"/>
            <a:ext cx="10353240" cy="3694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1) Školství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Celkem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dětí: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162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Volby do školské rady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MŠ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plně obsazena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Akce: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Tříkrálová sbírka, Dopravní soutěž, Vítání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občánků</a:t>
            </a:r>
          </a:p>
          <a:p>
            <a:pPr marL="228600" indent="-228240">
              <a:lnSpc>
                <a:spcPct val="10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54" name="TextShape 3"/>
          <p:cNvSpPr txBox="1"/>
          <p:nvPr/>
        </p:nvSpPr>
        <p:spPr>
          <a:xfrm>
            <a:off x="11438280" y="6437160"/>
            <a:ext cx="7531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7D20B68-80F9-4516-9077-6229418E67D7}" type="slidenum">
              <a:rPr lang="cs-CZ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20</a:t>
            </a:fld>
            <a:endParaRPr lang="cs-CZ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55" name="Obrázek 4"/>
          <p:cNvPicPr/>
          <p:nvPr/>
        </p:nvPicPr>
        <p:blipFill>
          <a:blip r:embed="rId2" cstate="print"/>
          <a:stretch/>
        </p:blipFill>
        <p:spPr>
          <a:xfrm>
            <a:off x="8338782" y="2197290"/>
            <a:ext cx="3455591" cy="2428434"/>
          </a:xfrm>
          <a:prstGeom prst="rect">
            <a:avLst/>
          </a:prstGeom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10176749" y="4694002"/>
            <a:ext cx="1856096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24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860" y="4625724"/>
            <a:ext cx="2837160" cy="212787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005015" y="6437160"/>
            <a:ext cx="1856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23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COMENIUS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49447" y="1758295"/>
            <a:ext cx="10353240" cy="3694680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5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Německo, Slovensko, Polsko, Rumunsko, Maďarsko, </a:t>
            </a:r>
            <a:r>
              <a:rPr lang="cs-CZ" sz="2500" dirty="0">
                <a:solidFill>
                  <a:schemeClr val="bg1"/>
                </a:solidFill>
                <a:latin typeface="Calibri Light" panose="020F0302020204030204" pitchFamily="34" charset="0"/>
              </a:rPr>
              <a:t>Č</a:t>
            </a:r>
            <a:r>
              <a:rPr lang="cs-CZ" sz="25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eská republika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5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2012 - 2014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5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Německo: duben – květen 2014 – příprava</a:t>
            </a:r>
          </a:p>
          <a:p>
            <a:pPr algn="just"/>
            <a:r>
              <a:rPr lang="cs-CZ" sz="25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                       2. – 6. 6. 2014 - návštěva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5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Polsko: 5. – 8. 5. 2014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99" y="4028606"/>
            <a:ext cx="3220871" cy="241565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66" y="3947727"/>
            <a:ext cx="3398293" cy="225646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03" y="2950545"/>
            <a:ext cx="3070746" cy="230305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0" y="6484942"/>
            <a:ext cx="218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25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076966" y="6363380"/>
            <a:ext cx="169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26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164061" y="5354179"/>
            <a:ext cx="225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27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1792597" y="6515720"/>
            <a:ext cx="1017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21</a:t>
            </a:r>
            <a:endParaRPr lang="cs-CZ" sz="16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Školství a kultura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913680" y="2095920"/>
            <a:ext cx="10353240" cy="3694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2) Kultura :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20. 9. 2014 - Setkání důchodců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28. 11. 2014 - Vítání občánků - obecní úřad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6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. 5. 2014 - prvomájový průvod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Knihovna Blížejov - 25 čtenářů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00000"/>
              </a:lnSpc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                                  - vypůjčeno 227 knih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58" name="TextShape 3"/>
          <p:cNvSpPr txBox="1"/>
          <p:nvPr/>
        </p:nvSpPr>
        <p:spPr>
          <a:xfrm>
            <a:off x="11438280" y="6432480"/>
            <a:ext cx="7531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867B442-0E90-4272-A3BD-9350B1233BCB}" type="slidenum">
              <a:rPr lang="cs-CZ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22</a:t>
            </a:fld>
            <a:endParaRPr lang="cs-CZ" sz="1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59" name="Obrázek 3"/>
          <p:cNvPicPr/>
          <p:nvPr/>
        </p:nvPicPr>
        <p:blipFill>
          <a:blip r:embed="rId2" cstate="print"/>
          <a:stretch/>
        </p:blipFill>
        <p:spPr>
          <a:xfrm>
            <a:off x="6113880" y="4860000"/>
            <a:ext cx="3184560" cy="1800000"/>
          </a:xfrm>
          <a:prstGeom prst="rect">
            <a:avLst/>
          </a:prstGeom>
          <a:ln>
            <a:noFill/>
          </a:ln>
        </p:spPr>
      </p:pic>
      <p:pic>
        <p:nvPicPr>
          <p:cNvPr id="160" name="Obrázek 5"/>
          <p:cNvPicPr/>
          <p:nvPr/>
        </p:nvPicPr>
        <p:blipFill>
          <a:blip r:embed="rId3" cstate="print"/>
          <a:stretch/>
        </p:blipFill>
        <p:spPr>
          <a:xfrm>
            <a:off x="8269200" y="1609920"/>
            <a:ext cx="3467520" cy="2346120"/>
          </a:xfrm>
          <a:prstGeom prst="rect">
            <a:avLst/>
          </a:prstGeom>
          <a:ln>
            <a:noFill/>
          </a:ln>
        </p:spPr>
      </p:pic>
      <p:sp>
        <p:nvSpPr>
          <p:cNvPr id="161" name="CustomShape 4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2" name="Obrázek 18"/>
          <p:cNvPicPr/>
          <p:nvPr/>
        </p:nvPicPr>
        <p:blipFill>
          <a:blip r:embed="rId4" cstate="print"/>
          <a:stretch/>
        </p:blipFill>
        <p:spPr>
          <a:xfrm>
            <a:off x="9628560" y="4208400"/>
            <a:ext cx="2100600" cy="2512440"/>
          </a:xfrm>
          <a:prstGeom prst="rect">
            <a:avLst/>
          </a:prstGeom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10112991" y="1241946"/>
            <a:ext cx="1616169" cy="36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30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472885" y="6369540"/>
            <a:ext cx="2060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28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956645" y="4364488"/>
            <a:ext cx="182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29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obyvatelstvo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913680" y="2133489"/>
            <a:ext cx="10353240" cy="3694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993 obyvatel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Nejstarší </a:t>
            </a:r>
            <a:r>
              <a:rPr lang="cs-CZ" sz="25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obyvatelka: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Wolfová Růžena (88 let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)</a:t>
            </a: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Průměrný věk: 34,39 let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Úmrtí: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6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Narození: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14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47" name="TextShape 3"/>
          <p:cNvSpPr txBox="1"/>
          <p:nvPr/>
        </p:nvSpPr>
        <p:spPr>
          <a:xfrm>
            <a:off x="11438280" y="6492960"/>
            <a:ext cx="7531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2FD9702-71FB-44EE-AE5B-CC7953F77985}" type="slidenum">
              <a:rPr lang="cs-CZ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23</a:t>
            </a:fld>
            <a:endParaRPr lang="cs-CZ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024" y="1935360"/>
            <a:ext cx="2702256" cy="300250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609400" y="513599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31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ROZHOVOR S PANEM MLEZIVOU</a:t>
            </a:r>
            <a:endParaRPr lang="cs-CZ" sz="3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258588" y="1935360"/>
            <a:ext cx="10353240" cy="1325880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500" b="1" u="sng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Co byste v naší obci pozměnil? </a:t>
            </a:r>
            <a:r>
              <a:rPr lang="cs-CZ" sz="25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- ,, V naší obci je třeba dodělat několik věcí, zřídit chodníky kolem pošty, kabeláž do země a nový asfalt.</a:t>
            </a:r>
            <a:r>
              <a:rPr lang="cs-CZ" sz="2500" dirty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cs-CZ" sz="25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“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5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500" b="1" u="sng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Co se Vám naopak v obci líbí? </a:t>
            </a:r>
            <a:r>
              <a:rPr lang="cs-CZ" sz="25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- ,, Máme zde krásnou školu a školku, hasičárnu, prodejnu potravin, zeleň, postavily se byty pro rodiny, máme novou ČOV. “</a:t>
            </a:r>
            <a:endParaRPr lang="cs-CZ" sz="25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764371" y="6488668"/>
            <a:ext cx="54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23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65" y="3835021"/>
            <a:ext cx="3757685" cy="281826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6389" y="6283953"/>
            <a:ext cx="175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33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258568" y="6099287"/>
            <a:ext cx="1778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32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7106" name="Picture 2" descr="http://files.l2servers.webnode.cz/system_preview_detail_200001985-022e203317/rozhov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0947" y="3901216"/>
            <a:ext cx="3037791" cy="2956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40923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LITERATURA A OSTATNÍ ZDROJE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913680" y="2095920"/>
            <a:ext cx="10353240" cy="3694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u="sng" strike="noStrike" spc="-1" dirty="0">
                <a:solidFill>
                  <a:srgbClr val="6BA9DA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http://</a:t>
            </a:r>
            <a:r>
              <a:rPr lang="cs-CZ" sz="2500" b="0" u="sng" strike="noStrike" spc="-1" dirty="0" smtClean="0">
                <a:solidFill>
                  <a:srgbClr val="6BA9DA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www.blizejov.cz/rozpocty-obce/ds-1005/p1=2082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u="sng" strike="noStrike" spc="-1" dirty="0">
                <a:solidFill>
                  <a:srgbClr val="6BA9DA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http://www.</a:t>
            </a:r>
            <a:r>
              <a:rPr lang="cs-CZ" sz="2500" b="0" u="sng" strike="noStrike" spc="-1" dirty="0" err="1">
                <a:solidFill>
                  <a:srgbClr val="6BA9DA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blizejov.cz</a:t>
            </a:r>
            <a:r>
              <a:rPr lang="cs-CZ" sz="2500" b="0" u="sng" strike="noStrike" spc="-1" dirty="0">
                <a:solidFill>
                  <a:srgbClr val="6BA9DA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/usneseni-zastupitelstva-obce/</a:t>
            </a:r>
            <a:r>
              <a:rPr lang="cs-CZ" sz="2500" b="0" u="sng" strike="noStrike" spc="-1" dirty="0" err="1">
                <a:solidFill>
                  <a:srgbClr val="6BA9DA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ds</a:t>
            </a:r>
            <a:r>
              <a:rPr lang="cs-CZ" sz="2500" b="0" u="sng" strike="noStrike" spc="-1" dirty="0">
                <a:solidFill>
                  <a:srgbClr val="6BA9DA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-1004/p1=2081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u="sng" strike="noStrike" spc="-1" dirty="0">
                <a:solidFill>
                  <a:srgbClr val="6BA9DA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http://www.</a:t>
            </a:r>
            <a:r>
              <a:rPr lang="cs-CZ" sz="2500" b="0" u="sng" strike="noStrike" spc="-1" dirty="0" err="1">
                <a:solidFill>
                  <a:srgbClr val="6BA9DA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blizejov.cz</a:t>
            </a:r>
            <a:r>
              <a:rPr lang="cs-CZ" sz="2500" b="0" u="sng" strike="noStrike" spc="-1" dirty="0">
                <a:solidFill>
                  <a:srgbClr val="6BA9DA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/obecni-</a:t>
            </a:r>
            <a:r>
              <a:rPr lang="cs-CZ" sz="2500" b="0" u="sng" strike="noStrike" spc="-1" dirty="0" err="1">
                <a:solidFill>
                  <a:srgbClr val="6BA9DA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urad</a:t>
            </a:r>
            <a:r>
              <a:rPr lang="cs-CZ" sz="2500" b="0" u="sng" strike="noStrike" spc="-1" dirty="0">
                <a:solidFill>
                  <a:srgbClr val="6BA9DA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/os-10/p1=57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Kronika ZŠ </a:t>
            </a:r>
            <a:r>
              <a:rPr lang="cs-CZ" sz="2500" b="0" u="sng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Blížejov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Podatelna OU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Stavební dokumenty- pan ing. Vlček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Zápisy ze schůzí TJ Sokol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Zápisy ze </a:t>
            </a:r>
            <a:r>
              <a:rPr lang="cs-CZ" sz="2500" b="0" u="sng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zastupitelstva</a:t>
            </a: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u="sng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Domažlický deník</a:t>
            </a: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u="sng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ZŠ a MŠ </a:t>
            </a:r>
            <a:r>
              <a:rPr lang="cs-CZ" sz="2500" b="0" u="sng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Blížejov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65" name="TextShape 3"/>
          <p:cNvSpPr txBox="1"/>
          <p:nvPr/>
        </p:nvSpPr>
        <p:spPr>
          <a:xfrm>
            <a:off x="11438280" y="6492960"/>
            <a:ext cx="7531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88E0779-45DD-4B43-8B6E-9512EECA422A}" type="slidenum">
              <a:rPr lang="cs-CZ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25</a:t>
            </a:fld>
            <a:endParaRPr lang="cs-CZ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437320" y="6124066"/>
            <a:ext cx="246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34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5058" name="Picture 2" descr="http://nd01.jxs.cz/644/994/42f769b2ad_32929192_o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8567" y="3045656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1477" y="196948"/>
            <a:ext cx="10353240" cy="1325880"/>
          </a:xfrm>
        </p:spPr>
        <p:txBody>
          <a:bodyPr/>
          <a:lstStyle/>
          <a:p>
            <a:pPr algn="ctr"/>
            <a:r>
              <a:rPr lang="cs-CZ" sz="3400" b="1" dirty="0" smtClean="0">
                <a:solidFill>
                  <a:schemeClr val="bg1"/>
                </a:solidFill>
                <a:latin typeface="Bookman Old Style" pitchFamily="18" charset="0"/>
              </a:rPr>
              <a:t>ZDROJE OBRÁZKŮ</a:t>
            </a:r>
            <a:endParaRPr lang="cs-CZ" sz="3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885545" y="2419478"/>
            <a:ext cx="10353240" cy="3694680"/>
          </a:xfrm>
        </p:spPr>
        <p:txBody>
          <a:bodyPr/>
          <a:lstStyle/>
          <a:p>
            <a:r>
              <a:rPr lang="cs-CZ" sz="1800" b="1" dirty="0" smtClean="0">
                <a:solidFill>
                  <a:schemeClr val="bg1"/>
                </a:solidFill>
                <a:latin typeface="Calibri Light" pitchFamily="34" charset="0"/>
              </a:rPr>
              <a:t>Kliparty MS PowerPoint</a:t>
            </a:r>
          </a:p>
          <a:p>
            <a:r>
              <a:rPr lang="cs-CZ" sz="1800" b="1" dirty="0" smtClean="0">
                <a:solidFill>
                  <a:schemeClr val="bg1"/>
                </a:solidFill>
                <a:latin typeface="Calibri Light" pitchFamily="34" charset="0"/>
              </a:rPr>
              <a:t>Obrázek č. 2 - </a:t>
            </a:r>
            <a:r>
              <a:rPr lang="cs-CZ" sz="18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- http://www.tvorba-webu.</a:t>
            </a:r>
            <a:r>
              <a:rPr lang="cs-CZ" sz="18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eu</a:t>
            </a:r>
            <a:r>
              <a:rPr lang="cs-CZ" sz="18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/</a:t>
            </a:r>
            <a:r>
              <a:rPr lang="cs-CZ" sz="18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wp</a:t>
            </a:r>
            <a:r>
              <a:rPr lang="cs-CZ" sz="18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-</a:t>
            </a:r>
            <a:r>
              <a:rPr lang="cs-CZ" sz="18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content</a:t>
            </a:r>
            <a:r>
              <a:rPr lang="cs-CZ" sz="18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/</a:t>
            </a:r>
            <a:r>
              <a:rPr lang="cs-CZ" sz="18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uploads</a:t>
            </a:r>
            <a:r>
              <a:rPr lang="cs-CZ" sz="18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/2015/10/obsah-webu.</a:t>
            </a:r>
            <a:r>
              <a:rPr lang="cs-CZ" sz="18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png</a:t>
            </a:r>
            <a:endParaRPr lang="cs-CZ" sz="1800" b="1" dirty="0" smtClean="0">
              <a:solidFill>
                <a:schemeClr val="bg1"/>
              </a:solidFill>
              <a:latin typeface="Calibri Light" pitchFamily="34" charset="0"/>
            </a:endParaRPr>
          </a:p>
          <a:p>
            <a:r>
              <a:rPr lang="cs-CZ" sz="1800" b="1" dirty="0" smtClean="0">
                <a:solidFill>
                  <a:schemeClr val="bg1"/>
                </a:solidFill>
                <a:latin typeface="Calibri Light" pitchFamily="34" charset="0"/>
              </a:rPr>
              <a:t>Obrázek č. 3 - </a:t>
            </a:r>
            <a:r>
              <a:rPr lang="cs-CZ" sz="1800" dirty="0" smtClean="0">
                <a:solidFill>
                  <a:schemeClr val="bg1"/>
                </a:solidFill>
                <a:latin typeface="Calibri Light" pitchFamily="34" charset="0"/>
              </a:rPr>
              <a:t>http://files.kct-havlickuvbrod.webnode.cz/200000243-ac47fae3c0/kronika.gif</a:t>
            </a:r>
          </a:p>
          <a:p>
            <a:r>
              <a:rPr lang="cs-CZ" sz="1800" b="1" dirty="0" smtClean="0">
                <a:solidFill>
                  <a:schemeClr val="bg1"/>
                </a:solidFill>
                <a:latin typeface="Calibri Light" pitchFamily="34" charset="0"/>
              </a:rPr>
              <a:t>Obrázek č. 4 </a:t>
            </a:r>
            <a:r>
              <a:rPr lang="cs-CZ" sz="1800" dirty="0" smtClean="0">
                <a:solidFill>
                  <a:schemeClr val="bg1"/>
                </a:solidFill>
                <a:latin typeface="Calibri Light" pitchFamily="34" charset="0"/>
              </a:rPr>
              <a:t>- http://media.sport.</a:t>
            </a:r>
            <a:r>
              <a:rPr lang="cs-CZ" sz="1800" dirty="0" err="1" smtClean="0">
                <a:solidFill>
                  <a:schemeClr val="bg1"/>
                </a:solidFill>
                <a:latin typeface="Calibri Light" pitchFamily="34" charset="0"/>
              </a:rPr>
              <a:t>cz</a:t>
            </a:r>
            <a:r>
              <a:rPr lang="cs-CZ" sz="1800" dirty="0" smtClean="0">
                <a:solidFill>
                  <a:schemeClr val="bg1"/>
                </a:solidFill>
                <a:latin typeface="Calibri Light" pitchFamily="34" charset="0"/>
              </a:rPr>
              <a:t>/</a:t>
            </a:r>
            <a:r>
              <a:rPr lang="cs-CZ" sz="1800" dirty="0" err="1" smtClean="0">
                <a:solidFill>
                  <a:schemeClr val="bg1"/>
                </a:solidFill>
                <a:latin typeface="Calibri Light" pitchFamily="34" charset="0"/>
              </a:rPr>
              <a:t>images</a:t>
            </a:r>
            <a:r>
              <a:rPr lang="cs-CZ" sz="1800" dirty="0" smtClean="0">
                <a:solidFill>
                  <a:schemeClr val="bg1"/>
                </a:solidFill>
                <a:latin typeface="Calibri Light" pitchFamily="34" charset="0"/>
              </a:rPr>
              <a:t>/</a:t>
            </a:r>
            <a:r>
              <a:rPr lang="cs-CZ" sz="1800" dirty="0" err="1" smtClean="0">
                <a:solidFill>
                  <a:schemeClr val="bg1"/>
                </a:solidFill>
                <a:latin typeface="Calibri Light" pitchFamily="34" charset="0"/>
              </a:rPr>
              <a:t>gallery</a:t>
            </a:r>
            <a:r>
              <a:rPr lang="cs-CZ" sz="1800" dirty="0" smtClean="0">
                <a:solidFill>
                  <a:schemeClr val="bg1"/>
                </a:solidFill>
                <a:latin typeface="Calibri Light" pitchFamily="34" charset="0"/>
              </a:rPr>
              <a:t>/0000000009990632/</a:t>
            </a:r>
            <a:r>
              <a:rPr lang="cs-CZ" sz="1800" dirty="0" err="1" smtClean="0">
                <a:solidFill>
                  <a:schemeClr val="bg1"/>
                </a:solidFill>
                <a:latin typeface="Calibri Light" pitchFamily="34" charset="0"/>
              </a:rPr>
              <a:t>ceWfSBBfdV</a:t>
            </a:r>
            <a:r>
              <a:rPr lang="cs-CZ" sz="1800" dirty="0" smtClean="0">
                <a:solidFill>
                  <a:schemeClr val="bg1"/>
                </a:solidFill>
                <a:latin typeface="Calibri Light" pitchFamily="34" charset="0"/>
              </a:rPr>
              <a:t>-tcCzC4DLsLA/52ea1768938911eaa2770100-172163.jpg?20140130101410   </a:t>
            </a:r>
          </a:p>
          <a:p>
            <a:r>
              <a:rPr lang="cs-CZ" sz="1800" b="1" dirty="0" smtClean="0">
                <a:solidFill>
                  <a:schemeClr val="bg1"/>
                </a:solidFill>
                <a:latin typeface="Calibri Light" pitchFamily="34" charset="0"/>
              </a:rPr>
              <a:t>Obrázek č.  5 </a:t>
            </a:r>
            <a:r>
              <a:rPr lang="cs-CZ" sz="1800" dirty="0" smtClean="0">
                <a:solidFill>
                  <a:schemeClr val="bg1"/>
                </a:solidFill>
                <a:latin typeface="Calibri Light" pitchFamily="34" charset="0"/>
              </a:rPr>
              <a:t>- http://cdn.i0.cz/</a:t>
            </a:r>
            <a:r>
              <a:rPr lang="cs-CZ" sz="1800" dirty="0" err="1" smtClean="0">
                <a:solidFill>
                  <a:schemeClr val="bg1"/>
                </a:solidFill>
                <a:latin typeface="Calibri Light" pitchFamily="34" charset="0"/>
              </a:rPr>
              <a:t>src</a:t>
            </a:r>
            <a:r>
              <a:rPr lang="cs-CZ" sz="1800" dirty="0" smtClean="0">
                <a:solidFill>
                  <a:schemeClr val="bg1"/>
                </a:solidFill>
                <a:latin typeface="Calibri Light" pitchFamily="34" charset="0"/>
              </a:rPr>
              <a:t>/public-data/2f/47/4827f3ca385895049d9c6000ae38_base_</a:t>
            </a:r>
            <a:r>
              <a:rPr lang="cs-CZ" sz="1800" dirty="0" err="1" smtClean="0">
                <a:solidFill>
                  <a:schemeClr val="bg1"/>
                </a:solidFill>
                <a:latin typeface="Calibri Light" pitchFamily="34" charset="0"/>
              </a:rPr>
              <a:t>optimal.jpg</a:t>
            </a:r>
            <a:endParaRPr lang="cs-CZ" sz="1800" dirty="0" smtClean="0">
              <a:solidFill>
                <a:schemeClr val="bg1"/>
              </a:solidFill>
              <a:latin typeface="Calibri Light" pitchFamily="34" charset="0"/>
            </a:endParaRPr>
          </a:p>
          <a:p>
            <a:r>
              <a:rPr lang="cs-CZ" sz="1800" b="1" dirty="0" smtClean="0">
                <a:solidFill>
                  <a:schemeClr val="bg1"/>
                </a:solidFill>
                <a:latin typeface="Calibri Light" pitchFamily="34" charset="0"/>
              </a:rPr>
              <a:t>Obrázek č. 6 </a:t>
            </a:r>
            <a:r>
              <a:rPr lang="cs-CZ" sz="1800" dirty="0" smtClean="0">
                <a:solidFill>
                  <a:schemeClr val="bg1"/>
                </a:solidFill>
                <a:latin typeface="Calibri Light" pitchFamily="34" charset="0"/>
              </a:rPr>
              <a:t>- https://im9.cz/iR/importprodukt-orig/2a7/2a7a0c82cd8bf9bb3357802c1a989218.jpg</a:t>
            </a:r>
          </a:p>
          <a:p>
            <a:r>
              <a:rPr lang="cs-CZ" sz="1800" b="1" dirty="0" smtClean="0">
                <a:solidFill>
                  <a:schemeClr val="bg1"/>
                </a:solidFill>
                <a:latin typeface="Calibri Light" pitchFamily="34" charset="0"/>
              </a:rPr>
              <a:t>Obrázek č. 7 </a:t>
            </a:r>
            <a:r>
              <a:rPr lang="cs-CZ" sz="1800" dirty="0" smtClean="0">
                <a:solidFill>
                  <a:schemeClr val="bg1"/>
                </a:solidFill>
                <a:latin typeface="Calibri Light" pitchFamily="34" charset="0"/>
              </a:rPr>
              <a:t>- </a:t>
            </a:r>
            <a:r>
              <a:rPr lang="cs-CZ" sz="1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http://www.</a:t>
            </a:r>
            <a:r>
              <a:rPr lang="cs-CZ" sz="18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nasevalassko.info</a:t>
            </a:r>
            <a:r>
              <a:rPr lang="cs-CZ" sz="1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/</a:t>
            </a:r>
            <a:r>
              <a:rPr lang="cs-CZ" sz="18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zpravodajstvi</a:t>
            </a:r>
            <a:r>
              <a:rPr lang="cs-CZ" sz="1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/</a:t>
            </a:r>
            <a:r>
              <a:rPr lang="cs-CZ" sz="18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hasici</a:t>
            </a:r>
            <a:r>
              <a:rPr lang="cs-CZ" sz="1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/</a:t>
            </a:r>
            <a:r>
              <a:rPr lang="cs-CZ" sz="18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item</a:t>
            </a:r>
            <a:r>
              <a:rPr lang="cs-CZ" sz="1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/3193-ve-</a:t>
            </a:r>
            <a:r>
              <a:rPr lang="cs-CZ" sz="18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vrbeticich</a:t>
            </a:r>
            <a:r>
              <a:rPr lang="cs-CZ" sz="1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-</a:t>
            </a:r>
            <a:r>
              <a:rPr lang="cs-CZ" sz="18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hori</a:t>
            </a:r>
            <a:r>
              <a:rPr lang="cs-CZ" sz="1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-</a:t>
            </a:r>
            <a:r>
              <a:rPr lang="cs-CZ" sz="18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municni</a:t>
            </a:r>
            <a:r>
              <a:rPr lang="cs-CZ" sz="1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-sklad.</a:t>
            </a:r>
            <a:r>
              <a:rPr lang="cs-CZ" sz="18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html</a:t>
            </a:r>
            <a:endParaRPr lang="cs-CZ" sz="1800" spc="-1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 Light" pitchFamily="34" charset="0"/>
            </a:endParaRPr>
          </a:p>
          <a:p>
            <a:r>
              <a:rPr lang="cs-CZ" sz="1800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Obrázek  č. 8 </a:t>
            </a:r>
            <a:r>
              <a:rPr lang="cs-CZ" sz="1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- http://www.</a:t>
            </a:r>
            <a:r>
              <a:rPr lang="cs-CZ" sz="18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smocr.cz</a:t>
            </a:r>
            <a:r>
              <a:rPr lang="cs-CZ" sz="1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/</a:t>
            </a:r>
            <a:r>
              <a:rPr lang="cs-CZ" sz="18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cz</a:t>
            </a:r>
            <a:r>
              <a:rPr lang="cs-CZ" sz="1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/svaz-mest-a-obci-</a:t>
            </a:r>
            <a:r>
              <a:rPr lang="cs-CZ" sz="18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cr</a:t>
            </a:r>
            <a:r>
              <a:rPr lang="cs-CZ" sz="1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/organy-svazu/</a:t>
            </a:r>
            <a:r>
              <a:rPr lang="cs-CZ" sz="18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predsednictvo</a:t>
            </a:r>
            <a:r>
              <a:rPr lang="cs-CZ" sz="1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/q-a-</a:t>
            </a:r>
            <a:r>
              <a:rPr lang="cs-CZ" sz="18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jiri</a:t>
            </a:r>
            <a:r>
              <a:rPr lang="cs-CZ" sz="1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-</a:t>
            </a:r>
            <a:r>
              <a:rPr lang="cs-CZ" sz="18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cervenka</a:t>
            </a:r>
            <a:r>
              <a:rPr lang="cs-CZ" sz="1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-starosta-obce-</a:t>
            </a:r>
            <a:r>
              <a:rPr lang="cs-CZ" sz="18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blizejov.aspx</a:t>
            </a:r>
            <a:endParaRPr lang="cs-CZ" sz="1800" spc="-1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 Light" pitchFamily="34" charset="0"/>
            </a:endParaRPr>
          </a:p>
          <a:p>
            <a:r>
              <a:rPr lang="cs-CZ" sz="1800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Obrázek č. 9 </a:t>
            </a:r>
            <a:r>
              <a:rPr lang="cs-CZ" sz="1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- http://img.firmy.cz/premise/full/201407/0914/85/53bd56b285ddb7b7429f0800?v=1</a:t>
            </a:r>
          </a:p>
          <a:p>
            <a:r>
              <a:rPr lang="cs-CZ" sz="1800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Obrázek č. 10 </a:t>
            </a:r>
            <a:r>
              <a:rPr lang="cs-CZ" sz="1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- http://previews.123rf.com/</a:t>
            </a:r>
            <a:r>
              <a:rPr lang="cs-CZ" sz="18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images</a:t>
            </a:r>
            <a:r>
              <a:rPr lang="cs-CZ" sz="1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/tribalium123/tribalium1231209/tribalium123120900272/15414388-</a:t>
            </a:r>
            <a:r>
              <a:rPr lang="cs-CZ" sz="18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Hand</a:t>
            </a:r>
            <a:r>
              <a:rPr lang="cs-CZ" sz="1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-</a:t>
            </a:r>
            <a:r>
              <a:rPr lang="cs-CZ" sz="18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Geld</a:t>
            </a:r>
            <a:r>
              <a:rPr lang="cs-CZ" sz="1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-</a:t>
            </a:r>
            <a:r>
              <a:rPr lang="cs-CZ" sz="18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geben</a:t>
            </a:r>
            <a:r>
              <a:rPr lang="cs-CZ" sz="1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-</a:t>
            </a:r>
            <a:r>
              <a:rPr lang="cs-CZ" sz="18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Hand</a:t>
            </a:r>
            <a:r>
              <a:rPr lang="cs-CZ" sz="1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-</a:t>
            </a:r>
            <a:r>
              <a:rPr lang="cs-CZ" sz="18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mit</a:t>
            </a:r>
            <a:r>
              <a:rPr lang="cs-CZ" sz="1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-</a:t>
            </a:r>
            <a:r>
              <a:rPr lang="cs-CZ" sz="18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Geld</a:t>
            </a:r>
            <a:r>
              <a:rPr lang="cs-CZ" sz="1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-</a:t>
            </a:r>
            <a:r>
              <a:rPr lang="cs-CZ" sz="18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Hand</a:t>
            </a:r>
            <a:r>
              <a:rPr lang="cs-CZ" sz="1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-</a:t>
            </a:r>
            <a:r>
              <a:rPr lang="cs-CZ" sz="18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Banknoten</a:t>
            </a:r>
            <a:r>
              <a:rPr lang="cs-CZ" sz="1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-</a:t>
            </a:r>
            <a:r>
              <a:rPr lang="cs-CZ" sz="18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Geld</a:t>
            </a:r>
            <a:r>
              <a:rPr lang="cs-CZ" sz="1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-in-</a:t>
            </a:r>
            <a:r>
              <a:rPr lang="cs-CZ" sz="18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die</a:t>
            </a:r>
            <a:r>
              <a:rPr lang="cs-CZ" sz="1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-</a:t>
            </a:r>
            <a:r>
              <a:rPr lang="cs-CZ" sz="18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Hand</a:t>
            </a:r>
            <a:r>
              <a:rPr lang="cs-CZ" sz="1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-</a:t>
            </a:r>
            <a:r>
              <a:rPr lang="cs-CZ" sz="18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Lizenzfreie</a:t>
            </a:r>
            <a:r>
              <a:rPr lang="cs-CZ" sz="1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-</a:t>
            </a:r>
            <a:r>
              <a:rPr lang="cs-CZ" sz="18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Bilder.jpg</a:t>
            </a:r>
            <a:endParaRPr lang="cs-CZ" sz="1800" spc="-1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 Light" pitchFamily="34" charset="0"/>
            </a:endParaRPr>
          </a:p>
          <a:p>
            <a:r>
              <a:rPr lang="cs-CZ" sz="1800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Obrázek č. 13  </a:t>
            </a:r>
            <a:r>
              <a:rPr lang="cs-CZ" sz="1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- https://upload.wikimedia.org/wikipedia/commons/thumb/9/92/Kostel_v_Bl%C3%AD%C5%BEejov%C4%9B.JPG/1024px-Kostel_v_Bl%C3%AD%C5%BEejov%C4%9B.JPG</a:t>
            </a:r>
            <a:endParaRPr lang="cs-CZ" sz="1800" dirty="0" smtClean="0">
              <a:solidFill>
                <a:schemeClr val="bg1"/>
              </a:solidFill>
              <a:latin typeface="Calibri Light" pitchFamily="34" charset="0"/>
            </a:endParaRPr>
          </a:p>
          <a:p>
            <a:pPr>
              <a:buNone/>
            </a:pPr>
            <a:r>
              <a:rPr lang="cs-CZ" sz="1800" dirty="0" smtClean="0">
                <a:solidFill>
                  <a:schemeClr val="bg1"/>
                </a:solidFill>
                <a:latin typeface="Calibri Light" pitchFamily="34" charset="0"/>
              </a:rPr>
              <a:t>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Zdroje obrázků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913680" y="2339175"/>
            <a:ext cx="10353240" cy="3694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Obrázek č. 15 - </a:t>
            </a:r>
            <a:r>
              <a:rPr lang="cs-CZ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http://farm8.staticflickr.com/7496/27210386042_aa48513807_</a:t>
            </a:r>
            <a:r>
              <a:rPr lang="cs-CZ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b.jpg</a:t>
            </a:r>
            <a:endParaRPr lang="cs-CZ" spc="-1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 Light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Obrázek č. 15 - </a:t>
            </a:r>
            <a:r>
              <a:rPr lang="cs-CZ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http://www.</a:t>
            </a:r>
            <a:r>
              <a:rPr lang="cs-CZ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zsblizejov.cz</a:t>
            </a:r>
            <a:r>
              <a:rPr lang="cs-CZ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/index.</a:t>
            </a:r>
            <a:r>
              <a:rPr lang="cs-CZ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php</a:t>
            </a:r>
            <a:r>
              <a:rPr lang="cs-CZ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?id=693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Obrázek č. 18 </a:t>
            </a:r>
            <a:r>
              <a:rPr lang="cs-CZ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- http://www.myslivost.</a:t>
            </a:r>
            <a:r>
              <a:rPr lang="cs-CZ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cz</a:t>
            </a:r>
            <a:r>
              <a:rPr lang="cs-CZ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/</a:t>
            </a:r>
            <a:r>
              <a:rPr lang="cs-CZ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omsdomazlice</a:t>
            </a:r>
            <a:r>
              <a:rPr lang="cs-CZ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/</a:t>
            </a:r>
            <a:r>
              <a:rPr lang="cs-CZ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Strelectvi</a:t>
            </a:r>
            <a:r>
              <a:rPr lang="cs-CZ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/</a:t>
            </a:r>
            <a:r>
              <a:rPr lang="cs-CZ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soutez</a:t>
            </a:r>
            <a:r>
              <a:rPr lang="cs-CZ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-</a:t>
            </a:r>
            <a:r>
              <a:rPr lang="cs-CZ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druzstev</a:t>
            </a:r>
            <a:r>
              <a:rPr lang="cs-CZ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-clenu-OMS-</a:t>
            </a:r>
            <a:r>
              <a:rPr lang="cs-CZ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Domazlice</a:t>
            </a:r>
            <a:r>
              <a:rPr lang="cs-CZ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/</a:t>
            </a:r>
            <a:r>
              <a:rPr lang="cs-CZ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Fotogalerie</a:t>
            </a:r>
            <a:r>
              <a:rPr lang="cs-CZ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/P1010049.aspx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Obrázek č. 20 </a:t>
            </a:r>
            <a:r>
              <a:rPr lang="cs-CZ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- http</a:t>
            </a:r>
            <a:r>
              <a:rPr lang="cs-CZ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://www.soupispamatek.cz/arl-kcz/cs/detail-kcz_un_auth-0001671-Zamek-Blizejov</a:t>
            </a:r>
            <a:r>
              <a:rPr lang="cs-CZ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Obrázek č. 29 </a:t>
            </a:r>
            <a:r>
              <a:rPr lang="cs-CZ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- http://files.l2servers.webnode.cz/</a:t>
            </a:r>
            <a:r>
              <a:rPr lang="cs-CZ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system</a:t>
            </a:r>
            <a:r>
              <a:rPr lang="cs-CZ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_</a:t>
            </a:r>
            <a:r>
              <a:rPr lang="cs-CZ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preview</a:t>
            </a:r>
            <a:r>
              <a:rPr lang="cs-CZ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_detail_200001985-022e203317/rozhovor.</a:t>
            </a:r>
            <a:r>
              <a:rPr lang="cs-CZ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jpg</a:t>
            </a:r>
            <a:endParaRPr lang="cs-CZ" spc="-1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 Light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Obrázek č. 30 </a:t>
            </a:r>
            <a:r>
              <a:rPr lang="cs-CZ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- http://nd01.jxs.cz/644/994/42f769b2ad_32929192_o2.gif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 Light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spc="-1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 Light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Light" pitchFamily="34" charset="0"/>
            </a:endParaRPr>
          </a:p>
        </p:txBody>
      </p:sp>
      <p:sp>
        <p:nvSpPr>
          <p:cNvPr id="169" name="TextShape 3"/>
          <p:cNvSpPr txBox="1"/>
          <p:nvPr/>
        </p:nvSpPr>
        <p:spPr>
          <a:xfrm>
            <a:off x="11438280" y="6492960"/>
            <a:ext cx="7531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C058F15-D60D-4D63-A33B-EA56E9400353}" type="slidenum">
              <a:rPr lang="cs-CZ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27</a:t>
            </a:fld>
            <a:endParaRPr lang="cs-CZ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790850" y="582185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ZÁVĚR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913680" y="731144"/>
            <a:ext cx="10353240" cy="3694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endParaRPr lang="cs-CZ" sz="2400" b="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endParaRPr lang="cs-CZ" sz="32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endParaRPr lang="cs-CZ" sz="32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3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</a:rPr>
              <a:t>Na závěr bychom vám rády poděkovaly za pozornost a popřály hezký den. </a:t>
            </a:r>
          </a:p>
          <a:p>
            <a:pPr marL="228600" indent="-22824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</a:endParaRPr>
          </a:p>
        </p:txBody>
      </p:sp>
      <p:sp>
        <p:nvSpPr>
          <p:cNvPr id="172" name="TextShape 3"/>
          <p:cNvSpPr txBox="1"/>
          <p:nvPr/>
        </p:nvSpPr>
        <p:spPr>
          <a:xfrm>
            <a:off x="11438280" y="6400800"/>
            <a:ext cx="753120" cy="456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0A03F7D-B817-4612-8BB7-56F5B33F5536}" type="slidenum">
              <a:rPr lang="cs-CZ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28</a:t>
            </a:fld>
            <a:endParaRPr lang="cs-CZ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130" y="3098040"/>
            <a:ext cx="1920612" cy="356601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479924" y="6294723"/>
            <a:ext cx="166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35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Důvod výběru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913680" y="2095920"/>
            <a:ext cx="10353240" cy="3694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 tématu jsme se dostaly, když naše třída spolu s paní ředitelkou přemýšlela, co vybrat. Nakonec jsme se rozhodly pokračovat ve zpracování kroniky obce Blížejov a my jsme si vylosovaly rok 2014. 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88" name="TextShape 3"/>
          <p:cNvSpPr txBox="1"/>
          <p:nvPr/>
        </p:nvSpPr>
        <p:spPr>
          <a:xfrm>
            <a:off x="10189800" y="6291360"/>
            <a:ext cx="1976400" cy="861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6FB50A9-F41B-4CF2-911D-D1B99575C456}" type="slidenum">
              <a:rPr lang="cs-CZ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3</a:t>
            </a:fld>
            <a:endParaRPr lang="cs-CZ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485194" y="6496334"/>
            <a:ext cx="1781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3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files.kct-havlickuvbrod.webnode.cz/200000243-ac47fae3c0/kroni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2212" y="3349609"/>
            <a:ext cx="3191437" cy="320835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PROHLÁŠENÍ</a:t>
            </a:r>
            <a:r>
              <a:rPr lang="cs-CZ" sz="3400" b="1" strike="noStrike" cap="all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, poděkování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818146" y="2095920"/>
            <a:ext cx="10353240" cy="3694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Prohlašujeme, že jsme závěrečnou práci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zpracovaly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samostatně za použití literatury a ostatních zdrojů v ní uvedených. 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algn="just">
              <a:lnSpc>
                <a:spcPct val="120000"/>
              </a:lnSpc>
            </a:pP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Rády bychom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poděkovaly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paní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ředitelce</a:t>
            </a:r>
            <a:r>
              <a:rPr lang="cs-CZ" sz="2500" b="1" u="sng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1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Hanzalové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za poskytnutí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materiálů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ke zpracování naší závěrečné práce. Dále panu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učiteli</a:t>
            </a:r>
            <a:r>
              <a:rPr lang="cs-CZ" sz="2500" b="1" u="sng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1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Hejtmanovi</a:t>
            </a:r>
            <a:r>
              <a:rPr lang="cs-CZ" sz="2500" b="0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za pomoc se zpracováním prezentace, paní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učitelce</a:t>
            </a:r>
            <a:r>
              <a:rPr lang="cs-CZ" sz="2500" b="1" u="sng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1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Dostálové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za pomoc s anotací, paní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učitelce</a:t>
            </a:r>
            <a:r>
              <a:rPr lang="cs-CZ" sz="2500" b="1" u="sng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Červenkové </a:t>
            </a:r>
            <a:r>
              <a:rPr lang="cs-CZ" sz="25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 </a:t>
            </a:r>
            <a:r>
              <a:rPr lang="cs-CZ" sz="2500" b="1" u="sng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Křížové</a:t>
            </a:r>
            <a:r>
              <a:rPr lang="cs-CZ" sz="2500" b="1" u="sng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za pomoc s písemnou přípravou a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paní</a:t>
            </a:r>
            <a:r>
              <a:rPr lang="cs-CZ" sz="2500" b="1" u="sng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1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Adámkové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za poskytnutí doplňujících informací a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na závěr bychom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rády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poděkovaly panu</a:t>
            </a:r>
            <a:r>
              <a:rPr lang="cs-CZ" sz="2500" b="1" u="sng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1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Mlezivovi</a:t>
            </a:r>
            <a:r>
              <a:rPr lang="cs-CZ" sz="25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za poskytnutí rozhovoru.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92" name="TextShape 3"/>
          <p:cNvSpPr txBox="1"/>
          <p:nvPr/>
        </p:nvSpPr>
        <p:spPr>
          <a:xfrm>
            <a:off x="11438280" y="6492960"/>
            <a:ext cx="7531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6355686-4015-4A99-8BA9-E81BAF1E15EE}" type="slidenum">
              <a:rPr lang="cs-CZ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4</a:t>
            </a:fld>
            <a:endParaRPr lang="cs-CZ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mOtto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913680" y="2095920"/>
            <a:ext cx="10353240" cy="3694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itchFamily="34" charset="0"/>
              </a:rPr>
              <a:t>  ,,Změň, co změnit můžeš, ostatní nech být.“ – Henry Ford</a:t>
            </a: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endParaRPr lang="cs-CZ" sz="2500" b="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,,Život je jako hodina matematiky, počítáš, počítáš, až zjistíš, že jsi udělal chybu, chceš začít znova a v tom zazvoní.“ – </a:t>
            </a:r>
            <a:r>
              <a:rPr lang="cs-CZ" sz="25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autor neznámý</a:t>
            </a:r>
            <a:endParaRPr lang="cs-CZ" sz="2500" b="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r>
              <a:rPr lang="cs-CZ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 </a:t>
            </a:r>
            <a:endParaRPr lang="cs-CZ" sz="2000" b="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95" name="TextShape 3"/>
          <p:cNvSpPr txBox="1"/>
          <p:nvPr/>
        </p:nvSpPr>
        <p:spPr>
          <a:xfrm>
            <a:off x="11438280" y="6492960"/>
            <a:ext cx="7531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7F7F819-F39F-44C1-BB6D-17AF2B8B4568}" type="slidenum">
              <a:rPr lang="cs-CZ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5</a:t>
            </a:fld>
            <a:endParaRPr lang="cs-CZ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0242" name="Picture 2" descr="http://res.cloudinary.com/www-virgin-com/virgin-com-prod/sites/virgin.com/files/Articles/Getty/henry_ford_one_get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7052" y="436099"/>
            <a:ext cx="1593801" cy="2262427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0719581" y="2335237"/>
            <a:ext cx="178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4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Anotace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913680" y="2095920"/>
            <a:ext cx="10353240" cy="3694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Dovolte mi, abych se představila. Jmenuji se Kateřina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Levičková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, je mi patnáct let a bydlím v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Blížejově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. Navštěvuji zde základní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školu.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Mezi mé oblíbené předměty patří matematika a fyzika. Moje záliby jsou: koně, </a:t>
            </a:r>
            <a:r>
              <a:rPr lang="cs-CZ" sz="25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čtení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kreslení.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algn="just">
              <a:lnSpc>
                <a:spcPct val="120000"/>
              </a:lnSpc>
            </a:pP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Let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me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introduce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myself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. My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name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is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Kateřina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Levičková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. I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am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fifteen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years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old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and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I live in </a:t>
            </a:r>
            <a:r>
              <a:rPr lang="cs-CZ" sz="2500" b="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Blížejov</a:t>
            </a:r>
            <a:r>
              <a:rPr lang="cs-CZ" sz="25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.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visit 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our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elementary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 </a:t>
            </a:r>
            <a:r>
              <a:rPr lang="cs-CZ" sz="2500" b="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school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there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.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My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favourite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school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subjects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are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physics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and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math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. My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hobbies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in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spare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time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are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riding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a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horse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,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reading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and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drawing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.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98" name="TextShape 3"/>
          <p:cNvSpPr txBox="1"/>
          <p:nvPr/>
        </p:nvSpPr>
        <p:spPr>
          <a:xfrm>
            <a:off x="11438280" y="6226560"/>
            <a:ext cx="753120" cy="940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D1B35DB-9E09-4403-8C83-0541F3830ADE}" type="slidenum">
              <a:rPr lang="cs-CZ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6</a:t>
            </a:fld>
            <a:endParaRPr lang="cs-CZ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Anotace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913680" y="2095920"/>
            <a:ext cx="10353240" cy="3694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Dovolte mi abych se i já představila. Jmenuji se Lucie Šmídková, je mi čtrnáct let a bydlím s rodinou v Blížejově, kde navštěvuji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místní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základní školu. Mezi mé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oblíbené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předměty patří anglický jazyk a tělesná výchova.  Moje záliby jsou koně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, filmy, kamarádi a poslech hudby. 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algn="just">
              <a:lnSpc>
                <a:spcPct val="120000"/>
              </a:lnSpc>
            </a:pP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Let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me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introduce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myself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too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. My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name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is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Lucie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Šmídková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, I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am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fourteen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years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old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and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I live in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Blížejov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, I visit </a:t>
            </a:r>
            <a:r>
              <a:rPr lang="cs-CZ" sz="25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elementary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school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from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2007. My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favourite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school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subjects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are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English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and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Physical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Education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. My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hobbies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are </a:t>
            </a:r>
            <a:r>
              <a:rPr lang="cs-CZ" sz="2500" b="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horser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, </a:t>
            </a:r>
            <a:r>
              <a:rPr lang="cs-CZ" sz="2500" b="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movies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, </a:t>
            </a:r>
            <a:r>
              <a:rPr lang="cs-CZ" sz="2500" b="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going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out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with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my </a:t>
            </a:r>
            <a:r>
              <a:rPr lang="cs-CZ" sz="2500" b="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friends</a:t>
            </a:r>
            <a:r>
              <a:rPr lang="cs-CZ" sz="25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and music.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01" name="TextShape 3"/>
          <p:cNvSpPr txBox="1"/>
          <p:nvPr/>
        </p:nvSpPr>
        <p:spPr>
          <a:xfrm>
            <a:off x="10999080" y="6424200"/>
            <a:ext cx="1192680" cy="626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CB8240D-35EC-4D94-B1AE-B3CFB07FA698}" type="slidenum">
              <a:rPr lang="cs-CZ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7</a:t>
            </a:fld>
            <a:endParaRPr lang="cs-CZ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564969" y="424435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Světové a celostátní události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564969" y="2099926"/>
            <a:ext cx="10353240" cy="3694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Ve světě: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7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. únor -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zahájeny ZOH v Soči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18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. únor -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nepokoje na Ukrajině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6. září -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počet napadených ebolou vzrostl nad 4 000 lidí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12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. listopad -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1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. historicky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lidský stroj na kometě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04" name="TextShape 3"/>
          <p:cNvSpPr txBox="1"/>
          <p:nvPr/>
        </p:nvSpPr>
        <p:spPr>
          <a:xfrm>
            <a:off x="10711440" y="6351840"/>
            <a:ext cx="1479960" cy="718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0A401E7-8384-4B6A-BDAA-BDD694B6E6A6}" type="slidenum">
              <a:rPr lang="cs-CZ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8</a:t>
            </a:fld>
            <a:endParaRPr lang="cs-CZ" sz="1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06" name="Picture 4"/>
          <p:cNvPicPr/>
          <p:nvPr/>
        </p:nvPicPr>
        <p:blipFill>
          <a:blip r:embed="rId2" cstate="print"/>
          <a:stretch/>
        </p:blipFill>
        <p:spPr>
          <a:xfrm>
            <a:off x="7836480" y="4432320"/>
            <a:ext cx="3801960" cy="1863720"/>
          </a:xfrm>
          <a:prstGeom prst="rect">
            <a:avLst/>
          </a:prstGeom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8761863" y="4026090"/>
            <a:ext cx="215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5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3875" y="6482687"/>
            <a:ext cx="1717565" cy="37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6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media.sport.cz/images/gallery/0000000009990632/ceWfSBBfdV-tcCzC4DLsLA/52ea1768938911eaa2770100-172163.jpg?201401301014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7889" y="1600329"/>
            <a:ext cx="3670838" cy="231903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Světové a celostátní události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913680" y="2095920"/>
            <a:ext cx="10353240" cy="3694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V České </a:t>
            </a:r>
            <a:r>
              <a:rPr lang="cs-CZ" sz="25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republice: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1. leden - nový občanský zákoník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23. - 24. květen - volby do Evropského parlamentu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8.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červenec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- největší ztráty armády ČR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16. </a:t>
            </a:r>
            <a:r>
              <a:rPr lang="cs-CZ" sz="25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říjen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- výbuch muničního skladu ve Vrběticích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28. </a:t>
            </a:r>
            <a:r>
              <a:rPr lang="cs-CZ" sz="25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listopad </a:t>
            </a:r>
            <a:r>
              <a:rPr lang="cs-CZ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- Sir Nicholas Winton - Řád bílého lva</a:t>
            </a:r>
            <a:endParaRPr lang="cs-CZ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09" name="TextShape 3"/>
          <p:cNvSpPr txBox="1"/>
          <p:nvPr/>
        </p:nvSpPr>
        <p:spPr>
          <a:xfrm>
            <a:off x="10829160" y="6357960"/>
            <a:ext cx="1362600" cy="652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6AE5A0AF-FDC9-4695-AA80-6F5139CDB8D6}" type="slidenum">
              <a:rPr lang="cs-CZ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9</a:t>
            </a:fld>
            <a:endParaRPr lang="cs-CZ" sz="1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10" name="Picture 2"/>
          <p:cNvPicPr/>
          <p:nvPr/>
        </p:nvPicPr>
        <p:blipFill>
          <a:blip r:embed="rId2" cstate="print"/>
          <a:stretch/>
        </p:blipFill>
        <p:spPr>
          <a:xfrm>
            <a:off x="10047642" y="1684419"/>
            <a:ext cx="1826972" cy="2926574"/>
          </a:xfrm>
          <a:prstGeom prst="rect">
            <a:avLst/>
          </a:prstGeom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62" y="3461539"/>
            <a:ext cx="1510282" cy="268494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194878" y="4804012"/>
            <a:ext cx="158314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8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051758" y="6357960"/>
            <a:ext cx="1774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Obrázek č. 7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TM04033921[[fn=Damašek]]</Template>
  <TotalTime>779</TotalTime>
  <Words>1412</Words>
  <Application>Microsoft Office PowerPoint</Application>
  <PresentationFormat>Širokoúhlá obrazovka</PresentationFormat>
  <Paragraphs>254</Paragraphs>
  <Slides>28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41" baseType="lpstr">
      <vt:lpstr>Arial Unicode MS</vt:lpstr>
      <vt:lpstr>Arial</vt:lpstr>
      <vt:lpstr>Bookman Old Style</vt:lpstr>
      <vt:lpstr>Calibri</vt:lpstr>
      <vt:lpstr>Calibri Light</vt:lpstr>
      <vt:lpstr>DejaVu Sans</vt:lpstr>
      <vt:lpstr>Rockwell</vt:lpstr>
      <vt:lpstr>Symbol</vt:lpstr>
      <vt:lpstr>Times New Roman</vt:lpstr>
      <vt:lpstr>Wingdings</vt:lpstr>
      <vt:lpstr>Office Theme</vt:lpstr>
      <vt:lpstr>Office Theme</vt:lpstr>
      <vt:lpstr>Obrázek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COMENIUS</vt:lpstr>
      <vt:lpstr>Prezentace aplikace PowerPoint</vt:lpstr>
      <vt:lpstr>Prezentace aplikace PowerPoint</vt:lpstr>
      <vt:lpstr>ROZHOVOR S PANEM MLEZIVOU</vt:lpstr>
      <vt:lpstr>Prezentace aplikace PowerPoint</vt:lpstr>
      <vt:lpstr>ZDROJE OBRÁZKŮ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Kronika obce blížejov 2014</dc:title>
  <dc:subject/>
  <dc:creator>Kateřina Levičková</dc:creator>
  <dc:description/>
  <cp:lastModifiedBy>Lucie Šmídková</cp:lastModifiedBy>
  <cp:revision>76</cp:revision>
  <dcterms:created xsi:type="dcterms:W3CDTF">2016-04-14T09:00:55Z</dcterms:created>
  <dcterms:modified xsi:type="dcterms:W3CDTF">2016-06-16T08:59:25Z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24</vt:i4>
  </property>
</Properties>
</file>