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3"/>
  </p:notesMasterIdLst>
  <p:sldIdLst>
    <p:sldId id="257" r:id="rId2"/>
    <p:sldId id="258" r:id="rId3"/>
    <p:sldId id="274" r:id="rId4"/>
    <p:sldId id="275" r:id="rId5"/>
    <p:sldId id="264" r:id="rId6"/>
    <p:sldId id="265" r:id="rId7"/>
    <p:sldId id="259" r:id="rId8"/>
    <p:sldId id="260" r:id="rId9"/>
    <p:sldId id="261" r:id="rId10"/>
    <p:sldId id="262" r:id="rId11"/>
    <p:sldId id="266" r:id="rId12"/>
    <p:sldId id="267" r:id="rId13"/>
    <p:sldId id="268" r:id="rId14"/>
    <p:sldId id="276" r:id="rId15"/>
    <p:sldId id="270" r:id="rId16"/>
    <p:sldId id="271" r:id="rId17"/>
    <p:sldId id="272" r:id="rId18"/>
    <p:sldId id="273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4660"/>
  </p:normalViewPr>
  <p:slideViewPr>
    <p:cSldViewPr snapToGrid="0">
      <p:cViewPr varScale="1">
        <p:scale>
          <a:sx n="70" d="100"/>
          <a:sy n="70" d="100"/>
        </p:scale>
        <p:origin x="6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F6BFD-5A0E-41B1-BC1A-B8DEC0E28A23}" type="datetimeFigureOut">
              <a:rPr lang="cs-CZ" smtClean="0"/>
              <a:pPr/>
              <a:t>16.6.2016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3712C-1A2C-4A54-B668-F6219BED909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438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3712C-1A2C-4A54-B668-F6219BED9093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6964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3712C-1A2C-4A54-B668-F6219BED9093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66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3712C-1A2C-4A54-B668-F6219BED9093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961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99F57FB-35E1-466F-845A-9B98794C3B0F}" type="datetime1">
              <a:rPr lang="cs-CZ" smtClean="0"/>
              <a:pPr/>
              <a:t>16.6.2016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B22686C-A1B9-47BC-9333-704AE5777B6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736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BDA8-6AF5-4C9D-B3C6-B2A2275D6FE7}" type="datetime1">
              <a:rPr lang="cs-CZ" smtClean="0"/>
              <a:pPr/>
              <a:t>16.6.2016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86C-A1B9-47BC-9333-704AE5777B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41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3CF0D-291E-4928-ABEB-E57BAC57207E}" type="datetime1">
              <a:rPr lang="cs-CZ" smtClean="0"/>
              <a:pPr/>
              <a:t>16.6.2016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86C-A1B9-47BC-9333-704AE5777B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340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262-29E9-4B3E-BC81-3F089FFD2B5C}" type="datetime1">
              <a:rPr lang="cs-CZ" smtClean="0"/>
              <a:pPr/>
              <a:t>16.6.2016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86C-A1B9-47BC-9333-704AE5777B6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676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DF4B-5992-4315-BBB9-4FC640C7D765}" type="datetime1">
              <a:rPr lang="cs-CZ" smtClean="0"/>
              <a:pPr/>
              <a:t>16.6.2016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86C-A1B9-47BC-9333-704AE5777B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396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BDA8-6AF5-4C9D-B3C6-B2A2275D6FE7}" type="datetime1">
              <a:rPr lang="cs-CZ" smtClean="0"/>
              <a:pPr/>
              <a:t>16.6.2016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86C-A1B9-47BC-9333-704AE5777B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16137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BDA8-6AF5-4C9D-B3C6-B2A2275D6FE7}" type="datetime1">
              <a:rPr lang="cs-CZ" smtClean="0"/>
              <a:pPr/>
              <a:t>16.6.2016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86C-A1B9-47BC-9333-704AE5777B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917373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D099-0051-4008-BE4E-364DCDDC2B7C}" type="datetime1">
              <a:rPr lang="cs-CZ" smtClean="0"/>
              <a:pPr/>
              <a:t>16.6.2016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86C-A1B9-47BC-9333-704AE5777B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95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F0C4-8E10-449B-985A-EBDEF6C8E818}" type="datetime1">
              <a:rPr lang="cs-CZ" smtClean="0"/>
              <a:pPr/>
              <a:t>16.6.2016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86C-A1B9-47BC-9333-704AE5777B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67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1F63-EDC7-4871-9DDF-52B8FCF6F2A3}" type="datetime1">
              <a:rPr lang="cs-CZ" smtClean="0"/>
              <a:pPr/>
              <a:t>16.6.2016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86C-A1B9-47BC-9333-704AE5777B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592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7D27-FDC8-4D95-9C88-624CCAC8F8E1}" type="datetime1">
              <a:rPr lang="cs-CZ" smtClean="0"/>
              <a:pPr/>
              <a:t>16.6.2016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86C-A1B9-47BC-9333-704AE5777B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20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3B24-AF08-4BCE-B954-ABCBAD228F40}" type="datetime1">
              <a:rPr lang="cs-CZ" smtClean="0"/>
              <a:pPr/>
              <a:t>16.6.2016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86C-A1B9-47BC-9333-704AE5777B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813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7A2E-2FA5-4424-A422-3334962C1723}" type="datetime1">
              <a:rPr lang="cs-CZ" smtClean="0"/>
              <a:pPr/>
              <a:t>16.6.2016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86C-A1B9-47BC-9333-704AE5777B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660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C420-B38A-4288-95EF-2A0B314C0B75}" type="datetime1">
              <a:rPr lang="cs-CZ" smtClean="0"/>
              <a:pPr/>
              <a:t>16.6.2016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86C-A1B9-47BC-9333-704AE5777B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626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508F-25E2-4ED2-B73D-9D165F42AA8A}" type="datetime1">
              <a:rPr lang="cs-CZ" smtClean="0"/>
              <a:pPr/>
              <a:t>16.6.2016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86C-A1B9-47BC-9333-704AE5777B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05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F683-538D-4616-9718-3909BF0FD8E9}" type="datetime1">
              <a:rPr lang="cs-CZ" smtClean="0"/>
              <a:pPr/>
              <a:t>16.6.2016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86C-A1B9-47BC-9333-704AE5777B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49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B84C-4FC6-4F28-A024-C25001D4B974}" type="datetime1">
              <a:rPr lang="cs-CZ" smtClean="0"/>
              <a:pPr/>
              <a:t>16.6.2016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86C-A1B9-47BC-9333-704AE5777B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027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E7BDA8-6AF5-4C9D-B3C6-B2A2275D6FE7}" type="datetime1">
              <a:rPr lang="cs-CZ" smtClean="0"/>
              <a:pPr/>
              <a:t>16.6.2016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B22686C-A1B9-47BC-9333-704AE5777B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214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search?q=Bl%C3%AD%C5%BEejov&amp;biw=1366&amp;bih=673&amp;source=lnms&amp;tbm=isch&amp;sa=X&amp;ved=0ahUKEwiEoPLxqJXNAhUCvxQKHQYAA7cQ_AUIBygC#imgrc=pBbqk8rFyLJN8M%3A" TargetMode="External"/><Relationship Id="rId2" Type="http://schemas.openxmlformats.org/officeDocument/2006/relationships/hyperlink" Target="https://www.google.cz/search?q=Bl%C3%AD%C5%BEejov&amp;biw=1366&amp;bih=673&amp;source=lnms&amp;tbm=isch&amp;sa=X&amp;ved=0ahUKEwiEoPLxqJXNAhUCvxQKHQYAA7cQ_AUIBygC#imgrc=FtGbNgeZHbyWwM%3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z/search?q=Bl%C3%AD%C5%BEejov&amp;biw=1366&amp;bih=673&amp;source=lnms&amp;tbm=isch&amp;sa=X&amp;ved=0ahUKEwiEoPLxqJXNAhUCvxQKHQYAA7cQ_AUIBygC#tbm=isch&amp;q=Bl%C3%AD%C5%BEejov+%C3%BA%C5%99ad&amp;imgrc=SQjdkuAT9hWDnM%3A" TargetMode="External"/><Relationship Id="rId5" Type="http://schemas.openxmlformats.org/officeDocument/2006/relationships/hyperlink" Target="https://www.google.cz/search?q=Bl%C3%AD%C5%BEejov&amp;biw=1366&amp;bih=673&amp;source=lnms&amp;tbm=isch&amp;sa=X&amp;ved=0ahUKEwiEoPLxqJXNAhUCvxQKHQYAA7cQ_AUIBygC#imgrc=vRNDb_n6s5K1FM%3A" TargetMode="External"/><Relationship Id="rId4" Type="http://schemas.openxmlformats.org/officeDocument/2006/relationships/hyperlink" Target="https://www.google.cz/search?q=Bl%C3%AD%C5%BEejov&amp;biw=1366&amp;bih=673&amp;source=lnms&amp;tbm=isch&amp;sa=X&amp;ved=0ahUKEwiEoPLxqJXNAhUCvxQKHQYAA7cQ_AUIBygC#imgrc=Y16WWHTJGOWYKM%3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search?q=ork%C3%A1n+kyrill&amp;rls=com.microsoft:cs-CZ:IE-Address&amp;source=lnms&amp;tbm=isch&amp;sa=X&amp;ved=0ahUKEwjnmZr9l6zNAhWBtxQKHYtSBGgQ_AUICCgB&amp;biw=1366&amp;bih=674#tbm=isch&amp;q=pen%C3%ADze&amp;imgrc=-96O3i1A4f-4vM%3A" TargetMode="External"/><Relationship Id="rId2" Type="http://schemas.openxmlformats.org/officeDocument/2006/relationships/hyperlink" Target="https://www.google.cz/search?q=ork%C3%A1n+kyrill&amp;rls=com.microsoft:cs-CZ:IE-Address&amp;source=lnms&amp;tbm=isch&amp;sa=X&amp;ved=0ahUKEwjnmZr9l6zNAhWBtxQKHYtSBGgQ_AUICCgB&amp;biw=1366&amp;bih=674#imgrc=L6B_hsqcnsYFfM%3A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lizejov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53630" y="1827097"/>
            <a:ext cx="8596668" cy="946245"/>
          </a:xfrm>
        </p:spPr>
        <p:txBody>
          <a:bodyPr>
            <a:normAutofit/>
          </a:bodyPr>
          <a:lstStyle/>
          <a:p>
            <a:pPr algn="ctr"/>
            <a:r>
              <a:rPr lang="cs-CZ" sz="5400" dirty="0" smtClean="0">
                <a:solidFill>
                  <a:srgbClr val="FF0000"/>
                </a:solidFill>
              </a:rPr>
              <a:t>Kronika obce Blížejov 2007</a:t>
            </a:r>
            <a:endParaRPr lang="cs-CZ" sz="54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22577" y="2757587"/>
            <a:ext cx="8596668" cy="4499518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cs-CZ" sz="2500" dirty="0" smtClean="0"/>
              <a:t> Zpracovali:   </a:t>
            </a:r>
            <a:r>
              <a:rPr lang="cs-CZ" sz="2500" dirty="0" err="1" smtClean="0"/>
              <a:t>Pavlečka</a:t>
            </a:r>
            <a:r>
              <a:rPr lang="cs-CZ" sz="2500" dirty="0" smtClean="0"/>
              <a:t> Filip</a:t>
            </a:r>
          </a:p>
          <a:p>
            <a:pPr marL="0" indent="0">
              <a:buNone/>
            </a:pPr>
            <a:r>
              <a:rPr lang="cs-CZ" sz="2500" dirty="0"/>
              <a:t> </a:t>
            </a:r>
            <a:r>
              <a:rPr lang="cs-CZ" sz="2500" dirty="0" smtClean="0"/>
              <a:t>                                Paučo Petr 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736750" y="247703"/>
            <a:ext cx="608913" cy="365125"/>
          </a:xfrm>
        </p:spPr>
        <p:txBody>
          <a:bodyPr/>
          <a:lstStyle/>
          <a:p>
            <a:fld id="{4B22686C-A1B9-47BC-9333-704AE5777B64}" type="slidenum">
              <a:rPr lang="cs-CZ" smtClean="0">
                <a:solidFill>
                  <a:schemeClr val="accent1"/>
                </a:solidFill>
              </a:rPr>
              <a:pPr/>
              <a:t>1</a:t>
            </a:fld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2837" y="380547"/>
            <a:ext cx="113698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solidFill>
                  <a:srgbClr val="FF0000"/>
                </a:solidFill>
              </a:rPr>
              <a:t>Základní a Mateřská škola Blížejov</a:t>
            </a:r>
          </a:p>
          <a:p>
            <a:pPr algn="ctr"/>
            <a:r>
              <a:rPr lang="cs-CZ" sz="4400" dirty="0" smtClean="0">
                <a:solidFill>
                  <a:srgbClr val="FF0000"/>
                </a:solidFill>
              </a:rPr>
              <a:t>Závěrečná práce IX. ročník</a:t>
            </a:r>
            <a:endParaRPr lang="cs-CZ" sz="4400" dirty="0">
              <a:solidFill>
                <a:srgbClr val="FF0000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0035">
            <a:off x="8487183" y="2896200"/>
            <a:ext cx="2241385" cy="244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9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4. Hospodaření obce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46961" y="2070409"/>
            <a:ext cx="9905998" cy="3124201"/>
          </a:xfrm>
        </p:spPr>
        <p:txBody>
          <a:bodyPr>
            <a:normAutofit/>
          </a:bodyPr>
          <a:lstStyle/>
          <a:p>
            <a:r>
              <a:rPr lang="cs-CZ" sz="2500" dirty="0"/>
              <a:t>Příjmy </a:t>
            </a:r>
            <a:r>
              <a:rPr lang="cs-CZ" sz="2500" dirty="0" smtClean="0"/>
              <a:t>celkem: rozpočet 16513,90 Kč </a:t>
            </a:r>
            <a:endParaRPr lang="cs-CZ" sz="2500" dirty="0"/>
          </a:p>
          <a:p>
            <a:pPr marL="0" indent="0">
              <a:buNone/>
            </a:pPr>
            <a:r>
              <a:rPr lang="cs-CZ" sz="2500" dirty="0"/>
              <a:t> </a:t>
            </a:r>
            <a:r>
              <a:rPr lang="cs-CZ" sz="2500" dirty="0" smtClean="0"/>
              <a:t>     upravený </a:t>
            </a:r>
            <a:r>
              <a:rPr lang="cs-CZ" sz="2500" dirty="0"/>
              <a:t>rozpočet byl nakonec </a:t>
            </a:r>
            <a:r>
              <a:rPr lang="cs-CZ" sz="2500" dirty="0" smtClean="0"/>
              <a:t>28 424,32 Kč</a:t>
            </a:r>
            <a:endParaRPr lang="cs-CZ" sz="2500" dirty="0"/>
          </a:p>
          <a:p>
            <a:r>
              <a:rPr lang="cs-CZ" sz="2500" dirty="0"/>
              <a:t>Dotace celkem byly 2 593 </a:t>
            </a:r>
            <a:r>
              <a:rPr lang="cs-CZ" sz="2500" dirty="0" err="1" smtClean="0"/>
              <a:t>kč</a:t>
            </a:r>
            <a:endParaRPr lang="cs-CZ" sz="2500" dirty="0" smtClean="0"/>
          </a:p>
          <a:p>
            <a:r>
              <a:rPr lang="cs-CZ" sz="2500" dirty="0"/>
              <a:t>Výsledek hospodaření z hlavní činnosti ve výši 13.056,49 Kč a ve výši 1.026,21 Kč z vedlejší činnosti, celkem 14.082,70 Kč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0730167" y="-36500"/>
            <a:ext cx="907186" cy="498470"/>
          </a:xfrm>
        </p:spPr>
        <p:txBody>
          <a:bodyPr/>
          <a:lstStyle/>
          <a:p>
            <a:fld id="{4B22686C-A1B9-47BC-9333-704AE5777B64}" type="slidenum">
              <a:rPr lang="cs-CZ" smtClean="0">
                <a:solidFill>
                  <a:srgbClr val="FF0000"/>
                </a:solidFill>
              </a:rPr>
              <a:pPr/>
              <a:t>10</a:t>
            </a:fld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3077" name="Picture 5" descr="C:\Users\Petr\Desktop\Bez názv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44432">
            <a:off x="7904480" y="789940"/>
            <a:ext cx="3352800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163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5</a:t>
            </a:r>
            <a:r>
              <a:rPr lang="cs-CZ" dirty="0" smtClean="0">
                <a:solidFill>
                  <a:srgbClr val="FF0000"/>
                </a:solidFill>
              </a:rPr>
              <a:t>. Výstavba obce, spoje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41080" y="1719619"/>
            <a:ext cx="9905998" cy="2317810"/>
          </a:xfrm>
        </p:spPr>
        <p:txBody>
          <a:bodyPr>
            <a:normAutofit/>
          </a:bodyPr>
          <a:lstStyle/>
          <a:p>
            <a:r>
              <a:rPr lang="cs-CZ" sz="2500" dirty="0" smtClean="0"/>
              <a:t>trať číslo 180</a:t>
            </a:r>
          </a:p>
          <a:p>
            <a:r>
              <a:rPr lang="cs-CZ" sz="2500" dirty="0" smtClean="0"/>
              <a:t>Příprava a výstavba plotů u čtyřdomků - II. etapa</a:t>
            </a:r>
          </a:p>
          <a:p>
            <a:r>
              <a:rPr lang="cs-CZ" sz="2500" dirty="0" smtClean="0"/>
              <a:t>Vybudování mateřské školy a další třídy v ZŠ </a:t>
            </a:r>
            <a:r>
              <a:rPr lang="cs-CZ" sz="2500" dirty="0" err="1" smtClean="0"/>
              <a:t>Blížejov</a:t>
            </a:r>
            <a:endParaRPr lang="cs-CZ" sz="25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0492350" y="187330"/>
            <a:ext cx="907186" cy="498470"/>
          </a:xfrm>
        </p:spPr>
        <p:txBody>
          <a:bodyPr/>
          <a:lstStyle/>
          <a:p>
            <a:fld id="{4B22686C-A1B9-47BC-9333-704AE5777B64}" type="slidenum">
              <a:rPr lang="cs-CZ" smtClean="0">
                <a:solidFill>
                  <a:srgbClr val="FF0000"/>
                </a:solidFill>
              </a:rPr>
              <a:pPr/>
              <a:t>11</a:t>
            </a:fld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Petr\Desktop\69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48128">
            <a:off x="8253957" y="2819105"/>
            <a:ext cx="2962942" cy="22222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467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6</a:t>
            </a:r>
            <a:r>
              <a:rPr lang="cs-CZ" dirty="0" smtClean="0">
                <a:solidFill>
                  <a:srgbClr val="FF0000"/>
                </a:solidFill>
              </a:rPr>
              <a:t>. Spolky a veřejný život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10355029" y="187330"/>
            <a:ext cx="907186" cy="498470"/>
          </a:xfrm>
        </p:spPr>
        <p:txBody>
          <a:bodyPr/>
          <a:lstStyle/>
          <a:p>
            <a:fld id="{4B22686C-A1B9-47BC-9333-704AE5777B64}" type="slidenum">
              <a:rPr lang="cs-CZ" smtClean="0">
                <a:solidFill>
                  <a:srgbClr val="FF0000"/>
                </a:solidFill>
              </a:rPr>
              <a:pPr/>
              <a:t>12</a:t>
            </a:fld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1837765"/>
            <a:ext cx="946419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 smtClean="0"/>
              <a:t>Spolky:</a:t>
            </a:r>
          </a:p>
          <a:p>
            <a:r>
              <a:rPr lang="cs-CZ" sz="2500" dirty="0"/>
              <a:t> </a:t>
            </a:r>
            <a:r>
              <a:rPr lang="cs-CZ" sz="2500" dirty="0" smtClean="0"/>
              <a:t>  Sokol – Trenér fotbalového </a:t>
            </a:r>
            <a:r>
              <a:rPr lang="cs-CZ" sz="2500" dirty="0"/>
              <a:t>družstva Vilím </a:t>
            </a:r>
            <a:r>
              <a:rPr lang="cs-CZ" sz="2500" dirty="0" smtClean="0"/>
              <a:t>Václav</a:t>
            </a:r>
          </a:p>
          <a:p>
            <a:r>
              <a:rPr lang="cs-CZ" sz="2500" dirty="0"/>
              <a:t> </a:t>
            </a:r>
            <a:r>
              <a:rPr lang="cs-CZ" sz="2500" dirty="0" smtClean="0"/>
              <a:t>                - </a:t>
            </a:r>
            <a:r>
              <a:rPr lang="cs-CZ" sz="2500" dirty="0"/>
              <a:t>Pokladní paní </a:t>
            </a:r>
            <a:r>
              <a:rPr lang="cs-CZ" sz="2500" dirty="0" err="1" smtClean="0"/>
              <a:t>Beisbierové</a:t>
            </a:r>
            <a:endParaRPr lang="cs-CZ" sz="2500" dirty="0" smtClean="0"/>
          </a:p>
          <a:p>
            <a:r>
              <a:rPr lang="cs-CZ" sz="2500" dirty="0"/>
              <a:t> </a:t>
            </a:r>
            <a:r>
              <a:rPr lang="cs-CZ" sz="2500" dirty="0" smtClean="0"/>
              <a:t>                - </a:t>
            </a:r>
            <a:r>
              <a:rPr lang="cs-CZ" sz="2500" dirty="0"/>
              <a:t>Bufet pan </a:t>
            </a:r>
            <a:r>
              <a:rPr lang="cs-CZ" sz="2500" dirty="0" smtClean="0"/>
              <a:t>Královec</a:t>
            </a:r>
          </a:p>
          <a:p>
            <a:r>
              <a:rPr lang="cs-CZ" sz="2500" dirty="0"/>
              <a:t> </a:t>
            </a:r>
            <a:r>
              <a:rPr lang="cs-CZ" sz="2500" dirty="0" smtClean="0"/>
              <a:t>                - Hlavní </a:t>
            </a:r>
            <a:r>
              <a:rPr lang="cs-CZ" sz="2500" dirty="0"/>
              <a:t>akce: Dětský den </a:t>
            </a:r>
            <a:r>
              <a:rPr lang="cs-CZ" sz="2500" dirty="0" smtClean="0"/>
              <a:t>30</a:t>
            </a:r>
            <a:r>
              <a:rPr lang="cs-CZ" sz="2500" dirty="0"/>
              <a:t>. 6</a:t>
            </a:r>
            <a:r>
              <a:rPr lang="cs-CZ" sz="2500" dirty="0" smtClean="0"/>
              <a:t>.</a:t>
            </a:r>
          </a:p>
          <a:p>
            <a:r>
              <a:rPr lang="cs-CZ" sz="2500" dirty="0"/>
              <a:t> </a:t>
            </a:r>
            <a:r>
              <a:rPr lang="cs-CZ" sz="2500" dirty="0" smtClean="0"/>
              <a:t>        </a:t>
            </a:r>
          </a:p>
          <a:p>
            <a:r>
              <a:rPr lang="cs-CZ" sz="2500" dirty="0"/>
              <a:t>   </a:t>
            </a:r>
            <a:r>
              <a:rPr lang="cs-CZ" sz="2500" dirty="0" smtClean="0"/>
              <a:t>  Svaz invalidů přibližně 35 členů</a:t>
            </a:r>
          </a:p>
          <a:p>
            <a:r>
              <a:rPr lang="cs-CZ" sz="2500" dirty="0"/>
              <a:t> </a:t>
            </a:r>
            <a:r>
              <a:rPr lang="cs-CZ" sz="2500" dirty="0" smtClean="0"/>
              <a:t>                          spolek vede pan Steiner</a:t>
            </a:r>
          </a:p>
          <a:p>
            <a:r>
              <a:rPr lang="cs-CZ" sz="2500" dirty="0"/>
              <a:t> </a:t>
            </a:r>
            <a:r>
              <a:rPr lang="cs-CZ" sz="2500" dirty="0" smtClean="0"/>
              <a:t>                          akce ,,Naše zahrada‘‘</a:t>
            </a:r>
          </a:p>
        </p:txBody>
      </p:sp>
      <p:pic>
        <p:nvPicPr>
          <p:cNvPr id="2050" name="Picture 2" descr="C:\Users\Petr\Desktop\0202_hasi_i_bl__ejov_d_tsk__den_galerie-9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56124">
            <a:off x="7365599" y="1948720"/>
            <a:ext cx="38100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950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7</a:t>
            </a:r>
            <a:r>
              <a:rPr lang="cs-CZ" dirty="0" smtClean="0">
                <a:solidFill>
                  <a:srgbClr val="FF0000"/>
                </a:solidFill>
              </a:rPr>
              <a:t>. kultura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085142" y="2765473"/>
            <a:ext cx="9905998" cy="31242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0296414" y="258667"/>
            <a:ext cx="907186" cy="498470"/>
          </a:xfrm>
        </p:spPr>
        <p:txBody>
          <a:bodyPr/>
          <a:lstStyle/>
          <a:p>
            <a:fld id="{4B22686C-A1B9-47BC-9333-704AE5777B64}" type="slidenum">
              <a:rPr lang="cs-CZ" smtClean="0">
                <a:solidFill>
                  <a:srgbClr val="FF0000"/>
                </a:solidFill>
              </a:rPr>
              <a:pPr/>
              <a:t>13</a:t>
            </a:fld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85801" y="2116179"/>
            <a:ext cx="83421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 smtClean="0"/>
              <a:t>Knihovna</a:t>
            </a:r>
          </a:p>
          <a:p>
            <a:r>
              <a:rPr lang="cs-CZ" sz="2500" dirty="0" smtClean="0"/>
              <a:t>V tomto roce se ve veřejných knihovnách zavádí nová přesná                            </a:t>
            </a:r>
          </a:p>
          <a:p>
            <a:r>
              <a:rPr lang="cs-CZ" sz="2500" dirty="0" smtClean="0"/>
              <a:t>evidence čtenářů, zapůjčených knih.                                     </a:t>
            </a:r>
          </a:p>
          <a:p>
            <a:r>
              <a:rPr lang="cs-CZ" sz="2500" dirty="0" smtClean="0"/>
              <a:t>Oficiální čtenářkou tohoto roku byla 24. 1. paní Jarmila </a:t>
            </a:r>
            <a:r>
              <a:rPr lang="cs-CZ" sz="2500" dirty="0" err="1" smtClean="0"/>
              <a:t>Sekerešová</a:t>
            </a:r>
            <a:r>
              <a:rPr lang="cs-CZ" sz="2500" dirty="0" smtClean="0"/>
              <a:t>.</a:t>
            </a:r>
          </a:p>
          <a:p>
            <a:endParaRPr lang="cs-CZ" sz="2500" dirty="0" smtClean="0"/>
          </a:p>
          <a:p>
            <a:r>
              <a:rPr lang="cs-CZ" sz="2500" dirty="0" smtClean="0"/>
              <a:t>Vítání občánků</a:t>
            </a:r>
          </a:p>
          <a:p>
            <a:r>
              <a:rPr lang="cs-CZ" sz="2500" dirty="0" smtClean="0"/>
              <a:t>Vítání občánků se zahajuje kulturní vložkou žáků ze ZŠ.</a:t>
            </a:r>
            <a:endParaRPr lang="cs-CZ" sz="2500" dirty="0"/>
          </a:p>
        </p:txBody>
      </p:sp>
      <p:pic>
        <p:nvPicPr>
          <p:cNvPr id="1026" name="Picture 2" descr="F:\Bez názv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2831">
            <a:off x="6120063" y="154068"/>
            <a:ext cx="3836237" cy="22154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829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3597" y="186519"/>
            <a:ext cx="9905998" cy="1905000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8</a:t>
            </a:r>
            <a:r>
              <a:rPr lang="cs-CZ" dirty="0" smtClean="0">
                <a:solidFill>
                  <a:srgbClr val="FF0000"/>
                </a:solidFill>
              </a:rPr>
              <a:t>. Sociální a Zdravotní záležitosti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2500" dirty="0" smtClean="0"/>
              <a:t>Poskytováno mnoho služeb:  Kadeřnictví</a:t>
            </a:r>
          </a:p>
          <a:p>
            <a:pPr marL="0" indent="0">
              <a:buNone/>
            </a:pPr>
            <a:r>
              <a:rPr lang="cs-CZ" sz="2500" dirty="0" smtClean="0"/>
              <a:t>                                                   masérské služby</a:t>
            </a:r>
          </a:p>
          <a:p>
            <a:pPr marL="0" indent="0">
              <a:buNone/>
            </a:pPr>
            <a:r>
              <a:rPr lang="cs-CZ" sz="2500" dirty="0" smtClean="0"/>
              <a:t>                                                   poradna pro děti </a:t>
            </a:r>
          </a:p>
          <a:p>
            <a:pPr marL="0" indent="0">
              <a:buNone/>
            </a:pPr>
            <a:r>
              <a:rPr lang="cs-CZ" sz="2500" dirty="0" smtClean="0"/>
              <a:t>                                                   zubní ordinace</a:t>
            </a:r>
          </a:p>
          <a:p>
            <a:r>
              <a:rPr lang="cs-CZ" sz="2500" dirty="0" smtClean="0"/>
              <a:t>V zámku Blížejov</a:t>
            </a:r>
            <a:endParaRPr lang="cs-CZ" sz="25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0533799" y="186519"/>
            <a:ext cx="907186" cy="498470"/>
          </a:xfrm>
        </p:spPr>
        <p:txBody>
          <a:bodyPr/>
          <a:lstStyle/>
          <a:p>
            <a:fld id="{4B22686C-A1B9-47BC-9333-704AE5777B64}" type="slidenum">
              <a:rPr lang="cs-CZ" smtClean="0">
                <a:solidFill>
                  <a:srgbClr val="FF0000"/>
                </a:solidFill>
              </a:rPr>
              <a:pPr/>
              <a:t>14</a:t>
            </a:fld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0459">
            <a:off x="7656512" y="3079844"/>
            <a:ext cx="28575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2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8402" y="890637"/>
            <a:ext cx="8596668" cy="798095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9</a:t>
            </a:r>
            <a:r>
              <a:rPr lang="cs-CZ" dirty="0" smtClean="0">
                <a:solidFill>
                  <a:srgbClr val="FF0000"/>
                </a:solidFill>
              </a:rPr>
              <a:t>. </a:t>
            </a:r>
            <a:r>
              <a:rPr lang="cs-CZ" dirty="0">
                <a:solidFill>
                  <a:srgbClr val="FF0000"/>
                </a:solidFill>
              </a:rPr>
              <a:t>Počasí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31980" y="1561531"/>
            <a:ext cx="9905998" cy="3124201"/>
          </a:xfrm>
        </p:spPr>
        <p:txBody>
          <a:bodyPr>
            <a:normAutofit/>
          </a:bodyPr>
          <a:lstStyle/>
          <a:p>
            <a:r>
              <a:rPr lang="cs-CZ" sz="2500" dirty="0" err="1"/>
              <a:t>Staňkov</a:t>
            </a:r>
            <a:r>
              <a:rPr lang="cs-CZ" sz="2500" dirty="0"/>
              <a:t> </a:t>
            </a:r>
            <a:r>
              <a:rPr lang="cs-CZ" sz="2500" dirty="0" smtClean="0"/>
              <a:t>naměřená průměrná teplota 18.5 </a:t>
            </a:r>
            <a:r>
              <a:rPr lang="cs-CZ" sz="2500" dirty="0"/>
              <a:t>°</a:t>
            </a:r>
            <a:r>
              <a:rPr lang="cs-CZ" sz="2500" dirty="0" smtClean="0"/>
              <a:t>C</a:t>
            </a:r>
          </a:p>
          <a:p>
            <a:r>
              <a:rPr lang="cs-CZ" sz="2500" dirty="0" smtClean="0"/>
              <a:t>Orkán </a:t>
            </a:r>
            <a:r>
              <a:rPr lang="cs-CZ" sz="2500" dirty="0" err="1" smtClean="0"/>
              <a:t>Kyrill</a:t>
            </a:r>
            <a:endParaRPr lang="cs-CZ" sz="25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0952905" y="118534"/>
            <a:ext cx="907186" cy="498470"/>
          </a:xfrm>
        </p:spPr>
        <p:txBody>
          <a:bodyPr/>
          <a:lstStyle/>
          <a:p>
            <a:fld id="{4B22686C-A1B9-47BC-9333-704AE5777B64}" type="slidenum">
              <a:rPr lang="cs-CZ" smtClean="0">
                <a:solidFill>
                  <a:srgbClr val="FF0000"/>
                </a:solidFill>
              </a:rPr>
              <a:pPr/>
              <a:t>15</a:t>
            </a:fld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584" y="2127344"/>
            <a:ext cx="3372321" cy="242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2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688" y="224651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10. Obyvatelstvo - 1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" y="723122"/>
            <a:ext cx="11082682" cy="4845166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5300" dirty="0" smtClean="0"/>
              <a:t>V roce 2007 bylo v obci Blížejov 873 obyvatel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5300" dirty="0" smtClean="0"/>
              <a:t>V roce 2007 zemřeli: Skopal Jaroslav – 9. 3. 2007 – Lštění</a:t>
            </a:r>
          </a:p>
          <a:p>
            <a:pPr marL="0" indent="0">
              <a:buNone/>
            </a:pPr>
            <a:r>
              <a:rPr lang="cs-CZ" sz="5300" dirty="0" smtClean="0"/>
              <a:t>                                     Jung Josef – 27. 3. 2007 – </a:t>
            </a:r>
            <a:r>
              <a:rPr lang="cs-CZ" sz="5300" dirty="0" err="1" smtClean="0"/>
              <a:t>Nahošice</a:t>
            </a:r>
            <a:endParaRPr lang="cs-CZ" sz="5300" dirty="0" smtClean="0"/>
          </a:p>
          <a:p>
            <a:pPr marL="0" indent="0">
              <a:buNone/>
            </a:pPr>
            <a:r>
              <a:rPr lang="cs-CZ" sz="5300" dirty="0"/>
              <a:t> </a:t>
            </a:r>
            <a:r>
              <a:rPr lang="cs-CZ" sz="5300" dirty="0" smtClean="0"/>
              <a:t>                                    </a:t>
            </a:r>
            <a:r>
              <a:rPr lang="cs-CZ" sz="5300" dirty="0" err="1" smtClean="0"/>
              <a:t>Neidermeinová</a:t>
            </a:r>
            <a:r>
              <a:rPr lang="cs-CZ" sz="5300" dirty="0" smtClean="0"/>
              <a:t> Božena – 3. 4. 2007 – </a:t>
            </a:r>
            <a:r>
              <a:rPr lang="cs-CZ" sz="5300" dirty="0" err="1" smtClean="0"/>
              <a:t>Malonice</a:t>
            </a:r>
            <a:endParaRPr lang="cs-CZ" sz="5300" dirty="0" smtClean="0"/>
          </a:p>
          <a:p>
            <a:pPr marL="0" indent="0">
              <a:buNone/>
            </a:pPr>
            <a:r>
              <a:rPr lang="cs-CZ" sz="5300" dirty="0"/>
              <a:t> </a:t>
            </a:r>
            <a:r>
              <a:rPr lang="cs-CZ" sz="5300" dirty="0" smtClean="0"/>
              <a:t>                                    </a:t>
            </a:r>
            <a:r>
              <a:rPr lang="cs-CZ" sz="5300" dirty="0" err="1" smtClean="0"/>
              <a:t>Stauberová</a:t>
            </a:r>
            <a:r>
              <a:rPr lang="cs-CZ" sz="5300" dirty="0" smtClean="0"/>
              <a:t> Božena - 11. 7. 2007 – Blížejov</a:t>
            </a:r>
          </a:p>
          <a:p>
            <a:pPr marL="0" indent="0">
              <a:buNone/>
            </a:pPr>
            <a:r>
              <a:rPr lang="cs-CZ" sz="5300" dirty="0"/>
              <a:t> </a:t>
            </a:r>
            <a:r>
              <a:rPr lang="cs-CZ" sz="5300" dirty="0" smtClean="0"/>
              <a:t>                                    Marek Zdeněk – 16. 7. 2007 – </a:t>
            </a:r>
            <a:r>
              <a:rPr lang="cs-CZ" sz="5300" dirty="0" err="1" smtClean="0"/>
              <a:t>Nahošice</a:t>
            </a:r>
            <a:endParaRPr lang="cs-CZ" sz="5300" dirty="0" smtClean="0"/>
          </a:p>
          <a:p>
            <a:pPr marL="0" indent="0">
              <a:buNone/>
            </a:pPr>
            <a:r>
              <a:rPr lang="cs-CZ" sz="5300" dirty="0"/>
              <a:t> </a:t>
            </a:r>
            <a:r>
              <a:rPr lang="cs-CZ" sz="5300" dirty="0" smtClean="0"/>
              <a:t>                                    Fišer Václav – 25. 7. 2007 – Lštění</a:t>
            </a:r>
          </a:p>
          <a:p>
            <a:pPr marL="0" indent="0">
              <a:buNone/>
            </a:pPr>
            <a:r>
              <a:rPr lang="cs-CZ" sz="5300" dirty="0"/>
              <a:t> </a:t>
            </a:r>
            <a:r>
              <a:rPr lang="cs-CZ" sz="5300" dirty="0" smtClean="0"/>
              <a:t>                                    </a:t>
            </a:r>
            <a:r>
              <a:rPr lang="cs-CZ" sz="5300" dirty="0" err="1" smtClean="0"/>
              <a:t>Hof</a:t>
            </a:r>
            <a:r>
              <a:rPr lang="cs-CZ" sz="5300" dirty="0" smtClean="0"/>
              <a:t> Josef – 4. 12. 2007 - Chotiměř</a:t>
            </a:r>
          </a:p>
          <a:p>
            <a:pPr marL="0" indent="0">
              <a:buNone/>
            </a:pPr>
            <a:r>
              <a:rPr lang="cs-CZ" sz="5300" dirty="0"/>
              <a:t> </a:t>
            </a:r>
            <a:r>
              <a:rPr lang="cs-CZ" sz="5300" dirty="0" smtClean="0"/>
              <a:t>                                    </a:t>
            </a:r>
            <a:r>
              <a:rPr lang="cs-CZ" sz="5300" dirty="0" err="1" smtClean="0"/>
              <a:t>Malš</a:t>
            </a:r>
            <a:r>
              <a:rPr lang="cs-CZ" sz="5300" dirty="0" smtClean="0"/>
              <a:t> Jan – 10. 12. 2007 - Blížejov                                 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0440570" y="187330"/>
            <a:ext cx="907186" cy="498470"/>
          </a:xfrm>
        </p:spPr>
        <p:txBody>
          <a:bodyPr/>
          <a:lstStyle/>
          <a:p>
            <a:fld id="{4B22686C-A1B9-47BC-9333-704AE5777B64}" type="slidenum">
              <a:rPr lang="cs-CZ" smtClean="0">
                <a:solidFill>
                  <a:srgbClr val="FF0000"/>
                </a:solidFill>
              </a:rPr>
              <a:pPr/>
              <a:t>16</a:t>
            </a:fld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519" y="1905466"/>
            <a:ext cx="2740295" cy="323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2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Obyvatelstvo - </a:t>
            </a:r>
            <a:r>
              <a:rPr lang="cs-CZ" dirty="0" smtClean="0">
                <a:solidFill>
                  <a:srgbClr val="FF0000"/>
                </a:solidFill>
              </a:rPr>
              <a:t>2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8440" y="1151965"/>
            <a:ext cx="10394707" cy="447383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700" dirty="0"/>
              <a:t>V roce </a:t>
            </a:r>
            <a:r>
              <a:rPr lang="cs-CZ" sz="2700" dirty="0" smtClean="0"/>
              <a:t>2007 se narodili: Vorlíček Marián – 30. 1. 2007</a:t>
            </a:r>
          </a:p>
          <a:p>
            <a:pPr marL="0" indent="0">
              <a:buNone/>
            </a:pPr>
            <a:r>
              <a:rPr lang="cs-CZ" sz="2700" dirty="0"/>
              <a:t> </a:t>
            </a:r>
            <a:r>
              <a:rPr lang="cs-CZ" sz="2700" dirty="0" smtClean="0"/>
              <a:t>                                         Hofmanová Veronika – 7. 2. 2007</a:t>
            </a:r>
          </a:p>
          <a:p>
            <a:pPr marL="0" indent="0">
              <a:buNone/>
            </a:pPr>
            <a:r>
              <a:rPr lang="cs-CZ" sz="2700" dirty="0" smtClean="0"/>
              <a:t>                                          Altmanová Anna – 8. 4. 2007</a:t>
            </a:r>
          </a:p>
          <a:p>
            <a:pPr marL="0" indent="0">
              <a:buNone/>
            </a:pPr>
            <a:r>
              <a:rPr lang="cs-CZ" sz="2700" dirty="0"/>
              <a:t> </a:t>
            </a:r>
            <a:r>
              <a:rPr lang="cs-CZ" sz="2700" dirty="0" smtClean="0"/>
              <a:t>                                         Levá Alena – 8. 4. 2007</a:t>
            </a:r>
          </a:p>
          <a:p>
            <a:pPr marL="0" indent="0">
              <a:buNone/>
            </a:pPr>
            <a:r>
              <a:rPr lang="cs-CZ" sz="2700" dirty="0"/>
              <a:t> </a:t>
            </a:r>
            <a:r>
              <a:rPr lang="cs-CZ" sz="2700" dirty="0" smtClean="0"/>
              <a:t>                                         Nový Lukáš – 16. 5. 2007</a:t>
            </a:r>
          </a:p>
          <a:p>
            <a:pPr marL="0" indent="0">
              <a:buNone/>
            </a:pPr>
            <a:r>
              <a:rPr lang="cs-CZ" sz="2700" dirty="0"/>
              <a:t> </a:t>
            </a:r>
            <a:r>
              <a:rPr lang="cs-CZ" sz="2700" dirty="0" smtClean="0"/>
              <a:t>                                         Šedivý Matěj – 14. 6. 2007                                            </a:t>
            </a:r>
          </a:p>
          <a:p>
            <a:pPr marL="0" indent="0">
              <a:buNone/>
            </a:pPr>
            <a:r>
              <a:rPr lang="cs-CZ" sz="2700" dirty="0"/>
              <a:t> </a:t>
            </a:r>
            <a:r>
              <a:rPr lang="cs-CZ" sz="2700" dirty="0" smtClean="0"/>
              <a:t>                                         Budinová Justýna – 19. 6. 2007</a:t>
            </a:r>
          </a:p>
          <a:p>
            <a:pPr marL="0" indent="0">
              <a:buNone/>
            </a:pPr>
            <a:r>
              <a:rPr lang="cs-CZ" sz="2700" dirty="0"/>
              <a:t> </a:t>
            </a:r>
            <a:r>
              <a:rPr lang="cs-CZ" sz="2700" dirty="0" smtClean="0"/>
              <a:t>                                         Kindl Tomáš – 20. 6. 2007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0433147" y="187330"/>
            <a:ext cx="907186" cy="498470"/>
          </a:xfrm>
        </p:spPr>
        <p:txBody>
          <a:bodyPr/>
          <a:lstStyle/>
          <a:p>
            <a:fld id="{4B22686C-A1B9-47BC-9333-704AE5777B64}" type="slidenum">
              <a:rPr lang="cs-CZ" smtClean="0">
                <a:solidFill>
                  <a:srgbClr val="FF0000"/>
                </a:solidFill>
              </a:rPr>
              <a:pPr/>
              <a:t>17</a:t>
            </a:fld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882" y="2138615"/>
            <a:ext cx="2816632" cy="33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0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87188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Rozloučení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0343306" y="307250"/>
            <a:ext cx="907186" cy="498470"/>
          </a:xfrm>
        </p:spPr>
        <p:txBody>
          <a:bodyPr/>
          <a:lstStyle/>
          <a:p>
            <a:fld id="{4B22686C-A1B9-47BC-9333-704AE5777B64}" type="slidenum">
              <a:rPr lang="cs-CZ" smtClean="0">
                <a:solidFill>
                  <a:srgbClr val="FF0000"/>
                </a:solidFill>
              </a:rPr>
              <a:pPr/>
              <a:t>18</a:t>
            </a:fld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1928533"/>
            <a:ext cx="11121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Děkujeme  všem za jejich pozornost a doufáme, že si každý přišel v naší prezentaci na své.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424458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36478"/>
            <a:ext cx="9905998" cy="1136176"/>
          </a:xfrm>
        </p:spPr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31800" y="900619"/>
            <a:ext cx="9905998" cy="4899547"/>
          </a:xfrm>
        </p:spPr>
        <p:txBody>
          <a:bodyPr>
            <a:normAutofit/>
          </a:bodyPr>
          <a:lstStyle/>
          <a:p>
            <a:r>
              <a:rPr lang="cs-CZ" sz="1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</a:t>
            </a:r>
            <a:r>
              <a:rPr lang="cs-CZ" sz="16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www.google.cz/search?q=Bl%C3%AD%C5%BEejov&amp;biw=1366&amp;bih=673&amp;source=lnms&amp;tbm=isch&amp;sa=X&amp;ved=0ahUKEwiEoPLxqJXNAhUCvxQKHQYAA7cQ_AUIBygC#imgrc=FtGbNgeZHbyWwM%3A</a:t>
            </a:r>
            <a:endParaRPr lang="cs-CZ" sz="1600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1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</a:t>
            </a:r>
            <a:r>
              <a:rPr lang="cs-CZ" sz="16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www.google.cz/search?q=Bl%C3%AD%C5%BEejov&amp;biw=1366&amp;bih=673&amp;source=lnms&amp;tbm=isch&amp;sa=X&amp;ved=0ahUKEwiEoPLxqJXNAhUCvxQKHQYAA7cQ_AUIBygC#imgrc=pBbqk8rFyLJN8M%3A</a:t>
            </a:r>
            <a:endParaRPr lang="cs-CZ" sz="1600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1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https://</a:t>
            </a:r>
            <a:r>
              <a:rPr lang="cs-CZ" sz="16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www.google.cz/search?q=Bl%C3%AD%C5%BEejov&amp;biw=1366&amp;bih=673&amp;source=lnms&amp;tbm=isch&amp;sa=X&amp;ved=0ahUKEwiEoPLxqJXNAhUCvxQKHQYAA7cQ_AUIBygC#imgrc=Y16WWHTJGOWYKM%3A</a:t>
            </a:r>
            <a:endParaRPr lang="cs-CZ" sz="1600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1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https://</a:t>
            </a:r>
            <a:r>
              <a:rPr lang="cs-CZ" sz="16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www.google.cz/search?q=Bl%C3%AD%C5%BEejov&amp;biw=1366&amp;bih=673&amp;source=lnms&amp;tbm=isch&amp;sa=X&amp;ved=0ahUKEwiEoPLxqJXNAhUCvxQKHQYAA7cQ_AUIBygC#imgrc=vRNDb_n6s5K1FM%3A</a:t>
            </a:r>
            <a:endParaRPr lang="cs-CZ" sz="1600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1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https://www.google.cz/search?q=Bl%C3%AD%C5%BEejov&amp;biw=1366&amp;bih=673&amp;source=lnms&amp;tbm=isch&amp;sa=X&amp;ved=0ahUKEwiEoPLxqJXNAhUCvxQKHQYAA7cQ_AUIBygC#tbm=isch&amp;q=Bl%C3%AD%C5%BEejov+%</a:t>
            </a:r>
            <a:r>
              <a:rPr lang="cs-CZ" sz="16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C3%BA%C5%99ad&amp;imgrc=SQjdkuAT9hWDnM%3A</a:t>
            </a:r>
            <a:endParaRPr lang="cs-CZ" sz="1600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1600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16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0237798" y="402149"/>
            <a:ext cx="907186" cy="498470"/>
          </a:xfrm>
        </p:spPr>
        <p:txBody>
          <a:bodyPr/>
          <a:lstStyle/>
          <a:p>
            <a:fld id="{4B22686C-A1B9-47BC-9333-704AE5777B64}" type="slidenum">
              <a:rPr lang="cs-CZ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cs-CZ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6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014" y="-380590"/>
            <a:ext cx="9905998" cy="1905000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Obsah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87870" y="977211"/>
            <a:ext cx="10648703" cy="4458575"/>
          </a:xfrm>
        </p:spPr>
        <p:txBody>
          <a:bodyPr numCol="2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500" dirty="0" smtClean="0"/>
              <a:t>1. Prohlášení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500" dirty="0" smtClean="0"/>
              <a:t>2. Poděkování</a:t>
            </a:r>
            <a:endParaRPr lang="cs-CZ" sz="25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500" dirty="0"/>
              <a:t>3</a:t>
            </a:r>
            <a:r>
              <a:rPr lang="cs-CZ" sz="2500" dirty="0" smtClean="0"/>
              <a:t>. </a:t>
            </a:r>
            <a:r>
              <a:rPr lang="cs-CZ" sz="2500" dirty="0"/>
              <a:t>Důvod výběru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500" dirty="0"/>
              <a:t>4</a:t>
            </a:r>
            <a:r>
              <a:rPr lang="cs-CZ" sz="2500" dirty="0" smtClean="0"/>
              <a:t>.  </a:t>
            </a:r>
            <a:r>
              <a:rPr lang="cs-CZ" sz="2500" dirty="0"/>
              <a:t>Světové a celostátní události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500" dirty="0"/>
              <a:t>5</a:t>
            </a:r>
            <a:r>
              <a:rPr lang="cs-CZ" sz="2500" dirty="0" smtClean="0"/>
              <a:t>. </a:t>
            </a:r>
            <a:r>
              <a:rPr lang="cs-CZ" sz="2500" dirty="0"/>
              <a:t>Hospodaření obce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500" dirty="0"/>
              <a:t>6</a:t>
            </a:r>
            <a:r>
              <a:rPr lang="cs-CZ" sz="2500" dirty="0" smtClean="0"/>
              <a:t>. Výstavba obce, spoje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500" dirty="0"/>
              <a:t>7</a:t>
            </a:r>
            <a:r>
              <a:rPr lang="cs-CZ" sz="2500" dirty="0" smtClean="0"/>
              <a:t>. </a:t>
            </a:r>
            <a:r>
              <a:rPr lang="cs-CZ" sz="2500" dirty="0"/>
              <a:t>Spolky a veřejný život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500" dirty="0"/>
              <a:t>8</a:t>
            </a:r>
            <a:r>
              <a:rPr lang="cs-CZ" sz="2500" dirty="0" smtClean="0"/>
              <a:t>. kultura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500" dirty="0"/>
              <a:t>9</a:t>
            </a:r>
            <a:r>
              <a:rPr lang="cs-CZ" sz="2500" dirty="0" smtClean="0"/>
              <a:t>. </a:t>
            </a:r>
            <a:r>
              <a:rPr lang="cs-CZ" sz="2500" dirty="0"/>
              <a:t>Sociální a zdravotní záležitosti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500" dirty="0" smtClean="0"/>
              <a:t>10. </a:t>
            </a:r>
            <a:r>
              <a:rPr lang="cs-CZ" sz="2500" dirty="0"/>
              <a:t>Počasí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500" dirty="0" smtClean="0"/>
              <a:t>11. Obyvatelstvo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500" dirty="0" smtClean="0"/>
              <a:t>12. rozloučení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500" dirty="0" smtClean="0"/>
              <a:t>13. Zdroje</a:t>
            </a:r>
            <a:endParaRPr lang="cs-CZ" sz="25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10583332" y="166610"/>
            <a:ext cx="907186" cy="498470"/>
          </a:xfrm>
        </p:spPr>
        <p:txBody>
          <a:bodyPr/>
          <a:lstStyle/>
          <a:p>
            <a:fld id="{4B22686C-A1B9-47BC-9333-704AE5777B64}" type="slidenum">
              <a:rPr lang="cs-CZ" smtClean="0">
                <a:solidFill>
                  <a:srgbClr val="FF0000"/>
                </a:solidFill>
              </a:rPr>
              <a:pPr/>
              <a:t>2</a:t>
            </a:fld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088" y="3507850"/>
            <a:ext cx="2962529" cy="192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2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86C-A1B9-47BC-9333-704AE5777B64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6" name="Nadpis 1"/>
          <p:cNvSpPr>
            <a:spLocks noGrp="1"/>
          </p:cNvSpPr>
          <p:nvPr>
            <p:ph sz="quarter" idx="13"/>
          </p:nvPr>
        </p:nvSpPr>
        <p:spPr>
          <a:xfrm>
            <a:off x="685800" y="0"/>
            <a:ext cx="10394950" cy="5375275"/>
          </a:xfrm>
        </p:spPr>
        <p:txBody>
          <a:bodyPr vert="horz"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www.google.cz/search?q=ork%C3%A1n+kyrill&amp;rls=com.microsoft:cs-CZ:IE-Address&amp;source=lnms&amp;tbm=isch&amp;sa=X&amp;ved=0ahUKEwjnmZr9l6zNAhWBtxQKHYtSBGgQ_AUICCgB&amp;biw=1366&amp;bih=674#imgrc=L6B_hsqcnsYFfM%3A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https://www.google.cz/search?q=ork%C3%A1n+kyrill&amp;rls=com.microsoft:cs-CZ:IE-Address&amp;source=lnms&amp;tbm=isch&amp;sa=X&amp;ved=0ahUKEwjnmZr9l6zNAhWBtxQKHYtSBGgQ_AUICCgB&amp;biw=1366&amp;bih=674#tbm=isch&amp;q=pen%C3%ADze&amp;imgrc=-</a:t>
            </a:r>
            <a:r>
              <a:rPr lang="cs-CZ" dirty="0" smtClean="0">
                <a:hlinkClick r:id="rId3"/>
              </a:rPr>
              <a:t>96O3i1A4f-4vM%3A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5712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Literatura a ostatní zdroje:    </a:t>
            </a:r>
            <a:r>
              <a:rPr lang="cs-CZ" u="sng" dirty="0">
                <a:hlinkClick r:id="rId2"/>
              </a:rPr>
              <a:t>http://www.blizejov.cz/</a:t>
            </a:r>
            <a:endParaRPr lang="cs-CZ" dirty="0"/>
          </a:p>
          <a:p>
            <a:r>
              <a:rPr lang="cs-CZ" dirty="0"/>
              <a:t>                                                 Zápisy ze schůzí TJ Sokol</a:t>
            </a:r>
          </a:p>
          <a:p>
            <a:r>
              <a:rPr lang="cs-CZ" dirty="0"/>
              <a:t>                                                 Zápisy ze zastupitelstva</a:t>
            </a:r>
          </a:p>
          <a:p>
            <a:r>
              <a:rPr lang="cs-CZ" dirty="0" smtClean="0"/>
              <a:t>                                                 Informace, fotky od paní ředitelky Hanzalové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86C-A1B9-47BC-9333-704AE5777B64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255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0636383" y="115679"/>
            <a:ext cx="907186" cy="498470"/>
          </a:xfrm>
        </p:spPr>
        <p:txBody>
          <a:bodyPr/>
          <a:lstStyle/>
          <a:p>
            <a:fld id="{4B22686C-A1B9-47BC-9333-704AE5777B64}" type="slidenum">
              <a:rPr lang="cs-CZ" smtClean="0">
                <a:solidFill>
                  <a:srgbClr val="FF0000"/>
                </a:solidFill>
              </a:rPr>
              <a:pPr/>
              <a:t>3</a:t>
            </a:fld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91068" y="115679"/>
            <a:ext cx="8079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rgbClr val="FF0000"/>
                </a:solidFill>
              </a:rPr>
              <a:t>Poděkování</a:t>
            </a:r>
            <a:endParaRPr lang="cs-CZ" sz="4400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91068" y="885119"/>
            <a:ext cx="111232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Chtěli bychom poděkovat paní ředitelce za pomoc a dodání informací do závěrečné práce. Paní učitelce Červenkové za pravopisné opravení písemné verze a zároveň paní učitelce Křížové za čas, který nám věnovala v jejích hodinách na práci </a:t>
            </a:r>
            <a:r>
              <a:rPr lang="cs-CZ" sz="3000" dirty="0"/>
              <a:t> </a:t>
            </a:r>
            <a:r>
              <a:rPr lang="cs-CZ" sz="3000" dirty="0" smtClean="0"/>
              <a:t>na našich pracích, dále také chceme poděkovat panu učiteli Hejtmanovi za průběžnou kontrolu našich počítačových verzí našich prací, paní Adámkové za poskytnutí informací pro naši práci a paní učitelce Dostálové za pomoc s překladem anotace.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91138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0789066" y="242550"/>
            <a:ext cx="551167" cy="365125"/>
          </a:xfrm>
        </p:spPr>
        <p:txBody>
          <a:bodyPr/>
          <a:lstStyle/>
          <a:p>
            <a:fld id="{4B22686C-A1B9-47BC-9333-704AE5777B64}" type="slidenum">
              <a:rPr lang="cs-CZ" smtClean="0">
                <a:solidFill>
                  <a:srgbClr val="FF0000"/>
                </a:solidFill>
              </a:rPr>
              <a:pPr/>
              <a:t>4</a:t>
            </a:fld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86854" y="1951629"/>
            <a:ext cx="84616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 smtClean="0"/>
              <a:t>Prohlašujeme, že jsme závěrečnou práci zpracovali sami za pomocí literatury a zdrojů v ní uvedených.</a:t>
            </a:r>
            <a:endParaRPr lang="cs-CZ" sz="25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317009" y="928046"/>
            <a:ext cx="8611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0000"/>
                </a:solidFill>
              </a:rPr>
              <a:t>Prohlášení</a:t>
            </a:r>
            <a:endParaRPr lang="cs-CZ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46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5879" y="25400"/>
            <a:ext cx="9905998" cy="1905000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Motta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-1" y="1187355"/>
            <a:ext cx="10795379" cy="44764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500" dirty="0" smtClean="0"/>
              <a:t>1, „Zkušenost není to, co se Vám stane. Zkušenost je to, jak naložíte s tím, co se vám stalo.“  - Aldous Huxley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500" dirty="0" smtClean="0"/>
              <a:t>2, „Největším štěstím v životě člověka je vědomí, že nás někdo miluje proto, jací jsme, nebo spíše přesto, jací jsme.“ – Romain Rolland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0498284" y="90588"/>
            <a:ext cx="907186" cy="498470"/>
          </a:xfrm>
        </p:spPr>
        <p:txBody>
          <a:bodyPr/>
          <a:lstStyle/>
          <a:p>
            <a:fld id="{4B22686C-A1B9-47BC-9333-704AE5777B64}" type="slidenum">
              <a:rPr lang="cs-CZ" smtClean="0">
                <a:solidFill>
                  <a:srgbClr val="FF0000"/>
                </a:solidFill>
              </a:rPr>
              <a:pPr/>
              <a:t>5</a:t>
            </a:fld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715" y="120555"/>
            <a:ext cx="1714500" cy="21336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65" y="3693238"/>
            <a:ext cx="1460309" cy="184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3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209" y="0"/>
            <a:ext cx="10396882" cy="1151965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Anotace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0210" y="1009934"/>
            <a:ext cx="11628626" cy="436465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3600" dirty="0" smtClean="0">
                <a:solidFill>
                  <a:srgbClr val="FF0000"/>
                </a:solidFill>
              </a:rPr>
              <a:t>1, </a:t>
            </a:r>
            <a:r>
              <a:rPr lang="cs-CZ" sz="3600" dirty="0" smtClean="0"/>
              <a:t>Jmenuji </a:t>
            </a:r>
            <a:r>
              <a:rPr lang="cs-CZ" sz="3600" dirty="0"/>
              <a:t>se Petr </a:t>
            </a:r>
            <a:r>
              <a:rPr lang="cs-CZ" sz="3600" dirty="0" err="1"/>
              <a:t>Paučo</a:t>
            </a:r>
            <a:r>
              <a:rPr lang="cs-CZ" sz="3600" dirty="0"/>
              <a:t> a bydlím v Osvračíně. Je mi 15 let. Od roku </a:t>
            </a:r>
            <a:r>
              <a:rPr lang="cs-CZ" sz="3600" dirty="0" smtClean="0"/>
              <a:t>2012 navštěvuji </a:t>
            </a:r>
            <a:r>
              <a:rPr lang="cs-CZ" sz="3600" dirty="0"/>
              <a:t>ZŠ Blížejov. Mé oblíbené předměty jsou výtvarná výchova a tělocvik. Můj koníček je hraní </a:t>
            </a:r>
            <a:r>
              <a:rPr lang="cs-CZ" sz="3600" dirty="0" smtClean="0"/>
              <a:t>počítačových her.</a:t>
            </a:r>
          </a:p>
          <a:p>
            <a:pPr marL="0" indent="0">
              <a:buNone/>
            </a:pPr>
            <a:r>
              <a:rPr lang="cs-CZ" sz="3600" dirty="0"/>
              <a:t> </a:t>
            </a:r>
            <a:r>
              <a:rPr lang="cs-CZ" sz="3600" dirty="0" smtClean="0"/>
              <a:t>    My </a:t>
            </a:r>
            <a:r>
              <a:rPr lang="cs-CZ" sz="3600" dirty="0" err="1"/>
              <a:t>name</a:t>
            </a:r>
            <a:r>
              <a:rPr lang="cs-CZ" sz="3600" dirty="0"/>
              <a:t> </a:t>
            </a:r>
            <a:r>
              <a:rPr lang="cs-CZ" sz="3600" dirty="0" err="1"/>
              <a:t>is</a:t>
            </a:r>
            <a:r>
              <a:rPr lang="cs-CZ" sz="3600" dirty="0"/>
              <a:t> Petr </a:t>
            </a:r>
            <a:r>
              <a:rPr lang="cs-CZ" sz="3600" dirty="0" err="1"/>
              <a:t>Paučo</a:t>
            </a:r>
            <a:r>
              <a:rPr lang="cs-CZ" sz="3600" dirty="0"/>
              <a:t> and I live in Osvračín. </a:t>
            </a:r>
            <a:r>
              <a:rPr lang="cs-CZ" sz="3600" dirty="0" err="1"/>
              <a:t>I´m</a:t>
            </a:r>
            <a:r>
              <a:rPr lang="cs-CZ" sz="3600" dirty="0"/>
              <a:t> 15 </a:t>
            </a:r>
            <a:r>
              <a:rPr lang="cs-CZ" sz="3600" dirty="0" err="1"/>
              <a:t>years</a:t>
            </a:r>
            <a:r>
              <a:rPr lang="cs-CZ" sz="3600" dirty="0"/>
              <a:t> </a:t>
            </a:r>
            <a:r>
              <a:rPr lang="cs-CZ" sz="3600" dirty="0" err="1"/>
              <a:t>old</a:t>
            </a:r>
            <a:r>
              <a:rPr lang="cs-CZ" sz="3600" dirty="0"/>
              <a:t>. </a:t>
            </a:r>
            <a:r>
              <a:rPr lang="cs-CZ" sz="3600" dirty="0" err="1"/>
              <a:t>Since</a:t>
            </a:r>
            <a:r>
              <a:rPr lang="cs-CZ" sz="3600" dirty="0"/>
              <a:t> </a:t>
            </a:r>
            <a:r>
              <a:rPr lang="cs-CZ" sz="3600" dirty="0" err="1"/>
              <a:t>year</a:t>
            </a:r>
            <a:r>
              <a:rPr lang="cs-CZ" sz="3600" dirty="0"/>
              <a:t> </a:t>
            </a:r>
            <a:r>
              <a:rPr lang="cs-CZ" sz="3600" dirty="0" smtClean="0"/>
              <a:t> 2012 </a:t>
            </a:r>
            <a:r>
              <a:rPr lang="cs-CZ" sz="3600" dirty="0"/>
              <a:t>I </a:t>
            </a:r>
            <a:r>
              <a:rPr lang="cs-CZ" sz="3600" dirty="0" err="1"/>
              <a:t>vissiting</a:t>
            </a:r>
            <a:r>
              <a:rPr lang="cs-CZ" sz="3600" dirty="0"/>
              <a:t> ZŠ Blížejov. My favorite </a:t>
            </a:r>
            <a:r>
              <a:rPr lang="cs-CZ" sz="3600" dirty="0" err="1"/>
              <a:t>subjects</a:t>
            </a:r>
            <a:r>
              <a:rPr lang="cs-CZ" sz="3600" dirty="0"/>
              <a:t> </a:t>
            </a:r>
            <a:r>
              <a:rPr lang="cs-CZ" sz="3600" dirty="0" smtClean="0"/>
              <a:t> are </a:t>
            </a:r>
            <a:r>
              <a:rPr lang="cs-CZ" sz="3600" dirty="0" err="1" smtClean="0"/>
              <a:t>art</a:t>
            </a:r>
            <a:r>
              <a:rPr lang="cs-CZ" sz="3600" dirty="0" smtClean="0"/>
              <a:t> </a:t>
            </a:r>
            <a:r>
              <a:rPr lang="cs-CZ" sz="3600" dirty="0" err="1"/>
              <a:t>education</a:t>
            </a:r>
            <a:r>
              <a:rPr lang="cs-CZ" sz="3600" dirty="0"/>
              <a:t> and PE. My </a:t>
            </a:r>
            <a:r>
              <a:rPr lang="cs-CZ" sz="3600" dirty="0" smtClean="0"/>
              <a:t>hobby </a:t>
            </a:r>
            <a:r>
              <a:rPr lang="cs-CZ" sz="3600" dirty="0" err="1"/>
              <a:t>is</a:t>
            </a:r>
            <a:r>
              <a:rPr lang="cs-CZ" sz="3600" dirty="0"/>
              <a:t>  </a:t>
            </a:r>
            <a:r>
              <a:rPr lang="cs-CZ" sz="3600" dirty="0" err="1"/>
              <a:t>playing</a:t>
            </a:r>
            <a:r>
              <a:rPr lang="cs-CZ" sz="3600" dirty="0"/>
              <a:t> </a:t>
            </a:r>
            <a:r>
              <a:rPr lang="cs-CZ" sz="3600" dirty="0" err="1"/>
              <a:t>computer</a:t>
            </a:r>
            <a:r>
              <a:rPr lang="cs-CZ" sz="3600" dirty="0"/>
              <a:t> </a:t>
            </a:r>
            <a:r>
              <a:rPr lang="cs-CZ" sz="3600" dirty="0" err="1"/>
              <a:t>games</a:t>
            </a:r>
            <a:r>
              <a:rPr lang="cs-CZ" sz="3600" dirty="0" smtClean="0"/>
              <a:t>.</a:t>
            </a:r>
          </a:p>
          <a:p>
            <a:pPr marL="0" indent="0">
              <a:buNone/>
            </a:pPr>
            <a:endParaRPr lang="cs-CZ" sz="3600" dirty="0" smtClean="0"/>
          </a:p>
          <a:p>
            <a:pPr marL="0" indent="0">
              <a:buNone/>
            </a:pPr>
            <a:r>
              <a:rPr lang="cs-CZ" sz="3600" dirty="0" smtClean="0">
                <a:solidFill>
                  <a:srgbClr val="FF0000"/>
                </a:solidFill>
              </a:rPr>
              <a:t>2, </a:t>
            </a:r>
            <a:r>
              <a:rPr lang="cs-CZ" sz="3600" dirty="0"/>
              <a:t>Jmenuji se Filip </a:t>
            </a:r>
            <a:r>
              <a:rPr lang="cs-CZ" sz="3600" dirty="0" err="1"/>
              <a:t>Pavlečka</a:t>
            </a:r>
            <a:r>
              <a:rPr lang="cs-CZ" sz="3600" dirty="0"/>
              <a:t>, bydlím v Osvračíně a je mi 15 let. Od roku 2012 chodím do základní školy Blížejov. Můj oblíbený předmět je výtvarná výchova. Mé koníčky jsou hraní počítačových her a fotbal.</a:t>
            </a:r>
          </a:p>
          <a:p>
            <a:pPr marL="0" indent="0">
              <a:buNone/>
            </a:pPr>
            <a:r>
              <a:rPr lang="cs-CZ" sz="3600" dirty="0"/>
              <a:t>My </a:t>
            </a:r>
            <a:r>
              <a:rPr lang="cs-CZ" sz="3600" dirty="0" err="1"/>
              <a:t>name</a:t>
            </a:r>
            <a:r>
              <a:rPr lang="cs-CZ" sz="3600" dirty="0"/>
              <a:t> </a:t>
            </a:r>
            <a:r>
              <a:rPr lang="cs-CZ" sz="3600" dirty="0" err="1"/>
              <a:t>is</a:t>
            </a:r>
            <a:r>
              <a:rPr lang="cs-CZ" sz="3600" dirty="0"/>
              <a:t> Filip </a:t>
            </a:r>
            <a:r>
              <a:rPr lang="cs-CZ" sz="3600" dirty="0" err="1"/>
              <a:t>Pavlečka</a:t>
            </a:r>
            <a:r>
              <a:rPr lang="cs-CZ" sz="3600" dirty="0"/>
              <a:t>, I live in Osvračín and I </a:t>
            </a:r>
            <a:r>
              <a:rPr lang="cs-CZ" sz="3600" dirty="0" err="1"/>
              <a:t>am</a:t>
            </a:r>
            <a:r>
              <a:rPr lang="cs-CZ" sz="3600" dirty="0"/>
              <a:t> 15 </a:t>
            </a:r>
            <a:r>
              <a:rPr lang="cs-CZ" sz="3600" dirty="0" err="1"/>
              <a:t>years</a:t>
            </a:r>
            <a:r>
              <a:rPr lang="cs-CZ" sz="3600" dirty="0"/>
              <a:t> </a:t>
            </a:r>
            <a:r>
              <a:rPr lang="cs-CZ" sz="3600" dirty="0" err="1"/>
              <a:t>old</a:t>
            </a:r>
            <a:r>
              <a:rPr lang="cs-CZ" sz="3600" dirty="0"/>
              <a:t>. </a:t>
            </a:r>
            <a:r>
              <a:rPr lang="cs-CZ" sz="3600" dirty="0" err="1"/>
              <a:t>Since</a:t>
            </a:r>
            <a:r>
              <a:rPr lang="cs-CZ" sz="3600" dirty="0"/>
              <a:t> </a:t>
            </a:r>
            <a:r>
              <a:rPr lang="cs-CZ" sz="3600" dirty="0" err="1"/>
              <a:t>year</a:t>
            </a:r>
            <a:r>
              <a:rPr lang="cs-CZ" sz="3600" dirty="0"/>
              <a:t> 2012 I </a:t>
            </a:r>
            <a:r>
              <a:rPr lang="cs-CZ" sz="3600" dirty="0" err="1"/>
              <a:t>going</a:t>
            </a:r>
            <a:r>
              <a:rPr lang="cs-CZ" sz="3600" dirty="0"/>
              <a:t> to </a:t>
            </a:r>
            <a:r>
              <a:rPr lang="cs-CZ" sz="3600" dirty="0" err="1"/>
              <a:t>school</a:t>
            </a:r>
            <a:r>
              <a:rPr lang="cs-CZ" sz="3600" dirty="0"/>
              <a:t> Blížejov. My favorite </a:t>
            </a:r>
            <a:r>
              <a:rPr lang="cs-CZ" sz="3600" dirty="0" err="1"/>
              <a:t>subject</a:t>
            </a:r>
            <a:r>
              <a:rPr lang="cs-CZ" sz="3600" dirty="0"/>
              <a:t> </a:t>
            </a:r>
            <a:r>
              <a:rPr lang="cs-CZ" sz="3600" dirty="0" smtClean="0"/>
              <a:t> </a:t>
            </a:r>
            <a:r>
              <a:rPr lang="cs-CZ" sz="3600" dirty="0" err="1" smtClean="0"/>
              <a:t>is</a:t>
            </a:r>
            <a:r>
              <a:rPr lang="cs-CZ" sz="3600" dirty="0" smtClean="0"/>
              <a:t>  </a:t>
            </a:r>
            <a:r>
              <a:rPr lang="cs-CZ" sz="3600" dirty="0" err="1" smtClean="0"/>
              <a:t>art</a:t>
            </a:r>
            <a:r>
              <a:rPr lang="cs-CZ" sz="3600" dirty="0" smtClean="0"/>
              <a:t> </a:t>
            </a:r>
            <a:r>
              <a:rPr lang="cs-CZ" sz="3600" dirty="0" err="1"/>
              <a:t>education</a:t>
            </a:r>
            <a:r>
              <a:rPr lang="cs-CZ" sz="3600" dirty="0"/>
              <a:t>. My hobby sis </a:t>
            </a:r>
            <a:r>
              <a:rPr lang="cs-CZ" sz="3600" dirty="0" err="1"/>
              <a:t>playing</a:t>
            </a:r>
            <a:r>
              <a:rPr lang="cs-CZ" sz="3600" dirty="0"/>
              <a:t> </a:t>
            </a:r>
            <a:r>
              <a:rPr lang="cs-CZ" sz="3600" dirty="0" err="1"/>
              <a:t>computer</a:t>
            </a:r>
            <a:r>
              <a:rPr lang="cs-CZ" sz="3600" dirty="0"/>
              <a:t> </a:t>
            </a:r>
            <a:r>
              <a:rPr lang="cs-CZ" sz="3600" dirty="0" err="1"/>
              <a:t>games</a:t>
            </a:r>
            <a:r>
              <a:rPr lang="cs-CZ" sz="3600" dirty="0"/>
              <a:t> and </a:t>
            </a:r>
            <a:r>
              <a:rPr lang="cs-CZ" sz="3600" dirty="0" err="1"/>
              <a:t>fotball</a:t>
            </a:r>
            <a:r>
              <a:rPr lang="cs-CZ" sz="3600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10437091" y="187330"/>
            <a:ext cx="907186" cy="498470"/>
          </a:xfrm>
        </p:spPr>
        <p:txBody>
          <a:bodyPr/>
          <a:lstStyle/>
          <a:p>
            <a:fld id="{4B22686C-A1B9-47BC-9333-704AE5777B64}" type="slidenum">
              <a:rPr lang="cs-CZ" smtClean="0">
                <a:solidFill>
                  <a:srgbClr val="FF0000"/>
                </a:solidFill>
              </a:rPr>
              <a:pPr/>
              <a:t>6</a:t>
            </a:fld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29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1. Důvod výběru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31480" y="1044363"/>
            <a:ext cx="9905998" cy="31242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500" dirty="0" smtClean="0"/>
              <a:t>Když se poprvé začalo mluvit o závěrečných pracích, paní ředitelka nám navrhla dobré téma v podobě kroniky obce </a:t>
            </a:r>
            <a:r>
              <a:rPr lang="cs-CZ" sz="2500" dirty="0" err="1" smtClean="0"/>
              <a:t>Blížejov</a:t>
            </a:r>
            <a:r>
              <a:rPr lang="cs-CZ" sz="2500" dirty="0" smtClean="0"/>
              <a:t>. </a:t>
            </a:r>
            <a:endParaRPr lang="cs-CZ" sz="25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0348747" y="65088"/>
            <a:ext cx="551167" cy="365125"/>
          </a:xfrm>
        </p:spPr>
        <p:txBody>
          <a:bodyPr/>
          <a:lstStyle/>
          <a:p>
            <a:fld id="{4B22686C-A1B9-47BC-9333-704AE5777B64}" type="slidenum">
              <a:rPr lang="cs-CZ" smtClean="0">
                <a:solidFill>
                  <a:srgbClr val="FF0000"/>
                </a:solidFill>
              </a:rPr>
              <a:pPr/>
              <a:t>7</a:t>
            </a:fld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871" y="3027935"/>
            <a:ext cx="5254388" cy="249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3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2. Světové a celostátní události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55303" y="1023582"/>
            <a:ext cx="9092308" cy="4750493"/>
          </a:xfrm>
        </p:spPr>
        <p:txBody>
          <a:bodyPr>
            <a:normAutofit fontScale="92500"/>
          </a:bodyPr>
          <a:lstStyle/>
          <a:p>
            <a:r>
              <a:rPr lang="cs-CZ" sz="2500" dirty="0"/>
              <a:t>28. února – Průlet sondy New </a:t>
            </a:r>
            <a:r>
              <a:rPr lang="cs-CZ" sz="2500" dirty="0" err="1"/>
              <a:t>Horizons</a:t>
            </a:r>
            <a:r>
              <a:rPr lang="cs-CZ" sz="2500" dirty="0"/>
              <a:t> kolem </a:t>
            </a:r>
            <a:r>
              <a:rPr lang="cs-CZ" sz="2500" dirty="0" smtClean="0"/>
              <a:t>Jupiteru</a:t>
            </a:r>
          </a:p>
          <a:p>
            <a:r>
              <a:rPr lang="cs-CZ" sz="2500" dirty="0"/>
              <a:t>15. srpna – Silné zemětřesení v </a:t>
            </a:r>
            <a:r>
              <a:rPr lang="cs-CZ" sz="2500" dirty="0" smtClean="0"/>
              <a:t>Peru</a:t>
            </a:r>
          </a:p>
          <a:p>
            <a:r>
              <a:rPr lang="cs-CZ" sz="2500" dirty="0"/>
              <a:t>21. prosince – Devět zemí, včetně Česka, vstoupilo do Schengenského </a:t>
            </a:r>
            <a:r>
              <a:rPr lang="cs-CZ" sz="2500" dirty="0" smtClean="0"/>
              <a:t>prostoru</a:t>
            </a:r>
          </a:p>
          <a:p>
            <a:r>
              <a:rPr lang="cs-CZ" sz="2500" dirty="0"/>
              <a:t>21. července – Vyšel sedmý díl ságy </a:t>
            </a:r>
            <a:r>
              <a:rPr lang="cs-CZ" sz="2500" dirty="0" err="1"/>
              <a:t>Harry</a:t>
            </a:r>
            <a:r>
              <a:rPr lang="cs-CZ" sz="2500" dirty="0"/>
              <a:t> </a:t>
            </a:r>
            <a:r>
              <a:rPr lang="cs-CZ" sz="2500" dirty="0" err="1"/>
              <a:t>Potter</a:t>
            </a:r>
            <a:r>
              <a:rPr lang="cs-CZ" sz="2500" dirty="0"/>
              <a:t> – </a:t>
            </a:r>
            <a:r>
              <a:rPr lang="cs-CZ" sz="2500" dirty="0" err="1"/>
              <a:t>Harry</a:t>
            </a:r>
            <a:r>
              <a:rPr lang="cs-CZ" sz="2500" dirty="0"/>
              <a:t> </a:t>
            </a:r>
            <a:r>
              <a:rPr lang="cs-CZ" sz="2500" dirty="0" err="1"/>
              <a:t>Potter</a:t>
            </a:r>
            <a:r>
              <a:rPr lang="cs-CZ" sz="2500" dirty="0"/>
              <a:t> a relikvie </a:t>
            </a:r>
            <a:r>
              <a:rPr lang="cs-CZ" sz="2500" dirty="0" smtClean="0"/>
              <a:t>smrti</a:t>
            </a:r>
          </a:p>
          <a:p>
            <a:r>
              <a:rPr lang="cs-CZ" sz="2500" dirty="0"/>
              <a:t>15. září – Sedmý ročník projektu Den Nato konající se na Letišti Leoše Janáčka v </a:t>
            </a:r>
            <a:r>
              <a:rPr lang="cs-CZ" sz="2500" dirty="0" smtClean="0"/>
              <a:t>Ostravě</a:t>
            </a:r>
          </a:p>
          <a:p>
            <a:r>
              <a:rPr lang="cs-CZ" sz="2500" dirty="0"/>
              <a:t>25. srpna – Vyhlášen nouzový stav z důvodu série ničivých </a:t>
            </a:r>
            <a:r>
              <a:rPr lang="cs-CZ" sz="2500" dirty="0" smtClean="0"/>
              <a:t>požárů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0308136" y="205374"/>
            <a:ext cx="907186" cy="498470"/>
          </a:xfrm>
        </p:spPr>
        <p:txBody>
          <a:bodyPr/>
          <a:lstStyle/>
          <a:p>
            <a:fld id="{4B22686C-A1B9-47BC-9333-704AE5777B64}" type="slidenum">
              <a:rPr lang="cs-CZ" smtClean="0">
                <a:solidFill>
                  <a:srgbClr val="FF0000"/>
                </a:solidFill>
              </a:rPr>
              <a:pPr/>
              <a:t>8</a:t>
            </a:fld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Petr\Desktop\nasa-new-horizons_galerie-9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9232" y="944460"/>
            <a:ext cx="2175299" cy="15659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545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6776" y="300110"/>
            <a:ext cx="6595818" cy="1416148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3. Obecní záležitosti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43600" y="482672"/>
            <a:ext cx="9905998" cy="4788458"/>
          </a:xfrm>
        </p:spPr>
        <p:txBody>
          <a:bodyPr>
            <a:normAutofit/>
          </a:bodyPr>
          <a:lstStyle/>
          <a:p>
            <a:r>
              <a:rPr lang="cs-CZ" dirty="0"/>
              <a:t> </a:t>
            </a:r>
            <a:r>
              <a:rPr lang="cs-CZ" sz="2500" dirty="0" smtClean="0"/>
              <a:t>schválilo </a:t>
            </a:r>
            <a:r>
              <a:rPr lang="cs-CZ" sz="2500" dirty="0"/>
              <a:t>„Vnitřní platový předpis Obce Blížejov zřizovatele Základní školy a mateřské školy Blížejov, příspěvkové organizace</a:t>
            </a:r>
            <a:r>
              <a:rPr lang="cs-CZ" sz="2500" dirty="0" smtClean="0"/>
              <a:t>“</a:t>
            </a:r>
          </a:p>
          <a:p>
            <a:r>
              <a:rPr lang="cs-CZ" sz="2500" dirty="0"/>
              <a:t>Zastupitelstvo obce schvaluje žádost </a:t>
            </a:r>
            <a:r>
              <a:rPr lang="cs-CZ" sz="2500" dirty="0" smtClean="0"/>
              <a:t>SDH - </a:t>
            </a:r>
            <a:r>
              <a:rPr lang="cs-CZ" sz="2500" dirty="0"/>
              <a:t>okrsek Milavče o </a:t>
            </a:r>
            <a:r>
              <a:rPr lang="cs-CZ" sz="2500" dirty="0" smtClean="0"/>
              <a:t>finanční příspěvek </a:t>
            </a:r>
            <a:r>
              <a:rPr lang="cs-CZ" sz="2500" dirty="0"/>
              <a:t>ve výši 1000 Kč na rok </a:t>
            </a:r>
            <a:r>
              <a:rPr lang="cs-CZ" sz="2500" dirty="0" smtClean="0"/>
              <a:t>2007</a:t>
            </a:r>
          </a:p>
          <a:p>
            <a:r>
              <a:rPr lang="cs-CZ" sz="2500" dirty="0"/>
              <a:t>ZO projednalo nově došlé žádosti o parcely na stavbu </a:t>
            </a:r>
            <a:r>
              <a:rPr lang="cs-CZ" sz="2500" dirty="0" smtClean="0"/>
              <a:t>rodinných </a:t>
            </a:r>
            <a:r>
              <a:rPr lang="cs-CZ" sz="2500" dirty="0"/>
              <a:t>domů v </a:t>
            </a:r>
            <a:r>
              <a:rPr lang="cs-CZ" sz="2500" dirty="0" smtClean="0"/>
              <a:t>obci Blížejov</a:t>
            </a:r>
            <a:endParaRPr lang="cs-CZ" sz="25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0578306" y="300110"/>
            <a:ext cx="551167" cy="365125"/>
          </a:xfrm>
        </p:spPr>
        <p:txBody>
          <a:bodyPr/>
          <a:lstStyle/>
          <a:p>
            <a:fld id="{4B22686C-A1B9-47BC-9333-704AE5777B64}" type="slidenum">
              <a:rPr lang="cs-CZ" smtClean="0">
                <a:solidFill>
                  <a:srgbClr val="FF0000"/>
                </a:solidFill>
              </a:rPr>
              <a:pPr/>
              <a:t>9</a:t>
            </a:fld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Petr\Desktop\53bd56b285ddb7b7429f0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9966" y="4156779"/>
            <a:ext cx="3085905" cy="1955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575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í událost">
  <a:themeElements>
    <a:clrScheme name="Hlavní událos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Hlavní událos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lavní událos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TM04033927[[fn=Hlavní událost]]</Template>
  <TotalTime>431</TotalTime>
  <Words>895</Words>
  <Application>Microsoft Office PowerPoint</Application>
  <PresentationFormat>Širokoúhlá obrazovka</PresentationFormat>
  <Paragraphs>142</Paragraphs>
  <Slides>21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Impact</vt:lpstr>
      <vt:lpstr>Wingdings</vt:lpstr>
      <vt:lpstr>Hlavní událost</vt:lpstr>
      <vt:lpstr>Kronika obce Blížejov 2007</vt:lpstr>
      <vt:lpstr>Obsah</vt:lpstr>
      <vt:lpstr>Prezentace aplikace PowerPoint</vt:lpstr>
      <vt:lpstr>Prezentace aplikace PowerPoint</vt:lpstr>
      <vt:lpstr>Motta</vt:lpstr>
      <vt:lpstr>Anotace</vt:lpstr>
      <vt:lpstr>1. Důvod výběru</vt:lpstr>
      <vt:lpstr>2. Světové a celostátní události</vt:lpstr>
      <vt:lpstr>3. Obecní záležitosti</vt:lpstr>
      <vt:lpstr>4. Hospodaření obce</vt:lpstr>
      <vt:lpstr>5. Výstavba obce, spoje</vt:lpstr>
      <vt:lpstr>6. Spolky a veřejný život</vt:lpstr>
      <vt:lpstr>7. kultura</vt:lpstr>
      <vt:lpstr>8. Sociální a Zdravotní záležitosti</vt:lpstr>
      <vt:lpstr>9. Počasí </vt:lpstr>
      <vt:lpstr>10. Obyvatelstvo - 1 </vt:lpstr>
      <vt:lpstr>Obyvatelstvo - 2</vt:lpstr>
      <vt:lpstr>Rozloučení</vt:lpstr>
      <vt:lpstr>Zdroje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Kronika obce Blížejov 2007</dc:title>
  <dc:creator>Filip Pavlečka</dc:creator>
  <cp:lastModifiedBy>Filip Pavlečka</cp:lastModifiedBy>
  <cp:revision>52</cp:revision>
  <dcterms:created xsi:type="dcterms:W3CDTF">2016-04-14T09:11:20Z</dcterms:created>
  <dcterms:modified xsi:type="dcterms:W3CDTF">2016-06-16T09:07:31Z</dcterms:modified>
</cp:coreProperties>
</file>