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xD7fqS3XP2mabugKQ24j5xyczC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1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1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Google Shape;25;p1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6" name="Google Shape;26;p11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27" name="Google Shape;27;p11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1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1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30" name="Google Shape;30;p11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11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32" name="Google Shape;32;p1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1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11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ázev a popisek">
  <p:cSld name="Název a popise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ce s popiskem">
  <p:cSld name="Citace s popiskem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3" name="Google Shape;103;p21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">
  <p:cSld name="Jmenovka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menovka s citací">
  <p:cSld name="Jmenovka s citací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23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vda nebo nepravda">
  <p:cSld name="Pravda nebo nepravda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9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0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0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10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10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0" name="Google Shape;10;p10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0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0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3" name="Google Shape;13;p10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0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5" name="Google Shape;15;p1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0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10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crypted-tbn0.gstatic.com/images?q=tbn:ANd9GcQLA3EV8iw3v9HqgGi7c6BhyDbc2DqErvo6QdvyL92w0VK8zg4dbSWMD46Z9W37sdLKSRk&amp;usqp=CA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crypted-tbn0.gstatic.com/images?q=tbn:ANd9GcSf6FIjuKVaD6yKS9M9nQZODdcjhAW6Qhh9WYvNaARw4LULQ6jpmA04SqwIhA6o15d7ORk&amp;usqp=CAU" TargetMode="External"/><Relationship Id="rId5" Type="http://schemas.openxmlformats.org/officeDocument/2006/relationships/hyperlink" Target="https://cs.wikipedia.org/wiki/V%C3%BDchovn%C3%BD_poradce?msclkid=97c5603acedb11ec8733cd86a8501663" TargetMode="External"/><Relationship Id="rId4" Type="http://schemas.openxmlformats.org/officeDocument/2006/relationships/hyperlink" Target="https://www.knihovnabbb.cz/cardfiles/card-3911/card-15000/img/c38894b0a867ca32bab66f845c9bdfb7.jp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357746" y="662385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cs-CZ" b="1"/>
              <a:t>Výchovná</a:t>
            </a:r>
            <a:r>
              <a:rPr lang="cs-CZ"/>
              <a:t> </a:t>
            </a:r>
            <a:r>
              <a:rPr lang="cs-CZ" b="1"/>
              <a:t>poradkyně</a:t>
            </a:r>
            <a:r>
              <a:rPr lang="cs-CZ"/>
              <a:t> a </a:t>
            </a:r>
            <a:r>
              <a:rPr lang="cs-CZ" b="1"/>
              <a:t>učitelka</a:t>
            </a:r>
            <a:r>
              <a:rPr lang="cs-CZ"/>
              <a:t> </a:t>
            </a:r>
            <a:r>
              <a:rPr lang="cs-CZ" b="1"/>
              <a:t>angličtiny</a:t>
            </a:r>
            <a:endParaRPr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1357746" y="312578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/>
              <a:t>Zpracovala : Karolína Borníková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Ročník : IX.</a:t>
            </a:r>
            <a:endParaRPr/>
          </a:p>
        </p:txBody>
      </p:sp>
      <p:pic>
        <p:nvPicPr>
          <p:cNvPr id="145" name="Google Shape;145;p1" descr="C:\Users\bornikovak\AppData\Local\Microsoft\Windows\INetCache\Content.MSO\DA19D7F0.tmp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5477" y="4231048"/>
            <a:ext cx="395590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7770" y="4231050"/>
            <a:ext cx="2485201" cy="259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"/>
          <p:cNvSpPr txBox="1"/>
          <p:nvPr/>
        </p:nvSpPr>
        <p:spPr>
          <a:xfrm>
            <a:off x="581891" y="734291"/>
            <a:ext cx="11166764" cy="5632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Prohlášení: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Prohlašuji, že jsem závěrečnou práci zpracovala samostatně za použití literatury a ostatních zdrojů v ní uvedených.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Poděkování: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Chtěla bych poděkovat za pomoc při práci paní učitelce Dostálové.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Motto: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,,Je důležité nejen mluvit, ale také naslouchat. Na to neexistuje žádné školení, neboť takové situace přináší život sám.“ – neznámý autor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,,Trick people into learning through fun.“ – Melanie Rada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Anotace: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Jmenuji se Karolína Borníková. Je mi 15 let. Bydlím v Osvračíně. Navštěvovala jsem tam první stupeň ZŠ. Nyní chodím již čtvrtým rokem na druhý stupeň na ZŠ v Blížejově. Chystám se jít na střední v Berouně a chtěla bych být učitelkou.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My name is Karolína Borníková. I'm 15 years old. I live in Osvračín. I attend primary school there. I have attended comprehensive school in Blížejov since 2018. I´m going to go high school in Beroun and I would like to be a teacher.</a:t>
            </a: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/>
        </p:nvSpPr>
        <p:spPr>
          <a:xfrm>
            <a:off x="928637" y="693490"/>
            <a:ext cx="315883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1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Obsah</a:t>
            </a:r>
            <a:endParaRPr/>
          </a:p>
        </p:txBody>
      </p:sp>
      <p:sp>
        <p:nvSpPr>
          <p:cNvPr id="157" name="Google Shape;157;p3"/>
          <p:cNvSpPr txBox="1"/>
          <p:nvPr/>
        </p:nvSpPr>
        <p:spPr>
          <a:xfrm>
            <a:off x="748145" y="1884218"/>
            <a:ext cx="5763491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Úvod : Důvod výběru povolání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Stať : Střední a vysoká škola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Kdo je výchovná poradkyně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Pracoviště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Popis práce učitelky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Rozhovor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❖"/>
            </a:pPr>
            <a:r>
              <a:rPr lang="cs-CZ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Závěr : Ukončení</a:t>
            </a:r>
            <a:endParaRPr/>
          </a:p>
        </p:txBody>
      </p:sp>
      <p:pic>
        <p:nvPicPr>
          <p:cNvPr id="158" name="Google Shape;158;p3" descr="sdilena-anglictin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9807" y="3779101"/>
            <a:ext cx="4286250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 sz="3600" b="1"/>
              <a:t>Proč</a:t>
            </a:r>
            <a:r>
              <a:rPr lang="cs-CZ" b="1"/>
              <a:t>?</a:t>
            </a:r>
            <a:endParaRPr/>
          </a:p>
        </p:txBody>
      </p:sp>
      <p:sp>
        <p:nvSpPr>
          <p:cNvPr id="164" name="Google Shape;164;p4"/>
          <p:cNvSpPr txBox="1">
            <a:spLocks noGrp="1"/>
          </p:cNvSpPr>
          <p:nvPr>
            <p:ph type="body" idx="1"/>
          </p:nvPr>
        </p:nvSpPr>
        <p:spPr>
          <a:xfrm>
            <a:off x="533400" y="169068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Baví mě anglický jazyk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Již od šesté třídy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Pomáhání s problémy </a:t>
            </a:r>
            <a:endParaRPr/>
          </a:p>
        </p:txBody>
      </p:sp>
      <p:pic>
        <p:nvPicPr>
          <p:cNvPr id="165" name="Google Shape;165;p4" descr="https://lh4.googleusercontent.com/aQqkLdh86XdSBeMPPsolJr52K0s-QGwuvs_7eGMP-uIEQXYOsTLJ44n84Gw0mZ7MZIAA_XLw-T2FJ5i3K06gkzbBUtobGVI8oGWYxivzC_m9vrnrUQOyBN4fKdIasfPCl2otgs6Ie5uOQ_jK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85201" y="1027906"/>
            <a:ext cx="4022580" cy="24371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 descr="https://lh3.googleusercontent.com/PHInbUQGLmUnYptsmCJSlLoahyLXsbJzFM5Zi6nCmYwMBLbn3-zeYPaEH5KVsnhCbSdul_DpoWIXSo3bLDrkmLjN6pJ0K4ACtTSNqNgPyeXwt5pB07YCr4c-oc2rWm-p_bJL1fKgaTlSxfq-a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3809567"/>
            <a:ext cx="3712585" cy="2329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 b="1"/>
              <a:t>Studijní obor </a:t>
            </a:r>
            <a:endParaRPr/>
          </a:p>
        </p:txBody>
      </p:sp>
      <p:sp>
        <p:nvSpPr>
          <p:cNvPr id="172" name="Google Shape;172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Obchodní akademie, Střední pedagogická škola a Jazyková škola s p. s. j. z., Beroun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Pedagogické lyceum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Příprava na vysokou školu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Maturita</a:t>
            </a:r>
            <a:endParaRPr/>
          </a:p>
        </p:txBody>
      </p:sp>
      <p:pic>
        <p:nvPicPr>
          <p:cNvPr id="173" name="Google Shape;173;p5" descr="OASPgŠ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9438" y="3413556"/>
            <a:ext cx="4100946" cy="2627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 sz="3600" b="1"/>
              <a:t>Výchovná poradkyně</a:t>
            </a:r>
            <a:endParaRPr/>
          </a:p>
        </p:txBody>
      </p:sp>
      <p:sp>
        <p:nvSpPr>
          <p:cNvPr id="179" name="Google Shape;179;p6"/>
          <p:cNvSpPr txBox="1">
            <a:spLocks noGrp="1"/>
          </p:cNvSpPr>
          <p:nvPr>
            <p:ph type="body" idx="1"/>
          </p:nvPr>
        </p:nvSpPr>
        <p:spPr>
          <a:xfrm>
            <a:off x="677334" y="1606377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Řeší problémy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Péče o žáky nadané a neprospívající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Spolupráce s metodikem prevence, školním speciálním pedagogem a školním psychologem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Kariérové poradenství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Komunikace s PPP a SPC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Sledování patologických jevů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Návrhy na řešení problémů</a:t>
            </a:r>
            <a:endParaRPr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None/>
            </a:pPr>
            <a:endParaRPr sz="18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None/>
            </a:pPr>
            <a:endParaRPr sz="18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Font typeface="Trebuchet MS"/>
              <a:buNone/>
            </a:pPr>
            <a:endParaRPr sz="18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/>
          </a:p>
          <a:p>
            <a:pPr marL="342900" lvl="0" indent="-251459" algn="l" rtl="0">
              <a:spcBef>
                <a:spcPts val="1000"/>
              </a:spcBef>
              <a:spcAft>
                <a:spcPts val="0"/>
              </a:spcAft>
              <a:buSzPts val="1440"/>
              <a:buNone/>
            </a:pPr>
            <a:endParaRPr sz="1800"/>
          </a:p>
        </p:txBody>
      </p:sp>
      <p:pic>
        <p:nvPicPr>
          <p:cNvPr id="180" name="Google Shape;180;p6" descr="https://lh4.googleusercontent.com/Uk2X2MNB9mD2xtgvvKARmiW-82tSnGd6AelMcNDnAZ5qNKIy6B_qiZUrXzU7C6VgRek8pBK-gvZ0Oy08dxKdQfNHmY5X3MSFfTNBfef9VkYPZVJcbg9rpXW9BZpBos2XOYudT4KmEy4l-oeRG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67055" y="3546764"/>
            <a:ext cx="4170217" cy="261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 sz="3600" b="1"/>
              <a:t>Učitelka angličtiny</a:t>
            </a:r>
            <a:endParaRPr/>
          </a:p>
        </p:txBody>
      </p:sp>
      <p:sp>
        <p:nvSpPr>
          <p:cNvPr id="186" name="Google Shape;186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Studování nových poznatků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Přizpůsobení vzdělání 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Doučování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Nutnost znalosti anglického jazyka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cs-CZ" sz="2400"/>
              <a:t>Vzdělání </a:t>
            </a:r>
            <a:endParaRPr/>
          </a:p>
        </p:txBody>
      </p:sp>
      <p:pic>
        <p:nvPicPr>
          <p:cNvPr id="187" name="Google Shape;187;p7" descr="https://lh5.googleusercontent.com/IEwQyo_qwaOIDBhfqZHat8Dv3Gk3NztUUR6Rih1Os-XP9X26f_7PSDHTSUQhn9AwmNifMGLbnPgdNYLOEkVVVcqCGBPNpreXmwt87Vn-WG5tzC7xxqONSSnLqYkXUPx9v5-OmkLN5iye5E9hUQ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0" y="2341418"/>
            <a:ext cx="4255943" cy="2798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 sz="3600" b="1"/>
              <a:t>Zdroje</a:t>
            </a:r>
            <a:r>
              <a:rPr lang="cs-CZ"/>
              <a:t> </a:t>
            </a:r>
            <a:endParaRPr/>
          </a:p>
        </p:txBody>
      </p:sp>
      <p:sp>
        <p:nvSpPr>
          <p:cNvPr id="193" name="Google Shape;193;p8"/>
          <p:cNvSpPr txBox="1">
            <a:spLocks noGrp="1"/>
          </p:cNvSpPr>
          <p:nvPr>
            <p:ph type="body" idx="1"/>
          </p:nvPr>
        </p:nvSpPr>
        <p:spPr>
          <a:xfrm>
            <a:off x="511080" y="1488613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ct val="80000"/>
              <a:buFont typeface="Trebuchet MS"/>
              <a:buChar char="-"/>
            </a:pPr>
            <a:r>
              <a:rPr lang="cs-CZ" sz="2000" u="sng">
                <a:solidFill>
                  <a:schemeClr val="hlink"/>
                </a:solidFill>
                <a:hlinkClick r:id="rId3"/>
              </a:rPr>
              <a:t>https://encrypted-tbn0.gstatic.com/images?q=tbn:ANd9GcQLA3EV8iw3v9HqgGi7c6BhyDbc2DqErvo6QdvyL92w0VK8zg4dbSWMD46Z9W37sdLKSRk&amp;usqp=CAU</a:t>
            </a:r>
            <a:endParaRPr sz="2000" u="sng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Trebuchet MS"/>
              <a:buChar char="-"/>
            </a:pPr>
            <a:r>
              <a:rPr lang="cs-CZ" sz="2000" u="sng"/>
              <a:t> </a:t>
            </a:r>
            <a:r>
              <a:rPr lang="cs-CZ" sz="2000" u="sng">
                <a:solidFill>
                  <a:schemeClr val="hlink"/>
                </a:solidFill>
                <a:hlinkClick r:id="rId4"/>
              </a:rPr>
              <a:t>https://www.knihovnabbb.cz/cardfiles/card-3911/card-15000/img/c38894b0a867ca32bab66f845c9bdfb7.jpg</a:t>
            </a:r>
            <a:endParaRPr sz="2000" u="sng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Trebuchet MS"/>
              <a:buChar char="-"/>
            </a:pPr>
            <a:r>
              <a:rPr lang="cs-CZ" sz="2000" u="sng">
                <a:solidFill>
                  <a:schemeClr val="hlink"/>
                </a:solidFill>
                <a:hlinkClick r:id="rId5"/>
              </a:rPr>
              <a:t>Výchovný poradce – Wikipedie (wikipedia.org)</a:t>
            </a:r>
            <a:endParaRPr sz="2000" u="sng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Trebuchet MS"/>
              <a:buChar char="-"/>
            </a:pPr>
            <a:r>
              <a:rPr lang="cs-CZ" sz="2000" u="sng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https://encrypted-tbn0.gstatic.com/images?q=tbn:ANd9GcSf6FIjuKVaD6yKS9M9nQZODdcjhAW6Qhh9WYvNaARw4LULQ6jpmA04SqwIhA6o15d7ORk&amp;usqp=CAU</a:t>
            </a:r>
            <a:endParaRPr sz="2000" u="sng">
              <a:solidFill>
                <a:schemeClr val="accent1"/>
              </a:solidFill>
            </a:endParaRPr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Trebuchet MS"/>
              <a:buChar char="-"/>
            </a:pPr>
            <a:r>
              <a:rPr lang="cs-CZ" sz="2000" u="sng">
                <a:solidFill>
                  <a:schemeClr val="accent1"/>
                </a:solidFill>
              </a:rPr>
              <a:t>https://www.google.com/imgres?imgurl=https%3A%2F%2Fd6scj24zvfbbo.cloudfront.net%2F99d3ba44c18b004973f1fdeb66f5ad2c%2F200000000-8c6168c618%2F450%2FSpeak_English.jpg%3Fph%3Df996ab6989&amp;imgrefurl=https%3A%2F%2Fsdilena-anglictina.webnode.cz%2F&amp;tbnid=cckA7IAAeT6JGM&amp;vet=10CA8QMyhrahcKEwi48eSfg_33AhUAAAAAHQAAAAAQAg..i&amp;docid=LSS97NRCrTPouM&amp;w=450&amp;h=253&amp;q=u%C4%8Ditelka%20angli%C4%8Dtiny&amp;safe=active&amp;ved=0CA8QMyhrahcKEwi48eSfg_33AhUAAAAAHQAAAAAQAg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Trebuchet MS"/>
              <a:buChar char="-"/>
            </a:pPr>
            <a:r>
              <a:rPr lang="cs-CZ" sz="2000" u="sng">
                <a:solidFill>
                  <a:schemeClr val="accent1"/>
                </a:solidFill>
              </a:rPr>
              <a:t>Různé texty</a:t>
            </a: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ct val="80000"/>
              <a:buFont typeface="Trebuchet MS"/>
              <a:buChar char="-"/>
            </a:pPr>
            <a:r>
              <a:rPr lang="cs-CZ" sz="2000" u="sng">
                <a:solidFill>
                  <a:schemeClr val="accent1"/>
                </a:solidFill>
              </a:rPr>
              <a:t>Vlastní zdroje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>
            <a:spLocks noGrp="1"/>
          </p:cNvSpPr>
          <p:nvPr>
            <p:ph type="ctrTitle"/>
          </p:nvPr>
        </p:nvSpPr>
        <p:spPr>
          <a:xfrm>
            <a:off x="1507067" y="2287068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</a:pPr>
            <a:r>
              <a:rPr lang="cs-CZ" b="1"/>
              <a:t>Děkuji</a:t>
            </a:r>
            <a:r>
              <a:rPr lang="cs-CZ"/>
              <a:t> </a:t>
            </a:r>
            <a:r>
              <a:rPr lang="cs-CZ" b="1"/>
              <a:t>za</a:t>
            </a:r>
            <a:r>
              <a:rPr lang="cs-CZ"/>
              <a:t> </a:t>
            </a:r>
            <a:r>
              <a:rPr lang="cs-CZ" b="1"/>
              <a:t>pozornost</a:t>
            </a:r>
            <a:endParaRPr/>
          </a:p>
        </p:txBody>
      </p:sp>
      <p:sp>
        <p:nvSpPr>
          <p:cNvPr id="199" name="Google Shape;199;p9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1440"/>
              <a:buNone/>
            </a:pPr>
            <a:r>
              <a:rPr lang="cs-CZ"/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zeta">
  <a:themeElements>
    <a:clrScheme name="Faz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</Words>
  <Application>Microsoft Office PowerPoint</Application>
  <PresentationFormat>Širokoúhlá obrazovka</PresentationFormat>
  <Paragraphs>62</Paragraphs>
  <Slides>9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Noto Sans Symbols</vt:lpstr>
      <vt:lpstr>Trebuchet MS</vt:lpstr>
      <vt:lpstr>Fazeta</vt:lpstr>
      <vt:lpstr>Výchovná poradkyně a učitelka angličtiny</vt:lpstr>
      <vt:lpstr>Prezentace aplikace PowerPoint</vt:lpstr>
      <vt:lpstr>Prezentace aplikace PowerPoint</vt:lpstr>
      <vt:lpstr>Proč?</vt:lpstr>
      <vt:lpstr>Studijní obor </vt:lpstr>
      <vt:lpstr>Výchovná poradkyně</vt:lpstr>
      <vt:lpstr>Učitelka angličtiny</vt:lpstr>
      <vt:lpstr>Zdroje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Výchovná poradkyně a učitelka angličtiny</dc:title>
  <dc:creator>Karolína Borníková</dc:creator>
  <cp:lastModifiedBy>Petra Křížová</cp:lastModifiedBy>
  <cp:revision>1</cp:revision>
  <dcterms:created xsi:type="dcterms:W3CDTF">2022-05-19T11:04:59Z</dcterms:created>
  <dcterms:modified xsi:type="dcterms:W3CDTF">2022-06-07T08:27:15Z</dcterms:modified>
</cp:coreProperties>
</file>