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276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927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2995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425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9649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4947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1122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00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89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333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626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1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840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008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95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42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97E13-EFB1-49EC-96F8-0FFC1A486414}" type="datetimeFigureOut">
              <a:rPr lang="cs-CZ" smtClean="0"/>
              <a:t>06.06.2022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82B836-81B0-4CCE-89A2-C7878D20F1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70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tater&amp;rlz=1C1GCEA_enCZ953CZ953&amp;source=lnms&amp;tbm=isch&amp;sa=X&amp;ved=2ahUKEwiPntKWnIf4AhUDOewKHWjgCOwQ_AUoAXoECAEQAw&amp;biw=1920&amp;bih=969&amp;dpr=1&amp;safe=active&amp;ssui=on#imgrc=0j0odZrpo0XC5M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307308-F2BB-4947-97AA-B6DB9F098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68" y="2301813"/>
            <a:ext cx="7766936" cy="1646302"/>
          </a:xfrm>
        </p:spPr>
        <p:txBody>
          <a:bodyPr/>
          <a:lstStyle/>
          <a:p>
            <a:r>
              <a:rPr lang="cs-CZ" sz="9600" dirty="0" err="1"/>
              <a:t>Tatér</a:t>
            </a:r>
            <a:endParaRPr lang="cs-CZ" sz="96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41AEF01-ADD0-4CF6-B784-94E98640E1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668" y="3602038"/>
            <a:ext cx="12050332" cy="2773004"/>
          </a:xfrm>
        </p:spPr>
        <p:txBody>
          <a:bodyPr/>
          <a:lstStyle/>
          <a:p>
            <a:endParaRPr lang="cs-CZ" dirty="0"/>
          </a:p>
          <a:p>
            <a:pPr algn="l"/>
            <a:r>
              <a:rPr lang="cs-CZ" sz="1800" dirty="0"/>
              <a:t>Zpracovala: Justýna Budínová</a:t>
            </a:r>
          </a:p>
          <a:p>
            <a:pPr algn="l"/>
            <a:r>
              <a:rPr lang="cs-CZ" sz="1800" dirty="0"/>
              <a:t>Třída: 9                                                                                                                                </a:t>
            </a:r>
          </a:p>
        </p:txBody>
      </p:sp>
      <p:pic>
        <p:nvPicPr>
          <p:cNvPr id="1030" name="Picture 6" descr="TETOVÁNÍ - Studio Leny">
            <a:extLst>
              <a:ext uri="{FF2B5EF4-FFF2-40B4-BE49-F238E27FC236}">
                <a16:creationId xmlns:a16="http://schemas.microsoft.com/office/drawing/2014/main" id="{A5828E8B-15E6-4780-9A71-BD53D0E4C2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68" y="160366"/>
            <a:ext cx="4651851" cy="3095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elektivní Fokus Tatér V Rukavice Pracují Na Royalty-free stock fotografie  a obrázky">
            <a:extLst>
              <a:ext uri="{FF2B5EF4-FFF2-40B4-BE49-F238E27FC236}">
                <a16:creationId xmlns:a16="http://schemas.microsoft.com/office/drawing/2014/main" id="{6C8F4A2E-94F7-4670-A7C4-E06CE2609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715" y="3948115"/>
            <a:ext cx="4825285" cy="290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720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1A1298E-EBCB-48D8-92F6-E19AD65E7B92}"/>
              </a:ext>
            </a:extLst>
          </p:cNvPr>
          <p:cNvSpPr txBox="1"/>
          <p:nvPr/>
        </p:nvSpPr>
        <p:spPr>
          <a:xfrm>
            <a:off x="377504" y="117446"/>
            <a:ext cx="12192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Zdroje:</a:t>
            </a:r>
          </a:p>
          <a:p>
            <a:endParaRPr lang="cs-CZ" sz="2400" dirty="0"/>
          </a:p>
          <a:p>
            <a:endParaRPr lang="cs-CZ" sz="2400" dirty="0"/>
          </a:p>
          <a:p>
            <a:r>
              <a:rPr lang="cs-CZ" sz="1100" dirty="0"/>
              <a:t>Zdroj: https://citaty.net/citaty-o-tetovani/</a:t>
            </a:r>
          </a:p>
          <a:p>
            <a:r>
              <a:rPr lang="cs-CZ" sz="1100" b="1" dirty="0"/>
              <a:t>https://www.google.com/search?q=tat%C3%A9r&amp;tbm=isch&amp;ved=2ahUKEwjvzdS876n2AhUF36QKHa07BFwQ2-cCegQIABAA&amp;oq=tat%C3%A9r&amp;gs_lcp=CgNpb WcQAzIFCAAQgAQyBQgAEIAEMgUIABCABDIFCAAQgAQyBQgAEIAEMgUIABCABDIGCAAQBRAeMgQIABAYMgQIABAYMgQIABAYOgQIABBDOggIABCABB CxAzoLCAAQgAQQsQMQgwFQnQlYsCNgyiZoAHAAeACAAUeIAfYCkgEBNpgBAKABAaoBC2d3cy13aXotaW1nsAEAwAEB&amp;sclient=</a:t>
            </a:r>
            <a:r>
              <a:rPr lang="cs-CZ" sz="1100" b="1" dirty="0" err="1"/>
              <a:t>img&amp;ei</a:t>
            </a:r>
            <a:r>
              <a:rPr lang="cs-CZ" sz="1100" b="1" dirty="0"/>
              <a:t>=46ogYq_QO4W-k wWt95DgBQ&amp;bih=932&amp;biw=651&amp;rlz=1C1GCEA_enCZ953CZ953&amp;safe=</a:t>
            </a:r>
            <a:r>
              <a:rPr lang="cs-CZ" sz="1100" b="1" dirty="0" err="1"/>
              <a:t>active&amp;ssui</a:t>
            </a:r>
            <a:r>
              <a:rPr lang="cs-CZ" sz="1100" b="1" dirty="0"/>
              <a:t>=</a:t>
            </a:r>
            <a:r>
              <a:rPr lang="cs-CZ" sz="1100" b="1" dirty="0" err="1"/>
              <a:t>on#imgrc</a:t>
            </a:r>
            <a:r>
              <a:rPr lang="cs-CZ" sz="1100" b="1" dirty="0"/>
              <a:t>=0j0odZrpo0XC5M</a:t>
            </a:r>
            <a:endParaRPr lang="cs-CZ" sz="1100" dirty="0"/>
          </a:p>
          <a:p>
            <a:r>
              <a:rPr lang="cs-CZ" sz="1100" dirty="0">
                <a:hlinkClick r:id="rId2"/>
              </a:rPr>
              <a:t>https://www.google.com/search?q=tater&amp;rlz=1C1GCEA_enCZ953CZ953&amp;source=lnms&amp;tbm=isch&amp;sa=X&amp;ved=2ahUKEwiPntKWnIf4AhUDOewKHWjgCOwQ_AUoAXoECAEQAw&amp;biw=1920&amp;bih=969&amp;dpr=1&amp;safe=active&amp;ssui=on#imgrc=0j0odZrpo0XC5M</a:t>
            </a:r>
            <a:r>
              <a:rPr lang="cs-CZ" sz="1100" dirty="0"/>
              <a:t> https://www.google.com/search?q=tat%C3%A9r&amp;tbm=isch&amp;ved=2ahUKEwjTu5K0nIf4AhVwhP0HHW1XBaIQ2-cCegQIABAA&amp;oq=tat%C3%A9r&amp;gs_lcp=CgNpbWcQAzIFCAAQgAQyBQgAEIAEMgUIABCABDIFCAAQgAQyBQgAEIAEMgUIABCABDIGCAAQHhAFMgQIABAYMgQIABAYMgQIABAYOgcIABCxAxBDOgQIABBDOggIABCABBCxAzoLCAAQgAQQsQMQgwFQqwxYgRxg7R5oAHAAeACAAUaIAeMCkgEBNpgBAKABAaoBC2d3cy13aXotaW1nsAEAwAEB&amp;sclient=img&amp;ei=H7iUYpOwNvCI9u8P7a6VkAo&amp;bih=969&amp;biw=1920&amp;rlz=1C1GCEA_enCZ953CZ953&amp;safe=active&amp;ssui=on#imgrc=ULYAJ_bmsvIVhM https://www.google.com/search?q=poko%C5%BEka&amp;rlz=1C1GCEA_enCZ953CZ953&amp;source=lnms&amp;tbm=isch&amp;sa=X&amp;ved=2ahUKEwi-8Pjdnof4AhUVt6QKHfEwBokQ_AUoAXoECAEQAw&amp;biw=1920&amp;bih=969&amp;dpr=1&amp;safe=active&amp;ssui=on</a:t>
            </a:r>
          </a:p>
        </p:txBody>
      </p:sp>
    </p:spTree>
    <p:extLst>
      <p:ext uri="{BB962C8B-B14F-4D97-AF65-F5344CB8AC3E}">
        <p14:creationId xmlns:p14="http://schemas.microsoft.com/office/powerpoint/2010/main" val="3853066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4D271FC3-E557-4A48-AB11-52204E491ABB}"/>
              </a:ext>
            </a:extLst>
          </p:cNvPr>
          <p:cNvSpPr txBox="1"/>
          <p:nvPr/>
        </p:nvSpPr>
        <p:spPr>
          <a:xfrm>
            <a:off x="-587229" y="2341468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800" dirty="0"/>
              <a:t>Děkuji za pozornost</a:t>
            </a:r>
          </a:p>
        </p:txBody>
      </p:sp>
      <p:pic>
        <p:nvPicPr>
          <p:cNvPr id="1026" name="Picture 2" descr="NEJVTIPNĚJŠÍ TETOVÁNÍ: Tyhle výtvory vás ROZESMĚJÍ až K… | Kafe.cz">
            <a:extLst>
              <a:ext uri="{FF2B5EF4-FFF2-40B4-BE49-F238E27FC236}">
                <a16:creationId xmlns:a16="http://schemas.microsoft.com/office/drawing/2014/main" id="{AA899084-DB37-4E58-9C00-2BAC78F75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18327"/>
            <a:ext cx="3766657" cy="283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ybraný vtipný obrázek ze sady obrázků | Kachna.cz - zábava, humor, legrace  - obrázky,SMS,MMS,pohlednice,videa,fotky,flash,...">
            <a:extLst>
              <a:ext uri="{FF2B5EF4-FFF2-40B4-BE49-F238E27FC236}">
                <a16:creationId xmlns:a16="http://schemas.microsoft.com/office/drawing/2014/main" id="{C69F400D-6021-44C7-9B7C-3FE66D1BB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8049" y="-1"/>
            <a:ext cx="3693952" cy="261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817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DF210DE-3E5E-446F-A6E6-2FC350EF3FE5}"/>
              </a:ext>
            </a:extLst>
          </p:cNvPr>
          <p:cNvSpPr txBox="1"/>
          <p:nvPr/>
        </p:nvSpPr>
        <p:spPr>
          <a:xfrm>
            <a:off x="69850" y="0"/>
            <a:ext cx="120523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C6C5B74-992A-4FB2-A47A-9C0AC9022CCD}"/>
              </a:ext>
            </a:extLst>
          </p:cNvPr>
          <p:cNvSpPr txBox="1"/>
          <p:nvPr/>
        </p:nvSpPr>
        <p:spPr>
          <a:xfrm>
            <a:off x="257577" y="257577"/>
            <a:ext cx="1214477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/>
              <a:t>Prohlášení:</a:t>
            </a:r>
          </a:p>
          <a:p>
            <a:r>
              <a:rPr lang="cs-CZ" dirty="0"/>
              <a:t> Prohlašuji, že jsem závěrečnou práci zpracovala samostatně za použití literatury a ostatních zdrojů v ní uvedených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b="1" i="1" dirty="0"/>
              <a:t>Poděkování:</a:t>
            </a:r>
          </a:p>
          <a:p>
            <a:r>
              <a:rPr lang="cs-CZ" dirty="0"/>
              <a:t> Chtěla bych poděkovat </a:t>
            </a:r>
            <a:r>
              <a:rPr lang="cs-CZ" dirty="0" err="1"/>
              <a:t>tatérce</a:t>
            </a:r>
            <a:r>
              <a:rPr lang="cs-CZ" dirty="0"/>
              <a:t>, která se mnou udělala rozhovor.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i="1" dirty="0"/>
              <a:t>Motto:</a:t>
            </a:r>
          </a:p>
          <a:p>
            <a:r>
              <a:rPr lang="cs-CZ" dirty="0"/>
              <a:t> „Pořídit si dítě je jako pořídit si tetování na obličej. Musíš si být opravdu jistá, že ho chceš, než se k tomu rozhodneš.“ — Elizabeth Gilbert americká spisovatelka 1969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i="1" dirty="0"/>
              <a:t>Anotace:</a:t>
            </a:r>
          </a:p>
          <a:p>
            <a:r>
              <a:rPr lang="cs-CZ" dirty="0"/>
              <a:t> Jmenuji se Justýna Budínová, je mi 14 let a bydlím v Blížejově, </a:t>
            </a:r>
            <a:r>
              <a:rPr lang="cs-CZ"/>
              <a:t>kde navštěvuji ZŠ. </a:t>
            </a:r>
            <a:endParaRPr lang="cs-CZ" dirty="0"/>
          </a:p>
          <a:p>
            <a:endParaRPr lang="cs-CZ" dirty="0"/>
          </a:p>
          <a:p>
            <a:r>
              <a:rPr lang="cs-CZ" dirty="0"/>
              <a:t>My </a:t>
            </a:r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Justýna Budínová, I </a:t>
            </a:r>
            <a:r>
              <a:rPr lang="cs-CZ" dirty="0" err="1"/>
              <a:t>am</a:t>
            </a:r>
            <a:r>
              <a:rPr lang="cs-CZ" dirty="0"/>
              <a:t> 14 </a:t>
            </a:r>
            <a:r>
              <a:rPr lang="cs-CZ" dirty="0" err="1"/>
              <a:t>years</a:t>
            </a:r>
            <a:r>
              <a:rPr lang="cs-CZ" dirty="0"/>
              <a:t> </a:t>
            </a:r>
            <a:r>
              <a:rPr lang="cs-CZ" dirty="0" err="1"/>
              <a:t>old</a:t>
            </a:r>
            <a:r>
              <a:rPr lang="cs-CZ" dirty="0"/>
              <a:t> and I live in Blížejov, </a:t>
            </a:r>
            <a:r>
              <a:rPr lang="cs-CZ" dirty="0" err="1"/>
              <a:t>where</a:t>
            </a:r>
            <a:r>
              <a:rPr lang="cs-CZ" dirty="0"/>
              <a:t> I visit </a:t>
            </a:r>
            <a:r>
              <a:rPr lang="cs-CZ" dirty="0" err="1"/>
              <a:t>comprehensive</a:t>
            </a:r>
            <a:r>
              <a:rPr lang="cs-CZ" dirty="0"/>
              <a:t> </a:t>
            </a:r>
            <a:r>
              <a:rPr lang="cs-CZ" dirty="0" err="1"/>
              <a:t>school</a:t>
            </a:r>
            <a:r>
              <a:rPr lang="cs-CZ" dirty="0"/>
              <a:t>.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7265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E8CB4AFB-D88D-4356-A8B8-1C19D1A03ED6}"/>
              </a:ext>
            </a:extLst>
          </p:cNvPr>
          <p:cNvSpPr txBox="1"/>
          <p:nvPr/>
        </p:nvSpPr>
        <p:spPr>
          <a:xfrm>
            <a:off x="0" y="257577"/>
            <a:ext cx="123765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          </a:t>
            </a:r>
            <a:r>
              <a:rPr lang="cs-CZ" sz="3200" b="1" i="1" u="sng" dirty="0"/>
              <a:t>Obsah</a:t>
            </a:r>
          </a:p>
          <a:p>
            <a:endParaRPr lang="cs-CZ" sz="3200" dirty="0"/>
          </a:p>
          <a:p>
            <a:pPr marL="342900" indent="-342900">
              <a:buFontTx/>
              <a:buChar char="-"/>
            </a:pPr>
            <a:r>
              <a:rPr lang="cs-CZ" sz="2400" dirty="0"/>
              <a:t>Úvod: Důvod výběru povolání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Stať: Co profese obnáší</a:t>
            </a:r>
          </a:p>
          <a:p>
            <a:r>
              <a:rPr lang="cs-CZ" sz="2400" dirty="0"/>
              <a:t>            Co musí </a:t>
            </a:r>
            <a:r>
              <a:rPr lang="cs-CZ" sz="2400" dirty="0" err="1"/>
              <a:t>tatér</a:t>
            </a:r>
            <a:r>
              <a:rPr lang="cs-CZ" sz="2400" dirty="0"/>
              <a:t> umět</a:t>
            </a:r>
          </a:p>
          <a:p>
            <a:r>
              <a:rPr lang="cs-CZ" sz="2400" dirty="0"/>
              <a:t>            Jaké potřebuje </a:t>
            </a:r>
            <a:r>
              <a:rPr lang="cs-CZ" sz="2400" dirty="0" err="1"/>
              <a:t>tatér</a:t>
            </a:r>
            <a:r>
              <a:rPr lang="cs-CZ" sz="2400" dirty="0"/>
              <a:t> vzdělání</a:t>
            </a:r>
          </a:p>
          <a:p>
            <a:r>
              <a:rPr lang="cs-CZ" sz="2400" dirty="0"/>
              <a:t>            Co </a:t>
            </a:r>
            <a:r>
              <a:rPr lang="cs-CZ" sz="2400" dirty="0" err="1"/>
              <a:t>tatér</a:t>
            </a:r>
            <a:r>
              <a:rPr lang="cs-CZ" sz="2400" dirty="0"/>
              <a:t> potřebuje k vykonání této práce</a:t>
            </a:r>
          </a:p>
          <a:p>
            <a:r>
              <a:rPr lang="cs-CZ" sz="2400" dirty="0"/>
              <a:t>            Historie</a:t>
            </a:r>
          </a:p>
          <a:p>
            <a:r>
              <a:rPr lang="cs-CZ" sz="2400" dirty="0"/>
              <a:t>            Rozhovor</a:t>
            </a:r>
          </a:p>
          <a:p>
            <a:r>
              <a:rPr lang="cs-CZ" sz="2400" dirty="0"/>
              <a:t>- Závěr: Ukončení</a:t>
            </a:r>
          </a:p>
          <a:p>
            <a:r>
              <a:rPr lang="cs-CZ" sz="2400" dirty="0"/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81654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B45DF304-B91F-4F09-9E1C-73B9CDD296E5}"/>
              </a:ext>
            </a:extLst>
          </p:cNvPr>
          <p:cNvSpPr txBox="1"/>
          <p:nvPr/>
        </p:nvSpPr>
        <p:spPr>
          <a:xfrm>
            <a:off x="150254" y="244699"/>
            <a:ext cx="120417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/>
              <a:t>Tatér</a:t>
            </a:r>
            <a:endParaRPr lang="cs-CZ" sz="3600" dirty="0"/>
          </a:p>
          <a:p>
            <a:r>
              <a:rPr lang="cs-CZ" sz="2800" b="1" i="1" u="sng" dirty="0"/>
              <a:t>Co profese obnáší:</a:t>
            </a:r>
          </a:p>
          <a:p>
            <a:r>
              <a:rPr lang="cs-CZ" dirty="0"/>
              <a:t>- </a:t>
            </a:r>
            <a:r>
              <a:rPr lang="cs-CZ" sz="2400" dirty="0" err="1"/>
              <a:t>Tatér</a:t>
            </a:r>
            <a:r>
              <a:rPr lang="cs-CZ" sz="2400" dirty="0"/>
              <a:t> provádí formou pigmentace lidské kůže invazivní cestou korekční zásahy a ozdobné prvky na těle. </a:t>
            </a:r>
          </a:p>
        </p:txBody>
      </p:sp>
      <p:pic>
        <p:nvPicPr>
          <p:cNvPr id="2050" name="Picture 2" descr="Stock fotografie Tatér Pracuje Na Novém Projektu – stáhnout obrázek nyní -  iStock">
            <a:extLst>
              <a:ext uri="{FF2B5EF4-FFF2-40B4-BE49-F238E27FC236}">
                <a16:creationId xmlns:a16="http://schemas.microsoft.com/office/drawing/2014/main" id="{E79813AE-003D-487F-8470-0778118C8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37138"/>
            <a:ext cx="5133304" cy="432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Špičkoví tatéři tvořili v opavském kostele. Podívejte se na krásu jejich  práce | Patriot Magazín">
            <a:extLst>
              <a:ext uri="{FF2B5EF4-FFF2-40B4-BE49-F238E27FC236}">
                <a16:creationId xmlns:a16="http://schemas.microsoft.com/office/drawing/2014/main" id="{38B68E60-4B31-4E73-AD73-355FB0CA1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644" y="2974300"/>
            <a:ext cx="5682356" cy="387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057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C97B826-893A-40CC-9480-947CD10C5485}"/>
              </a:ext>
            </a:extLst>
          </p:cNvPr>
          <p:cNvSpPr txBox="1"/>
          <p:nvPr/>
        </p:nvSpPr>
        <p:spPr>
          <a:xfrm>
            <a:off x="0" y="206062"/>
            <a:ext cx="12192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u="sng" dirty="0"/>
              <a:t>Co musí </a:t>
            </a:r>
            <a:r>
              <a:rPr lang="cs-CZ" sz="2800" b="1" i="1" u="sng" dirty="0" err="1"/>
              <a:t>tatér</a:t>
            </a:r>
            <a:r>
              <a:rPr lang="cs-CZ" sz="2800" b="1" i="1" u="sng" dirty="0"/>
              <a:t> umět: </a:t>
            </a:r>
          </a:p>
          <a:p>
            <a:endParaRPr lang="cs-CZ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Rozpoznávání chorobného stavu pokožky včetně prokázání znalosti teoretických základů dermatologie a somatologie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  Orientace v legislativním minimu pro výkon činnosti v oblasti porušování integrity lidské kůže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  Aplikování ozdobných obrazců do kůže klienta bez ohrožení jeho zdraví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 Poskytování odborné poradenské činnosti klientům v oblasti porušování integrity lidské kůže – tetování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/>
              <a:t> Je taky velmi důležitá trpělivost a hlavně cit pro malování a umění</a:t>
            </a:r>
            <a:endParaRPr lang="cs-CZ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Stock Videa z Tattooist, Royalty-free stock záběry ve 4K a HD">
            <a:extLst>
              <a:ext uri="{FF2B5EF4-FFF2-40B4-BE49-F238E27FC236}">
                <a16:creationId xmlns:a16="http://schemas.microsoft.com/office/drawing/2014/main" id="{3FBBC336-B0D9-4BB3-8C5A-AFABFBBDB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842" y="4446164"/>
            <a:ext cx="2318156" cy="2411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oškozená pokožka">
            <a:extLst>
              <a:ext uri="{FF2B5EF4-FFF2-40B4-BE49-F238E27FC236}">
                <a16:creationId xmlns:a16="http://schemas.microsoft.com/office/drawing/2014/main" id="{12E54C3D-EBB4-43AE-882D-1CF643849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11" y="5518287"/>
            <a:ext cx="3050839" cy="133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101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A3AFBD0A-7DBF-439D-8486-AB651683D76F}"/>
              </a:ext>
            </a:extLst>
          </p:cNvPr>
          <p:cNvSpPr txBox="1"/>
          <p:nvPr/>
        </p:nvSpPr>
        <p:spPr>
          <a:xfrm>
            <a:off x="58723" y="268448"/>
            <a:ext cx="1213327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/>
              <a:t>Vzdělání:</a:t>
            </a:r>
          </a:p>
          <a:p>
            <a:r>
              <a:rPr lang="cs-CZ" sz="2400" b="1" i="1" dirty="0"/>
              <a:t> </a:t>
            </a:r>
          </a:p>
          <a:p>
            <a:endParaRPr lang="cs-CZ" sz="2400" b="1" i="1" dirty="0"/>
          </a:p>
          <a:p>
            <a:r>
              <a:rPr lang="cs-CZ" sz="2400" dirty="0"/>
              <a:t>- Na toto vzdělání je nutné udělat si buď </a:t>
            </a:r>
            <a:r>
              <a:rPr lang="cs-CZ" sz="2400" dirty="0" err="1"/>
              <a:t>tatérský</a:t>
            </a:r>
            <a:r>
              <a:rPr lang="cs-CZ" sz="2400" dirty="0"/>
              <a:t> nebo kosmetický kurz, nebo také vystudovat zdravotnickou nebo kosmetickou školu. </a:t>
            </a:r>
          </a:p>
        </p:txBody>
      </p:sp>
      <p:pic>
        <p:nvPicPr>
          <p:cNvPr id="1028" name="Picture 4" descr="Kurz Kosmetické práce | Masérská škola Mgr. Romana Šimáčka">
            <a:extLst>
              <a:ext uri="{FF2B5EF4-FFF2-40B4-BE49-F238E27FC236}">
                <a16:creationId xmlns:a16="http://schemas.microsoft.com/office/drawing/2014/main" id="{72A734C2-341B-4CFA-B8FE-88751D05EC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16426"/>
            <a:ext cx="3867324" cy="3241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řijmeme zdravotní sestry">
            <a:extLst>
              <a:ext uri="{FF2B5EF4-FFF2-40B4-BE49-F238E27FC236}">
                <a16:creationId xmlns:a16="http://schemas.microsoft.com/office/drawing/2014/main" id="{81300E7C-CA4E-4E9A-B5F1-380DE011C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117" y="2805968"/>
            <a:ext cx="6241409" cy="378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4837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02ED31C0-8FE1-4D70-901B-3127D6EF972F}"/>
              </a:ext>
            </a:extLst>
          </p:cNvPr>
          <p:cNvSpPr txBox="1"/>
          <p:nvPr/>
        </p:nvSpPr>
        <p:spPr>
          <a:xfrm>
            <a:off x="0" y="92279"/>
            <a:ext cx="1219200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u="sng" dirty="0"/>
              <a:t>Co </a:t>
            </a:r>
            <a:r>
              <a:rPr lang="cs-CZ" sz="2800" b="1" i="1" u="sng" dirty="0" err="1"/>
              <a:t>tatér</a:t>
            </a:r>
            <a:r>
              <a:rPr lang="cs-CZ" sz="2800" b="1" i="1" u="sng" dirty="0"/>
              <a:t> potřebuje k vykonání této práce:</a:t>
            </a:r>
          </a:p>
          <a:p>
            <a:endParaRPr lang="cs-CZ" sz="2400" dirty="0"/>
          </a:p>
          <a:p>
            <a:pPr lvl="0" fontAlgn="base"/>
            <a:r>
              <a:rPr lang="cs-CZ" dirty="0"/>
              <a:t>-</a:t>
            </a:r>
            <a:r>
              <a:rPr lang="cs-CZ" sz="2400" dirty="0"/>
              <a:t>JEDNA Z DŮLEŽITÝCH VĚCÍ JE TETOVACÍ STUDIO SCHVÁLENÉ KRAJSKOU</a:t>
            </a:r>
          </a:p>
          <a:p>
            <a:r>
              <a:rPr lang="cs-CZ" sz="2400" dirty="0"/>
              <a:t>HYGIENOU</a:t>
            </a:r>
          </a:p>
          <a:p>
            <a:pPr lvl="0" fontAlgn="base"/>
            <a:r>
              <a:rPr lang="cs-CZ" sz="2400" dirty="0"/>
              <a:t>-CARTRIDGE NA PERMANENTNÍ MAKE-UP </a:t>
            </a:r>
          </a:p>
          <a:p>
            <a:r>
              <a:rPr lang="cs-CZ" sz="2400" dirty="0"/>
              <a:t>-TETOVACÍ BARVY</a:t>
            </a:r>
          </a:p>
          <a:p>
            <a:pPr lvl="0" fontAlgn="base"/>
            <a:r>
              <a:rPr lang="cs-CZ" sz="2400" dirty="0"/>
              <a:t>-TETOVACÍ JEHLY</a:t>
            </a:r>
          </a:p>
          <a:p>
            <a:pPr lvl="0" fontAlgn="base"/>
            <a:r>
              <a:rPr lang="cs-CZ" sz="2400" dirty="0"/>
              <a:t>-TETOVACÍ STROJKY</a:t>
            </a:r>
          </a:p>
          <a:p>
            <a:pPr lvl="0" fontAlgn="base"/>
            <a:r>
              <a:rPr lang="cs-CZ" sz="2400" dirty="0"/>
              <a:t>-ZDROJE, PEDÁLY, KABELY</a:t>
            </a:r>
          </a:p>
          <a:p>
            <a:pPr lvl="0" fontAlgn="base"/>
            <a:r>
              <a:rPr lang="cs-CZ" sz="2400" dirty="0"/>
              <a:t>-GRIPY</a:t>
            </a:r>
          </a:p>
          <a:p>
            <a:pPr lvl="0" fontAlgn="base"/>
            <a:r>
              <a:rPr lang="cs-CZ" sz="2400" dirty="0"/>
              <a:t>-HYGIENA, ANESTETIKA</a:t>
            </a:r>
          </a:p>
          <a:p>
            <a:pPr lvl="0" fontAlgn="base"/>
            <a:r>
              <a:rPr lang="cs-CZ" sz="2400" dirty="0"/>
              <a:t>-JEDNORÁZOVÉ POMŮCKY</a:t>
            </a:r>
          </a:p>
          <a:p>
            <a:pPr lvl="0" fontAlgn="base"/>
            <a:r>
              <a:rPr lang="cs-CZ" sz="2400" dirty="0"/>
              <a:t>-ŠPIČKY</a:t>
            </a:r>
          </a:p>
          <a:p>
            <a:pPr lvl="0" fontAlgn="base"/>
            <a:r>
              <a:rPr lang="cs-CZ" sz="2400" dirty="0"/>
              <a:t>-LAMPY, OSVĚTLENÍ</a:t>
            </a:r>
          </a:p>
          <a:p>
            <a:pPr lvl="0" fontAlgn="base"/>
            <a:r>
              <a:rPr lang="cs-CZ" sz="2400" dirty="0"/>
              <a:t>-STOLKY, ZÁLOŽNÍKY, PODLOKETNÍKY</a:t>
            </a:r>
          </a:p>
          <a:p>
            <a:pPr lvl="0" fontAlgn="base"/>
            <a:r>
              <a:rPr lang="cs-CZ" sz="2400" dirty="0"/>
              <a:t>-TETOVACÍ LEHÁTKA A KŘESLA</a:t>
            </a:r>
          </a:p>
          <a:p>
            <a:pPr lvl="0" fontAlgn="base"/>
            <a:r>
              <a:rPr lang="cs-CZ" sz="2400" dirty="0"/>
              <a:t>-ŽIDLE A TABURETY</a:t>
            </a:r>
          </a:p>
          <a:p>
            <a:pPr lvl="0" fontAlgn="base"/>
            <a:r>
              <a:rPr lang="cs-CZ" sz="2400" dirty="0"/>
              <a:t>-JEDNORÁZOVÉ POMŮCKY</a:t>
            </a:r>
          </a:p>
          <a:p>
            <a:pPr lvl="0" fontAlgn="base"/>
            <a:endParaRPr lang="cs-CZ" dirty="0"/>
          </a:p>
          <a:p>
            <a:endParaRPr lang="cs-CZ" dirty="0"/>
          </a:p>
          <a:p>
            <a:endParaRPr lang="cs-CZ" sz="2400" dirty="0"/>
          </a:p>
        </p:txBody>
      </p:sp>
      <p:pic>
        <p:nvPicPr>
          <p:cNvPr id="2050" name="Picture 2" descr="HANDPOKE">
            <a:extLst>
              <a:ext uri="{FF2B5EF4-FFF2-40B4-BE49-F238E27FC236}">
                <a16:creationId xmlns:a16="http://schemas.microsoft.com/office/drawing/2014/main" id="{EA3EEA24-2A64-4D65-A8F2-1D95919F6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5453" y="0"/>
            <a:ext cx="2326547" cy="286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ETOVACÍ SADA ROTAČNÍ 233">
            <a:extLst>
              <a:ext uri="{FF2B5EF4-FFF2-40B4-BE49-F238E27FC236}">
                <a16:creationId xmlns:a16="http://schemas.microsoft.com/office/drawing/2014/main" id="{3F541C46-1D05-4E73-8C7F-FA112CA99A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468" y="1990353"/>
            <a:ext cx="2956289" cy="326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Tatérské potřeby">
            <a:extLst>
              <a:ext uri="{FF2B5EF4-FFF2-40B4-BE49-F238E27FC236}">
                <a16:creationId xmlns:a16="http://schemas.microsoft.com/office/drawing/2014/main" id="{B09482D6-269F-4DD2-BEA5-31DDC063C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319" y="3429000"/>
            <a:ext cx="2869034" cy="295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313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BFD37FD-3298-4047-B571-F9D7900A2F90}"/>
              </a:ext>
            </a:extLst>
          </p:cNvPr>
          <p:cNvSpPr txBox="1"/>
          <p:nvPr/>
        </p:nvSpPr>
        <p:spPr>
          <a:xfrm>
            <a:off x="0" y="125835"/>
            <a:ext cx="1229826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u="sng" dirty="0"/>
              <a:t>Historie:</a:t>
            </a:r>
          </a:p>
          <a:p>
            <a:endParaRPr lang="cs-CZ" sz="2400" dirty="0"/>
          </a:p>
          <a:p>
            <a:pPr marL="342900" indent="-342900">
              <a:buFontTx/>
              <a:buChar char="-"/>
            </a:pPr>
            <a:r>
              <a:rPr lang="cs-CZ" sz="2400" dirty="0"/>
              <a:t>První tetování zaznamenané 4 tisíce let </a:t>
            </a:r>
            <a:r>
              <a:rPr lang="cs-CZ" sz="2400" dirty="0" err="1"/>
              <a:t>p.ř.n.l</a:t>
            </a:r>
            <a:r>
              <a:rPr lang="cs-CZ" sz="2400" dirty="0"/>
              <a:t>. 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Důkaz mumifikovaná kůže muže </a:t>
            </a:r>
            <a:r>
              <a:rPr lang="cs-CZ" sz="2400" i="1" dirty="0" err="1"/>
              <a:t>Ötziho</a:t>
            </a:r>
            <a:endParaRPr lang="cs-CZ" sz="2400" i="1" dirty="0"/>
          </a:p>
          <a:p>
            <a:pPr marL="342900" indent="-342900">
              <a:buFontTx/>
              <a:buChar char="-"/>
            </a:pPr>
            <a:r>
              <a:rPr lang="cs-CZ" sz="2400" i="1" dirty="0"/>
              <a:t>Objeven roku 1991</a:t>
            </a:r>
          </a:p>
          <a:p>
            <a:pPr marL="342900" indent="-342900">
              <a:buFontTx/>
              <a:buChar char="-"/>
            </a:pPr>
            <a:r>
              <a:rPr lang="cs-CZ" sz="2400" i="1" dirty="0"/>
              <a:t>Našlo se u něj 61 různých tetování (především nohy)</a:t>
            </a:r>
          </a:p>
          <a:p>
            <a:pPr marL="342900" indent="-342900">
              <a:buFontTx/>
              <a:buChar char="-"/>
            </a:pPr>
            <a:r>
              <a:rPr lang="cs-CZ" sz="2400" i="1" dirty="0"/>
              <a:t>Tetování bylo nejspíše vytvořeno pomocí sazí z ohniště</a:t>
            </a:r>
          </a:p>
          <a:p>
            <a:pPr marL="342900" indent="-342900">
              <a:buFontTx/>
              <a:buChar char="-"/>
            </a:pPr>
            <a:r>
              <a:rPr lang="cs-CZ" sz="2400" i="1" dirty="0"/>
              <a:t>Nejstarší nástroje až 12 tisíc let</a:t>
            </a:r>
          </a:p>
          <a:p>
            <a:pPr marL="342900" indent="-342900">
              <a:buFontTx/>
              <a:buChar char="-"/>
            </a:pPr>
            <a:r>
              <a:rPr lang="cs-CZ" sz="2400" i="1" dirty="0"/>
              <a:t>tetování= dekorativní důvody</a:t>
            </a:r>
          </a:p>
          <a:p>
            <a:pPr marL="342900" indent="-342900">
              <a:buFontTx/>
              <a:buChar char="-"/>
            </a:pPr>
            <a:r>
              <a:rPr lang="cs-CZ" sz="2400" i="1" dirty="0"/>
              <a:t>rituály</a:t>
            </a:r>
            <a:endParaRPr lang="cs-CZ" sz="2400" dirty="0"/>
          </a:p>
          <a:p>
            <a:pPr marL="342900" indent="-342900">
              <a:buFontTx/>
              <a:buChar char="-"/>
            </a:pPr>
            <a:endParaRPr lang="cs-CZ" sz="2400" dirty="0"/>
          </a:p>
        </p:txBody>
      </p:sp>
      <p:pic>
        <p:nvPicPr>
          <p:cNvPr id="1026" name="Picture 2" descr="61 kérek ledového muže Ötziho – G.cz">
            <a:extLst>
              <a:ext uri="{FF2B5EF4-FFF2-40B4-BE49-F238E27FC236}">
                <a16:creationId xmlns:a16="http://schemas.microsoft.com/office/drawing/2014/main" id="{51C90872-4FEF-4E94-A51D-83C6854E3F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9876" y="0"/>
            <a:ext cx="4172124" cy="5570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tyk - Muž z ledu, Ötzi, měl na těle mapu promyšlených tetování, vědci  přišli na význam">
            <a:extLst>
              <a:ext uri="{FF2B5EF4-FFF2-40B4-BE49-F238E27FC236}">
                <a16:creationId xmlns:a16="http://schemas.microsoft.com/office/drawing/2014/main" id="{8585AB98-AA75-4A92-8823-5E7017101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670" y="3493665"/>
            <a:ext cx="4969078" cy="3364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282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6737E12B-B9E3-4529-A41B-3B22BAB87ED6}"/>
              </a:ext>
            </a:extLst>
          </p:cNvPr>
          <p:cNvSpPr txBox="1"/>
          <p:nvPr/>
        </p:nvSpPr>
        <p:spPr>
          <a:xfrm>
            <a:off x="0" y="109057"/>
            <a:ext cx="1219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u="sng" dirty="0"/>
              <a:t>Rozhovor:</a:t>
            </a:r>
          </a:p>
          <a:p>
            <a:endParaRPr lang="cs-CZ" sz="2400" dirty="0"/>
          </a:p>
          <a:p>
            <a:r>
              <a:rPr lang="cs-CZ" sz="2400" dirty="0"/>
              <a:t>Pro praktické informace o oboru jsem udělala rozhovor s </a:t>
            </a:r>
            <a:r>
              <a:rPr lang="cs-CZ" sz="2400" dirty="0" err="1"/>
              <a:t>tatérkou</a:t>
            </a:r>
            <a:r>
              <a:rPr lang="cs-CZ" sz="2400" dirty="0"/>
              <a:t> Simona H. </a:t>
            </a:r>
          </a:p>
        </p:txBody>
      </p:sp>
      <p:pic>
        <p:nvPicPr>
          <p:cNvPr id="2052" name="Picture 4" descr="Rozhovor: „Lidi tady dokážou bejt občas strašný konzervy,“ říká tatérka  Terka - CZECHMAG">
            <a:extLst>
              <a:ext uri="{FF2B5EF4-FFF2-40B4-BE49-F238E27FC236}">
                <a16:creationId xmlns:a16="http://schemas.microsoft.com/office/drawing/2014/main" id="{D6D00E01-DE92-421A-B242-7DEC4F2BCF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26953"/>
            <a:ext cx="6516455" cy="3834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0200996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</TotalTime>
  <Words>709</Words>
  <Application>Microsoft Office PowerPoint</Application>
  <PresentationFormat>Širokoúhlá obrazovka</PresentationFormat>
  <Paragraphs>90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Fazeta</vt:lpstr>
      <vt:lpstr>Tatér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Tatér</dc:title>
  <dc:creator>Justýna Budínová</dc:creator>
  <cp:lastModifiedBy>Justýna Budínová</cp:lastModifiedBy>
  <cp:revision>18</cp:revision>
  <dcterms:created xsi:type="dcterms:W3CDTF">2022-05-24T10:53:34Z</dcterms:created>
  <dcterms:modified xsi:type="dcterms:W3CDTF">2022-06-06T12:32:38Z</dcterms:modified>
</cp:coreProperties>
</file>