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4"/>
  </p:notesMasterIdLst>
  <p:sldIdLst>
    <p:sldId id="257" r:id="rId2"/>
    <p:sldId id="259" r:id="rId3"/>
    <p:sldId id="260" r:id="rId4"/>
    <p:sldId id="267" r:id="rId5"/>
    <p:sldId id="268" r:id="rId6"/>
    <p:sldId id="261" r:id="rId7"/>
    <p:sldId id="262" r:id="rId8"/>
    <p:sldId id="263" r:id="rId9"/>
    <p:sldId id="264" r:id="rId10"/>
    <p:sldId id="258" r:id="rId11"/>
    <p:sldId id="266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9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BE3799-BBE9-4521-B3FC-555E38849689}" type="datetimeFigureOut">
              <a:rPr lang="cs-CZ" smtClean="0"/>
              <a:t>06.06.2022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E5299-5F6F-40A5-B77D-22DC16428D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6543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E600-D67D-4D50-9504-F8D2B601ACF5}" type="datetimeFigureOut">
              <a:rPr lang="cs-CZ" smtClean="0"/>
              <a:t>06.06.2022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404903FA-61A4-494F-8C6F-D708205B9E3F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7520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E600-D67D-4D50-9504-F8D2B601ACF5}" type="datetimeFigureOut">
              <a:rPr lang="cs-CZ" smtClean="0"/>
              <a:t>06.06.2022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903FA-61A4-494F-8C6F-D708205B9E3F}" type="slidenum">
              <a:rPr lang="cs-CZ" smtClean="0"/>
              <a:t>‹#›</a:t>
            </a:fld>
            <a:endParaRPr lang="cs-CZ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606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E600-D67D-4D50-9504-F8D2B601ACF5}" type="datetimeFigureOut">
              <a:rPr lang="cs-CZ" smtClean="0"/>
              <a:t>06.06.2022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903FA-61A4-494F-8C6F-D708205B9E3F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5502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E600-D67D-4D50-9504-F8D2B601ACF5}" type="datetimeFigureOut">
              <a:rPr lang="cs-CZ" smtClean="0"/>
              <a:t>06.06.2022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903FA-61A4-494F-8C6F-D708205B9E3F}" type="slidenum">
              <a:rPr lang="cs-CZ" smtClean="0"/>
              <a:t>‹#›</a:t>
            </a:fld>
            <a:endParaRPr lang="cs-CZ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4369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E600-D67D-4D50-9504-F8D2B601ACF5}" type="datetimeFigureOut">
              <a:rPr lang="cs-CZ" smtClean="0"/>
              <a:t>06.06.2022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903FA-61A4-494F-8C6F-D708205B9E3F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3994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E600-D67D-4D50-9504-F8D2B601ACF5}" type="datetimeFigureOut">
              <a:rPr lang="cs-CZ" smtClean="0"/>
              <a:t>06.06.2022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903FA-61A4-494F-8C6F-D708205B9E3F}" type="slidenum">
              <a:rPr lang="cs-CZ" smtClean="0"/>
              <a:t>‹#›</a:t>
            </a:fld>
            <a:endParaRPr lang="cs-CZ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7017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E600-D67D-4D50-9504-F8D2B601ACF5}" type="datetimeFigureOut">
              <a:rPr lang="cs-CZ" smtClean="0"/>
              <a:t>06.06.2022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903FA-61A4-494F-8C6F-D708205B9E3F}" type="slidenum">
              <a:rPr lang="cs-CZ" smtClean="0"/>
              <a:t>‹#›</a:t>
            </a:fld>
            <a:endParaRPr lang="cs-CZ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2920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E600-D67D-4D50-9504-F8D2B601ACF5}" type="datetimeFigureOut">
              <a:rPr lang="cs-CZ" smtClean="0"/>
              <a:t>06.06.2022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903FA-61A4-494F-8C6F-D708205B9E3F}" type="slidenum">
              <a:rPr lang="cs-CZ" smtClean="0"/>
              <a:t>‹#›</a:t>
            </a:fld>
            <a:endParaRPr lang="cs-CZ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480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E600-D67D-4D50-9504-F8D2B601ACF5}" type="datetimeFigureOut">
              <a:rPr lang="cs-CZ" smtClean="0"/>
              <a:t>06.06.2022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903FA-61A4-494F-8C6F-D708205B9E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5840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E600-D67D-4D50-9504-F8D2B601ACF5}" type="datetimeFigureOut">
              <a:rPr lang="cs-CZ" smtClean="0"/>
              <a:t>06.06.2022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903FA-61A4-494F-8C6F-D708205B9E3F}" type="slidenum">
              <a:rPr lang="cs-CZ" smtClean="0"/>
              <a:t>‹#›</a:t>
            </a:fld>
            <a:endParaRPr lang="cs-CZ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5374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969EE600-D67D-4D50-9504-F8D2B601ACF5}" type="datetimeFigureOut">
              <a:rPr lang="cs-CZ" smtClean="0"/>
              <a:t>06.06.2022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903FA-61A4-494F-8C6F-D708205B9E3F}" type="slidenum">
              <a:rPr lang="cs-CZ" smtClean="0"/>
              <a:t>‹#›</a:t>
            </a:fld>
            <a:endParaRPr lang="cs-CZ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809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EE600-D67D-4D50-9504-F8D2B601ACF5}" type="datetimeFigureOut">
              <a:rPr lang="cs-CZ" smtClean="0"/>
              <a:t>06.06.2022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404903FA-61A4-494F-8C6F-D708205B9E3F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4188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695899FD-215B-47A1-B9DA-638CA7CFAE91}"/>
              </a:ext>
            </a:extLst>
          </p:cNvPr>
          <p:cNvSpPr txBox="1"/>
          <p:nvPr/>
        </p:nvSpPr>
        <p:spPr>
          <a:xfrm>
            <a:off x="629110" y="2511369"/>
            <a:ext cx="108023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Základní škola mateřská škola Blížejov</a:t>
            </a:r>
          </a:p>
          <a:p>
            <a:pPr algn="ctr"/>
            <a:r>
              <a:rPr lang="cs-CZ" sz="3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Závěrečná práce 9. ročníku</a:t>
            </a:r>
          </a:p>
          <a:p>
            <a:pPr algn="ctr"/>
            <a:r>
              <a:rPr lang="cs-CZ" sz="3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Školní rok 2021/2022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541BD4BE-07EA-426E-9A09-8870FEADE7F2}"/>
              </a:ext>
            </a:extLst>
          </p:cNvPr>
          <p:cNvSpPr txBox="1"/>
          <p:nvPr/>
        </p:nvSpPr>
        <p:spPr>
          <a:xfrm>
            <a:off x="201336" y="4991449"/>
            <a:ext cx="2511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Blížejov, dne: 26.5 2022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7DE42E5-714F-4ABB-AF42-4B8743FFDC19}"/>
              </a:ext>
            </a:extLst>
          </p:cNvPr>
          <p:cNvSpPr txBox="1"/>
          <p:nvPr/>
        </p:nvSpPr>
        <p:spPr>
          <a:xfrm>
            <a:off x="9546671" y="4991449"/>
            <a:ext cx="2443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Zpracoval: Matěj Hrad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173189B-3C92-4550-A609-72571D95C135}"/>
              </a:ext>
            </a:extLst>
          </p:cNvPr>
          <p:cNvSpPr txBox="1"/>
          <p:nvPr/>
        </p:nvSpPr>
        <p:spPr>
          <a:xfrm>
            <a:off x="3857536" y="815175"/>
            <a:ext cx="41273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TRUHLÁŘ</a:t>
            </a:r>
          </a:p>
        </p:txBody>
      </p:sp>
    </p:spTree>
    <p:extLst>
      <p:ext uri="{BB962C8B-B14F-4D97-AF65-F5344CB8AC3E}">
        <p14:creationId xmlns:p14="http://schemas.microsoft.com/office/powerpoint/2010/main" val="18449548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0CDB520A-4B0B-45E8-9034-F45CD9066240}"/>
              </a:ext>
            </a:extLst>
          </p:cNvPr>
          <p:cNvSpPr txBox="1"/>
          <p:nvPr/>
        </p:nvSpPr>
        <p:spPr>
          <a:xfrm>
            <a:off x="937599" y="-2197915"/>
            <a:ext cx="3962854" cy="6040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927FF925-3BEC-4B77-AED4-1A88F2530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025" y="687897"/>
            <a:ext cx="4915949" cy="535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872EC233-D97B-42BB-A636-693C8A6B3920}"/>
              </a:ext>
            </a:extLst>
          </p:cNvPr>
          <p:cNvSpPr txBox="1"/>
          <p:nvPr/>
        </p:nvSpPr>
        <p:spPr>
          <a:xfrm>
            <a:off x="9512139" y="-1375793"/>
            <a:ext cx="1730920" cy="576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6264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900A3EC-144C-4FE8-B62D-6C7CFE624340}"/>
              </a:ext>
            </a:extLst>
          </p:cNvPr>
          <p:cNvSpPr txBox="1"/>
          <p:nvPr/>
        </p:nvSpPr>
        <p:spPr>
          <a:xfrm>
            <a:off x="1031846" y="796954"/>
            <a:ext cx="10209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/>
              <a:t>Zdroje: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7217C525-8304-4389-8260-E9AB2F26D70F}"/>
              </a:ext>
            </a:extLst>
          </p:cNvPr>
          <p:cNvSpPr/>
          <p:nvPr/>
        </p:nvSpPr>
        <p:spPr>
          <a:xfrm>
            <a:off x="989901" y="1698596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Wikipedii</a:t>
            </a:r>
            <a:endParaRPr lang="cs-CZ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Veřejné</a:t>
            </a: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stránky</a:t>
            </a: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truhlářů</a:t>
            </a:r>
            <a:endParaRPr lang="cs-CZ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Internet</a:t>
            </a:r>
            <a:endParaRPr lang="cs-CZ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B4F756EA-7F36-4D83-B3C4-EC14071AB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946" y="796954"/>
            <a:ext cx="4930396" cy="414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550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BFC606B1-8F4A-412C-A1F0-8A5143FAB746}"/>
              </a:ext>
            </a:extLst>
          </p:cNvPr>
          <p:cNvSpPr txBox="1"/>
          <p:nvPr/>
        </p:nvSpPr>
        <p:spPr>
          <a:xfrm>
            <a:off x="0" y="1997838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/>
              <a:t> </a:t>
            </a:r>
            <a:r>
              <a:rPr lang="cs-CZ" sz="6600" b="1" i="1" dirty="0"/>
              <a:t>DĚKUJI ZA POZORNOST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ABA1A2E-F7DD-4E29-B940-A366F6B94600}"/>
              </a:ext>
            </a:extLst>
          </p:cNvPr>
          <p:cNvSpPr txBox="1"/>
          <p:nvPr/>
        </p:nvSpPr>
        <p:spPr>
          <a:xfrm>
            <a:off x="1166069" y="3105834"/>
            <a:ext cx="9479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/>
              <a:t>Zpracoval: Matěj Hrad</a:t>
            </a:r>
          </a:p>
        </p:txBody>
      </p:sp>
    </p:spTree>
    <p:extLst>
      <p:ext uri="{BB962C8B-B14F-4D97-AF65-F5344CB8AC3E}">
        <p14:creationId xmlns:p14="http://schemas.microsoft.com/office/powerpoint/2010/main" val="4283507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93E64574-0D10-42B2-8363-971274C68E66}"/>
              </a:ext>
            </a:extLst>
          </p:cNvPr>
          <p:cNvSpPr txBox="1"/>
          <p:nvPr/>
        </p:nvSpPr>
        <p:spPr>
          <a:xfrm>
            <a:off x="693489" y="427276"/>
            <a:ext cx="1080502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/>
              <a:t>Prohlášení</a:t>
            </a:r>
            <a:r>
              <a:rPr lang="cs-CZ" sz="2800" b="1" dirty="0"/>
              <a:t>: </a:t>
            </a:r>
            <a:endParaRPr lang="cs-CZ" sz="2800" dirty="0"/>
          </a:p>
          <a:p>
            <a:r>
              <a:rPr lang="cs-CZ" sz="2000" dirty="0"/>
              <a:t>Prohlašuji, že jsem závěrečnou práci zpracoval samostatně za použití literatury a ostatních zdrojů v ní uvedených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sz="2800" b="1" u="sng" dirty="0"/>
              <a:t>Motto</a:t>
            </a:r>
            <a:r>
              <a:rPr lang="cs-CZ" sz="2800" b="1" dirty="0"/>
              <a:t>:</a:t>
            </a:r>
            <a:endParaRPr lang="cs-CZ" sz="2800" dirty="0"/>
          </a:p>
          <a:p>
            <a:br>
              <a:rPr lang="cs-CZ" dirty="0"/>
            </a:br>
            <a:r>
              <a:rPr lang="cs-CZ" sz="2000" dirty="0"/>
              <a:t>„</a:t>
            </a:r>
            <a:r>
              <a:rPr lang="cs-CZ" sz="2000" b="1" dirty="0"/>
              <a:t>Dělej, co smysl má, nedělej, co smysl nemá“</a:t>
            </a:r>
            <a:endParaRPr lang="cs-CZ" sz="2000" dirty="0"/>
          </a:p>
          <a:p>
            <a:br>
              <a:rPr lang="cs-CZ" sz="2000" dirty="0"/>
            </a:br>
            <a:r>
              <a:rPr lang="cs-CZ" sz="2800" b="1" u="sng" dirty="0"/>
              <a:t>Anotace:</a:t>
            </a:r>
            <a:endParaRPr lang="cs-CZ" sz="2800" dirty="0"/>
          </a:p>
          <a:p>
            <a:r>
              <a:rPr lang="cs-CZ" sz="2000" dirty="0"/>
              <a:t> Jmenuji se Matěj Hrad, je mi 15 let a bydlím v Blížejově. Od šesti let chodím do Základní školy a Mateřské školy Blížejov. Zde jsem absolvoval první i druhý stupeň základní školy. Nyní jsem žákem deváté třídy.</a:t>
            </a:r>
          </a:p>
          <a:p>
            <a:br>
              <a:rPr lang="cs-CZ" sz="2000" dirty="0"/>
            </a:br>
            <a:br>
              <a:rPr lang="cs-CZ" sz="2000" dirty="0"/>
            </a:br>
            <a:r>
              <a:rPr lang="cs-CZ" sz="2000" dirty="0"/>
              <a:t>My </a:t>
            </a:r>
            <a:r>
              <a:rPr lang="cs-CZ" sz="2000" dirty="0" err="1"/>
              <a:t>name</a:t>
            </a:r>
            <a:r>
              <a:rPr lang="cs-CZ" sz="2000" dirty="0"/>
              <a:t> </a:t>
            </a:r>
            <a:r>
              <a:rPr lang="cs-CZ" sz="2000" dirty="0" err="1"/>
              <a:t>Is</a:t>
            </a:r>
            <a:r>
              <a:rPr lang="cs-CZ" sz="2000" dirty="0"/>
              <a:t> Matěj Hrad, I </a:t>
            </a:r>
            <a:r>
              <a:rPr lang="cs-CZ" sz="2000" dirty="0" err="1"/>
              <a:t>am</a:t>
            </a:r>
            <a:r>
              <a:rPr lang="cs-CZ" sz="2000" dirty="0"/>
              <a:t> 15 </a:t>
            </a:r>
            <a:r>
              <a:rPr lang="cs-CZ" sz="2000" dirty="0" err="1"/>
              <a:t>years</a:t>
            </a:r>
            <a:r>
              <a:rPr lang="cs-CZ" sz="2000" dirty="0"/>
              <a:t> </a:t>
            </a:r>
            <a:r>
              <a:rPr lang="cs-CZ" sz="2000" dirty="0" err="1"/>
              <a:t>old</a:t>
            </a:r>
            <a:r>
              <a:rPr lang="cs-CZ" sz="2000" dirty="0"/>
              <a:t> and I live in Blížejov. </a:t>
            </a:r>
            <a:r>
              <a:rPr lang="cs-CZ" sz="2000" dirty="0" err="1"/>
              <a:t>Since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age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6 I </a:t>
            </a:r>
            <a:r>
              <a:rPr lang="cs-CZ" sz="2000" dirty="0" err="1"/>
              <a:t>have</a:t>
            </a:r>
            <a:r>
              <a:rPr lang="cs-CZ" sz="2000" dirty="0"/>
              <a:t> </a:t>
            </a:r>
            <a:r>
              <a:rPr lang="cs-CZ" sz="2000" dirty="0" err="1"/>
              <a:t>been</a:t>
            </a:r>
            <a:r>
              <a:rPr lang="cs-CZ" sz="2000" dirty="0"/>
              <a:t> </a:t>
            </a:r>
            <a:r>
              <a:rPr lang="cs-CZ" sz="2000" dirty="0" err="1"/>
              <a:t>attending</a:t>
            </a:r>
            <a:r>
              <a:rPr lang="cs-CZ" sz="2000" dirty="0"/>
              <a:t> Blížejov </a:t>
            </a:r>
            <a:r>
              <a:rPr lang="cs-CZ" sz="2000" dirty="0" err="1"/>
              <a:t>Primary</a:t>
            </a:r>
            <a:r>
              <a:rPr lang="cs-CZ" sz="2000" dirty="0"/>
              <a:t> </a:t>
            </a:r>
            <a:r>
              <a:rPr lang="cs-CZ" sz="2000" dirty="0" err="1"/>
              <a:t>School</a:t>
            </a:r>
            <a:r>
              <a:rPr lang="cs-CZ" sz="2000" dirty="0"/>
              <a:t>. </a:t>
            </a:r>
            <a:r>
              <a:rPr lang="cs-CZ" sz="2000" dirty="0" err="1"/>
              <a:t>Here</a:t>
            </a:r>
            <a:r>
              <a:rPr lang="cs-CZ" sz="2000" dirty="0"/>
              <a:t> I </a:t>
            </a:r>
            <a:r>
              <a:rPr lang="cs-CZ" sz="2000" dirty="0" err="1"/>
              <a:t>completed</a:t>
            </a:r>
            <a:r>
              <a:rPr lang="cs-CZ" sz="2000" dirty="0"/>
              <a:t> my </a:t>
            </a:r>
            <a:r>
              <a:rPr lang="cs-CZ" sz="2000" dirty="0" err="1"/>
              <a:t>first</a:t>
            </a:r>
            <a:r>
              <a:rPr lang="cs-CZ" sz="2000" dirty="0"/>
              <a:t> and second grade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Primary</a:t>
            </a:r>
            <a:r>
              <a:rPr lang="cs-CZ" sz="2000" dirty="0"/>
              <a:t> Scholl. I </a:t>
            </a:r>
            <a:r>
              <a:rPr lang="cs-CZ" sz="2000" dirty="0" err="1"/>
              <a:t>am</a:t>
            </a:r>
            <a:r>
              <a:rPr lang="cs-CZ" sz="2000" dirty="0"/>
              <a:t> </a:t>
            </a:r>
            <a:r>
              <a:rPr lang="cs-CZ" sz="2000" dirty="0" err="1"/>
              <a:t>now</a:t>
            </a:r>
            <a:r>
              <a:rPr lang="cs-CZ" sz="2000" dirty="0"/>
              <a:t> a 9th grade student.</a:t>
            </a:r>
          </a:p>
          <a:p>
            <a:br>
              <a:rPr lang="cs-CZ" sz="2000" dirty="0"/>
            </a:b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370522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9A9B3B7C-6031-46B2-8A65-33D227A05743}"/>
              </a:ext>
            </a:extLst>
          </p:cNvPr>
          <p:cNvSpPr/>
          <p:nvPr/>
        </p:nvSpPr>
        <p:spPr>
          <a:xfrm>
            <a:off x="334069" y="448222"/>
            <a:ext cx="6962862" cy="4113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cs-CZ" sz="2800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Osnova:</a:t>
            </a:r>
            <a:endParaRPr lang="cs-CZ" sz="2800" dirty="0"/>
          </a:p>
          <a:p>
            <a:pPr>
              <a:spcAft>
                <a:spcPts val="800"/>
              </a:spcAft>
            </a:pPr>
            <a:r>
              <a:rPr lang="cs-CZ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Úvod: </a:t>
            </a: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Truhlář a jeho práce </a:t>
            </a:r>
            <a:endParaRPr lang="cs-CZ" sz="2000" dirty="0"/>
          </a:p>
          <a:p>
            <a:pPr>
              <a:spcAft>
                <a:spcPts val="800"/>
              </a:spcAft>
            </a:pPr>
            <a:r>
              <a:rPr lang="cs-CZ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Stať:</a:t>
            </a:r>
            <a:endParaRPr lang="cs-CZ" sz="2800" dirty="0"/>
          </a:p>
          <a:p>
            <a:pPr fontAlgn="base">
              <a:buFont typeface="+mj-lt"/>
              <a:buAutoNum type="arabicPeriod"/>
            </a:pP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Historie</a:t>
            </a:r>
          </a:p>
          <a:p>
            <a:pPr fontAlgn="base">
              <a:buFont typeface="+mj-lt"/>
              <a:buAutoNum type="arabicPeriod"/>
            </a:pP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Nářadí truhláře </a:t>
            </a:r>
          </a:p>
          <a:p>
            <a:pPr fontAlgn="base">
              <a:buFont typeface="+mj-lt"/>
              <a:buAutoNum type="arabicPeriod"/>
            </a:pP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Dřevoobráběcí stroje</a:t>
            </a:r>
          </a:p>
          <a:p>
            <a:pPr fontAlgn="base">
              <a:spcAft>
                <a:spcPts val="800"/>
              </a:spcAft>
              <a:buFont typeface="+mj-lt"/>
              <a:buAutoNum type="arabicPeriod"/>
            </a:pP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Profese</a:t>
            </a:r>
          </a:p>
          <a:p>
            <a:pPr>
              <a:spcAft>
                <a:spcPts val="800"/>
              </a:spcAft>
            </a:pPr>
            <a:r>
              <a:rPr lang="cs-CZ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Závěr: </a:t>
            </a: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Vztah k řemeslu</a:t>
            </a:r>
            <a:endParaRPr lang="cs-CZ" sz="2000" dirty="0"/>
          </a:p>
          <a:p>
            <a:br>
              <a:rPr lang="cs-CZ" dirty="0"/>
            </a:br>
            <a:endParaRPr lang="cs-CZ" dirty="0"/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72F36C3F-D545-44E2-9CBE-1D41F17F9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500" y="448222"/>
            <a:ext cx="7569851" cy="504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690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DD525681-83E4-45CE-8017-44A0AC1B99B6}"/>
              </a:ext>
            </a:extLst>
          </p:cNvPr>
          <p:cNvSpPr txBox="1"/>
          <p:nvPr/>
        </p:nvSpPr>
        <p:spPr>
          <a:xfrm>
            <a:off x="0" y="140763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/>
              <a:t>Historie:</a:t>
            </a:r>
          </a:p>
          <a:p>
            <a:r>
              <a:rPr lang="cs-CZ" sz="2000" dirty="0"/>
              <a:t>Truhlářství je velmi staré řemeslo, které dosáhlo neobyčejné dokonalosti už ve starověkém Egyptě a v Římě. Tradiční truhlářské nářadí (dláto, pila, hoblík atd.) je také známo už od starověku. V Evropě se truhláři rozšířili v raném středověku, když si knížecí dvory začaly na hradech zařizovat interiéry nábytkem (stoly, lavice, postele a truhly).</a:t>
            </a:r>
          </a:p>
          <a:p>
            <a:endParaRPr lang="cs-CZ" sz="2800" dirty="0"/>
          </a:p>
          <a:p>
            <a:r>
              <a:rPr lang="cs-CZ" sz="2800" b="1" u="sng" dirty="0"/>
              <a:t>Profese:</a:t>
            </a:r>
          </a:p>
          <a:p>
            <a:r>
              <a:rPr lang="cs-CZ" sz="2000" dirty="0"/>
              <a:t>Nábytkový truhlář vyrábí dřevěný nábytek, v moderní době často doplněný umělými hmotami. Při živnostenské výrobě na zakázku zpracovává prkna, desky, hranoly a vyrábí samostatně celé kusy.</a:t>
            </a:r>
          </a:p>
          <a:p>
            <a:endParaRPr lang="cs-CZ" sz="2000" dirty="0"/>
          </a:p>
          <a:p>
            <a:r>
              <a:rPr lang="cs-CZ" sz="2800" b="1" u="sng" dirty="0"/>
              <a:t>Závěr:  </a:t>
            </a:r>
            <a:endParaRPr lang="cs-CZ" sz="2800" dirty="0"/>
          </a:p>
          <a:p>
            <a:r>
              <a:rPr lang="cs-CZ" sz="2000" dirty="0"/>
              <a:t>Jenže já si začal se dřevem „hrát“… můj první výtvor byla polička. Když se mi povedla a všichni mě chválí, tak jsem udělal i stolek. Jestli to tak půjde dál za pár let ze mě bude truhlář a určitě se tím budu živit. Protože moje práce nebude jen prací, ale hlavně můj koníček .   </a:t>
            </a:r>
          </a:p>
          <a:p>
            <a:br>
              <a:rPr lang="cs-CZ" sz="2000" dirty="0"/>
            </a:br>
            <a:endParaRPr lang="cs-CZ" sz="2000" dirty="0"/>
          </a:p>
          <a:p>
            <a:br>
              <a:rPr lang="cs-CZ" sz="2000" dirty="0"/>
            </a:br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100544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114D48A3-FFC7-4075-B654-F9497864BDFA}"/>
              </a:ext>
            </a:extLst>
          </p:cNvPr>
          <p:cNvSpPr txBox="1"/>
          <p:nvPr/>
        </p:nvSpPr>
        <p:spPr>
          <a:xfrm>
            <a:off x="475375" y="1867513"/>
            <a:ext cx="124157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b="1" u="sng" spc="-300" dirty="0"/>
              <a:t>Tady je pár věcí co truhlař používá</a:t>
            </a:r>
          </a:p>
        </p:txBody>
      </p:sp>
    </p:spTree>
    <p:extLst>
      <p:ext uri="{BB962C8B-B14F-4D97-AF65-F5344CB8AC3E}">
        <p14:creationId xmlns:p14="http://schemas.microsoft.com/office/powerpoint/2010/main" val="4125710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5D5BF78C-D0FE-45C3-9C17-DA1BC6E62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4" y="1636301"/>
            <a:ext cx="2890619" cy="1928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05295678-D667-46FF-948F-88A8154BEA5B}"/>
              </a:ext>
            </a:extLst>
          </p:cNvPr>
          <p:cNvSpPr txBox="1"/>
          <p:nvPr/>
        </p:nvSpPr>
        <p:spPr>
          <a:xfrm>
            <a:off x="58724" y="3564868"/>
            <a:ext cx="2877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DLÁTO</a:t>
            </a:r>
          </a:p>
        </p:txBody>
      </p:sp>
      <p:pic>
        <p:nvPicPr>
          <p:cNvPr id="3076" name="Picture 4" descr="See the source image">
            <a:extLst>
              <a:ext uri="{FF2B5EF4-FFF2-40B4-BE49-F238E27FC236}">
                <a16:creationId xmlns:a16="http://schemas.microsoft.com/office/drawing/2014/main" id="{6B48F612-1330-4127-9D97-11AA5FA55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690" y="1636300"/>
            <a:ext cx="2890620" cy="1928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0373583A-D653-4083-8DDD-41F8481865C2}"/>
              </a:ext>
            </a:extLst>
          </p:cNvPr>
          <p:cNvSpPr txBox="1"/>
          <p:nvPr/>
        </p:nvSpPr>
        <p:spPr>
          <a:xfrm>
            <a:off x="4519372" y="3564867"/>
            <a:ext cx="2877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PILKA</a:t>
            </a:r>
            <a:r>
              <a:rPr lang="cs-CZ" dirty="0"/>
              <a:t> </a:t>
            </a:r>
            <a:r>
              <a:rPr lang="cs-CZ" sz="2000" b="1" dirty="0"/>
              <a:t>OCASKA</a:t>
            </a:r>
          </a:p>
        </p:txBody>
      </p:sp>
      <p:pic>
        <p:nvPicPr>
          <p:cNvPr id="3078" name="Picture 6" descr="See the source image">
            <a:extLst>
              <a:ext uri="{FF2B5EF4-FFF2-40B4-BE49-F238E27FC236}">
                <a16:creationId xmlns:a16="http://schemas.microsoft.com/office/drawing/2014/main" id="{12E0FC51-5181-4B2E-9EF2-6B5D09044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020" y="1624039"/>
            <a:ext cx="2783135" cy="194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652C61A8-0C85-42EF-85A1-6B17F82E23A0}"/>
              </a:ext>
            </a:extLst>
          </p:cNvPr>
          <p:cNvSpPr txBox="1"/>
          <p:nvPr/>
        </p:nvSpPr>
        <p:spPr>
          <a:xfrm>
            <a:off x="8980020" y="3564867"/>
            <a:ext cx="27599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HOBLOVKA</a:t>
            </a:r>
          </a:p>
        </p:txBody>
      </p:sp>
      <p:sp>
        <p:nvSpPr>
          <p:cNvPr id="5" name="AutoShape 2" descr="See the source image">
            <a:extLst>
              <a:ext uri="{FF2B5EF4-FFF2-40B4-BE49-F238E27FC236}">
                <a16:creationId xmlns:a16="http://schemas.microsoft.com/office/drawing/2014/main" id="{B0D27BD4-3404-48ED-BD50-9BEA31DD136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7221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9499BC3A-1EEE-466A-9D81-61C3CC75A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8" y="1524438"/>
            <a:ext cx="286318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267A7228-774C-4BDC-AEAA-458960D08857}"/>
              </a:ext>
            </a:extLst>
          </p:cNvPr>
          <p:cNvSpPr txBox="1"/>
          <p:nvPr/>
        </p:nvSpPr>
        <p:spPr>
          <a:xfrm>
            <a:off x="58722" y="3800213"/>
            <a:ext cx="28631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SVĚRKA</a:t>
            </a:r>
          </a:p>
        </p:txBody>
      </p:sp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33D953E3-7D80-42C6-96F2-3A9C91408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187" y="1524438"/>
            <a:ext cx="286318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8602E7B-BCAA-463D-9785-147AAECDD42E}"/>
              </a:ext>
            </a:extLst>
          </p:cNvPr>
          <p:cNvSpPr txBox="1"/>
          <p:nvPr/>
        </p:nvSpPr>
        <p:spPr>
          <a:xfrm>
            <a:off x="4530187" y="3741490"/>
            <a:ext cx="28631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POSUVNÉ</a:t>
            </a:r>
            <a:r>
              <a:rPr lang="cs-CZ" sz="2000" dirty="0"/>
              <a:t> </a:t>
            </a:r>
            <a:r>
              <a:rPr lang="cs-CZ" sz="2000" b="1" dirty="0"/>
              <a:t>MĚŘÍTKO</a:t>
            </a:r>
          </a:p>
        </p:txBody>
      </p:sp>
      <p:pic>
        <p:nvPicPr>
          <p:cNvPr id="1030" name="Picture 6" descr="See the source image">
            <a:extLst>
              <a:ext uri="{FF2B5EF4-FFF2-40B4-BE49-F238E27FC236}">
                <a16:creationId xmlns:a16="http://schemas.microsoft.com/office/drawing/2014/main" id="{BC8F80FD-5252-4C96-B394-07BC1AD41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994" y="1524438"/>
            <a:ext cx="3179428" cy="211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73904EEB-131B-498A-A21D-74E84B18D15C}"/>
              </a:ext>
            </a:extLst>
          </p:cNvPr>
          <p:cNvSpPr txBox="1"/>
          <p:nvPr/>
        </p:nvSpPr>
        <p:spPr>
          <a:xfrm>
            <a:off x="8947994" y="3741490"/>
            <a:ext cx="3179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SVĚRÁK</a:t>
            </a:r>
          </a:p>
        </p:txBody>
      </p:sp>
    </p:spTree>
    <p:extLst>
      <p:ext uri="{BB962C8B-B14F-4D97-AF65-F5344CB8AC3E}">
        <p14:creationId xmlns:p14="http://schemas.microsoft.com/office/powerpoint/2010/main" val="4052805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F6AE5B5E-8263-4A34-92F8-A26FF4E31A64}"/>
              </a:ext>
            </a:extLst>
          </p:cNvPr>
          <p:cNvSpPr txBox="1"/>
          <p:nvPr/>
        </p:nvSpPr>
        <p:spPr>
          <a:xfrm>
            <a:off x="-1166070" y="-335558"/>
            <a:ext cx="12088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/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5D82CFB6-CACA-4256-BF52-7AC9771A9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04" y="93594"/>
            <a:ext cx="5212933" cy="507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8842747-60AB-4414-9C10-22CA0F051798}"/>
              </a:ext>
            </a:extLst>
          </p:cNvPr>
          <p:cNvSpPr txBox="1"/>
          <p:nvPr/>
        </p:nvSpPr>
        <p:spPr>
          <a:xfrm>
            <a:off x="-575415" y="5125933"/>
            <a:ext cx="7255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/>
              <a:t>PRACOVNÍ</a:t>
            </a:r>
            <a:r>
              <a:rPr lang="cs-CZ" sz="4400" dirty="0"/>
              <a:t> </a:t>
            </a:r>
            <a:r>
              <a:rPr lang="cs-CZ" sz="3200" b="1" dirty="0"/>
              <a:t>LAVICE</a:t>
            </a:r>
          </a:p>
        </p:txBody>
      </p:sp>
      <p:pic>
        <p:nvPicPr>
          <p:cNvPr id="2052" name="Picture 4" descr="See the source image">
            <a:extLst>
              <a:ext uri="{FF2B5EF4-FFF2-40B4-BE49-F238E27FC236}">
                <a16:creationId xmlns:a16="http://schemas.microsoft.com/office/drawing/2014/main" id="{D500A96B-E8C1-465A-B529-033346355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613" y="93594"/>
            <a:ext cx="5680104" cy="507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B30100A6-85AA-444B-BDED-249A721B1DB7}"/>
              </a:ext>
            </a:extLst>
          </p:cNvPr>
          <p:cNvSpPr txBox="1"/>
          <p:nvPr/>
        </p:nvSpPr>
        <p:spPr>
          <a:xfrm>
            <a:off x="6272613" y="5264209"/>
            <a:ext cx="5680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/>
              <a:t>KATR</a:t>
            </a:r>
          </a:p>
        </p:txBody>
      </p:sp>
    </p:spTree>
    <p:extLst>
      <p:ext uri="{BB962C8B-B14F-4D97-AF65-F5344CB8AC3E}">
        <p14:creationId xmlns:p14="http://schemas.microsoft.com/office/powerpoint/2010/main" val="3300592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See the source image">
            <a:extLst>
              <a:ext uri="{FF2B5EF4-FFF2-40B4-BE49-F238E27FC236}">
                <a16:creationId xmlns:a16="http://schemas.microsoft.com/office/drawing/2014/main" id="{2400A807-9C48-4D3C-9E9D-EF4E2DFD0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157" y="721453"/>
            <a:ext cx="4345497" cy="43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D83D0BBB-714B-4384-BF6A-8575AE9C88F1}"/>
              </a:ext>
            </a:extLst>
          </p:cNvPr>
          <p:cNvSpPr txBox="1"/>
          <p:nvPr/>
        </p:nvSpPr>
        <p:spPr>
          <a:xfrm>
            <a:off x="3850545" y="5234730"/>
            <a:ext cx="4328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CIRKULÁRKA</a:t>
            </a:r>
          </a:p>
        </p:txBody>
      </p:sp>
    </p:spTree>
    <p:extLst>
      <p:ext uri="{BB962C8B-B14F-4D97-AF65-F5344CB8AC3E}">
        <p14:creationId xmlns:p14="http://schemas.microsoft.com/office/powerpoint/2010/main" val="293204227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</TotalTime>
  <Words>391</Words>
  <Application>Microsoft Office PowerPoint</Application>
  <PresentationFormat>Širokoúhlá obrazovka</PresentationFormat>
  <Paragraphs>51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Calibri</vt:lpstr>
      <vt:lpstr>Gill Sans MT</vt:lpstr>
      <vt:lpstr>Times New Roman</vt:lpstr>
      <vt:lpstr>Galerie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Matěj Hrad</dc:creator>
  <cp:lastModifiedBy>Matěj Hrad</cp:lastModifiedBy>
  <cp:revision>19</cp:revision>
  <dcterms:created xsi:type="dcterms:W3CDTF">2022-05-19T11:01:33Z</dcterms:created>
  <dcterms:modified xsi:type="dcterms:W3CDTF">2022-06-06T12:51:13Z</dcterms:modified>
</cp:coreProperties>
</file>