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72" r:id="rId4"/>
    <p:sldId id="259" r:id="rId5"/>
    <p:sldId id="260" r:id="rId6"/>
    <p:sldId id="261" r:id="rId7"/>
    <p:sldId id="262" r:id="rId8"/>
    <p:sldId id="263" r:id="rId9"/>
    <p:sldId id="267" r:id="rId10"/>
    <p:sldId id="271" r:id="rId11"/>
    <p:sldId id="266" r:id="rId12"/>
    <p:sldId id="265" r:id="rId13"/>
    <p:sldId id="264" r:id="rId14"/>
    <p:sldId id="269" r:id="rId15"/>
    <p:sldId id="268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88D2CA-4CFA-4300-A056-8093104E2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C24F2A-D85B-4812-B80C-AE0018436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9A2BFC-B958-44C8-93C2-194CDD6B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60BD42-0F1C-40C1-9977-B963D079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779D7A-1200-4A0C-A8D2-90C349396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85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B7BEF-9084-41F8-A0B4-CEB26E7C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3A94D70-782D-4161-A227-EFFE18E28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99B0D7-FD44-4E3F-A44F-D674A554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4F8E4E-DDD4-4721-A9B4-558E49A6F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C57E98-D3D8-45F5-8A9F-916B9DC9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71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D931A40-E701-443E-9C9E-8EF06BF7C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F198DB-F53F-4BD4-A206-DE733B7EC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359924-8E8D-4F0C-8A72-3156BC54F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D30F34-DDB1-48EA-96C1-135A92AF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D1F6BC-7987-402A-B288-266DF754F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84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80D735-F87B-49CC-B421-2AA69225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E6B0F2-E166-4EBB-AA7E-53B3095D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6C9C22-C3FC-4CCF-A949-4EA0CF612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FD486F-9EB2-49A2-ACD4-385AFAC77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4A55918-B222-4067-8D3B-C82FBA15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99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17C7BA-8B41-40CD-A7A9-EECD1EAAB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E9AD0A4-5FDE-4B23-BFFF-E9D232850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53A17D-A533-49AF-A5D5-F50837397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85B3EA-7DA1-4D37-AB52-CF976304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ACAC9F1-2A3E-4434-BCD6-82586880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25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23FA97-637A-4051-8C83-61E6C233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FFCCDC-71D7-4CE4-B1C8-A25413E7F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1E4F45F-35D9-46EA-A621-8FBB61DFB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EA92CF-DC44-4D65-8562-419636CD5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B55E28-0D63-474D-9E7F-DFE7A55FA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68CE4C-8BA4-4121-B57A-7C89AAA8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29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BC2932-B594-4E08-9FA9-C059878D8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81814BD-2A08-449B-AE5D-1305D8D9C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5845303-8181-4108-9908-D6F5ABDD9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B55307E-E861-4551-849C-555D61028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60A94A97-1BB6-46BE-890E-9E3F9E35B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0528DBB-8763-4D39-BD20-3E92C1F79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5E0B2DF-1792-491D-9B11-45FCE70C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25924AF-7EF5-4E37-8C79-6FCDE2FB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69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CD099-4FB7-4177-9DBA-9CB28E8C5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288AE7E-6486-4732-B018-EE5B4C2E4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7331B41-2AF0-47F2-9C56-18A79404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E7BEF4-7EAD-4CEA-B68A-DFA037C2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32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A4EC558-E271-4FCA-A537-F417A2F5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86B5808-FA2D-4D1C-A9B8-E2113E50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083FD6-C58F-4646-8F22-09766E0D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62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9452B1-E803-4CCE-864F-74F308FEE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11205A-FA09-40BD-BB4F-F1078385A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2C9BF49-505B-41ED-9502-EFC39D17D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A2595B-43F5-4213-A3A3-3A89754AD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B0E527-463F-4451-85E0-38FF1301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03EAD62-DCC9-49DB-B7D8-EA7938E1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32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9B977C-0AAE-4538-BF62-556749268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6DAF02B-DBFC-4AD2-A3F3-CA8F24E525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18C2C03-2020-42FD-B2CC-C3B4421C3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65C56D-3520-4C71-93FB-F569ABCE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50A2AB-5FCA-4557-8545-7E21F810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AE8085-A1F8-4B18-94BF-8E2A55763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14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D2F561E-4626-4909-943B-E598C5AE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952F9EF-A6C9-4522-BFBB-C53497BE7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315A74-6AE0-474C-919B-1A8714D10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4E182-6B87-4F27-85D5-A5B5EB38748F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D21F19-1DB2-4C5B-B5D7-29082C4B14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85B859-2C47-4138-BF81-19E9E89A8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02779-E019-4FEA-9F3A-406EB615A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31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adomazlice.cz/informace-o-oboru-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z/search?q=elektrik%C3%A1%C5%99+%C3%BAdr%C5%BEba&amp;tbm=isch&amp;ved=2ahUKEwjL44TU5_z3AhWbgv0HHT5pAc4Q2-cCegQIABAA&amp;oq=elektrik%C3%A1%C5%99+%C3%BAdr%C5%BEba&amp;gs_lcp=CgNpbWcQAzoECAAQQzoFCAAQgAQ6BggAEB4QBToECAAQGFCpBliHLmDaMGgCcAB4AIABPYgBsgOSAQE4mAEAoAEBqgELZ3dzLXdpei1pbWfAAQE&amp;sclient=img&amp;ei=okKPYsuKE5uF9u8PvtKF8Aw&amp;bih=969&amp;biw=1920#imgrc=e5xSA5rp2IBq9M" TargetMode="External"/><Relationship Id="rId3" Type="http://schemas.openxmlformats.org/officeDocument/2006/relationships/hyperlink" Target="https://citaty.net/citaty/2115160-alice-grudzinska-ptala-jsem-se-na-cezu-jestli-by-nemeli-black-frid/" TargetMode="External"/><Relationship Id="rId7" Type="http://schemas.openxmlformats.org/officeDocument/2006/relationships/hyperlink" Target="https://www.bing.com/images/search?view=detailV2&amp;ccid=DTtq8xlX&amp;id=0281CAAB0BF924162559D488E54EF31D84040B04&amp;thid=OIP.DTtq8xlXCIF-FoOID4Mc9QHaHy&amp;mediaurl=https%3a%2f%2fst2.depositphotos.com%2f5705454%2f10613%2fv%2f450%2fdepositphotos_106136352-stock-illustration-hands-clapping-vector-icons-applause.jpg&amp;cdnurl=https%3a%2f%2fth.bing.com%2fth%2fid%2fR.0d3b6af3195708817e1683880f831cf5%3frik%3dBAsEhB3zTuWI1A%26pid%3dImgRaw%26r%3d0&amp;exph=600&amp;expw=570&amp;q=potlesk&amp;simid=608019373467530198&amp;FORM=IRPRST&amp;ck=6DE6A5BC839F9A04EA5E25A4F0B30AED&amp;selectedIndex=0&amp;ajaxhist=0&amp;ajaxserp=0" TargetMode="External"/><Relationship Id="rId2" Type="http://schemas.openxmlformats.org/officeDocument/2006/relationships/hyperlink" Target="https://www.google.com/search?q=Elektrik%C3%A1%C5%99&amp;amp;rlz=1C1GCEA_enCZ975CZ975&amp;amp;source=lnms&amp;amp;tbm=isch&amp;amp;sa=X&amp;amp;ved=2ahUKEwj0seqX76n2AhVRyaQKHVv7AtEQ_AUoAXoECAEQAw&amp;amp;biw=1920&amp;amp;bih=969&amp;amp;dpr=1#imgrc=uM5CezB9-Vkyk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elektr%C5%99ina+historie&amp;tbm=isch&amp;ved=2ahUKEwi2xefm5_z3AhUtgv0HHedlAzcQ2-cCegQIABAA&amp;oq=elektr%C5%99ina+historie&amp;gs_lcp=CgNpbWcQAzoICAAQgAQQsQM6CwgAEIAEELEDEIMBOgUIABCABDoECAAQAzoICAAQsQMQgwE6BggAEAoQGFD0GFjCOmDKPGgAcAB4AIABRogB9AWSAQIxNZgBAKABAaoBC2d3cy13aXotaW1nwAEB&amp;sclient=img&amp;ei=yUKPYva8Ka2E9u8P58uNuAM&amp;bih=969&amp;biw=1920#imgrc=OVoNmS0TL-Q3NM" TargetMode="External"/><Relationship Id="rId5" Type="http://schemas.openxmlformats.org/officeDocument/2006/relationships/hyperlink" Target="https://www.elektrina.cz/vyroba-elektriny-v-cr-nejvic-energie-stale-ziskavame-z-uhelnych-elektraren" TargetMode="External"/><Relationship Id="rId4" Type="http://schemas.openxmlformats.org/officeDocument/2006/relationships/hyperlink" Target="https://cs.wikipedia.org/wiki/Elektrick%C3%BD_stroj" TargetMode="External"/><Relationship Id="rId9" Type="http://schemas.openxmlformats.org/officeDocument/2006/relationships/hyperlink" Target="https://www.bing.com/images/search?q=gener%C3%A1tor&amp;qs=n&amp;form=QBIR&amp;sp=-1&amp;pq=gener%C3%A1tor&amp;sc=8-9&amp;cvid=0A57DCCE8BCD4D2086A9BEF5303C06F4&amp;first=1&amp;tsc=ImageHoverTitl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B0055-3363-4EAA-9055-1DB3412D8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100" dirty="0"/>
              <a:t>Základní škola a mateřská škola Blížejov</a:t>
            </a:r>
            <a:br>
              <a:rPr lang="cs-CZ" sz="3100" dirty="0"/>
            </a:br>
            <a:r>
              <a:rPr lang="cs-CZ" sz="3100" dirty="0"/>
              <a:t>Závěrečná práce 9.ročníku</a:t>
            </a:r>
            <a:br>
              <a:rPr lang="cs-CZ" sz="3100" dirty="0"/>
            </a:br>
            <a:r>
              <a:rPr lang="cs-CZ" sz="3100" dirty="0"/>
              <a:t>Školský rok 2021/22</a:t>
            </a:r>
            <a:br>
              <a:rPr lang="cs-CZ" sz="4000" dirty="0"/>
            </a:br>
            <a:r>
              <a:rPr lang="cs-CZ" sz="3600" b="1" dirty="0"/>
              <a:t>Elektrikář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5B9025-A8ED-4217-90CB-07C05BC00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Blížejov, dne: 24. 5. 2022     Zpracoval: Adam Jacik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24ABD4B-71EA-4EC1-9F88-C01963791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965" y="4257236"/>
            <a:ext cx="3462070" cy="218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63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D1BEBC-AAE2-4B45-9B12-562576D2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Výroba elektřiny v procentech podle paliva</a:t>
            </a:r>
            <a:br>
              <a:rPr lang="cs-CZ" sz="4000" dirty="0"/>
            </a:br>
            <a:r>
              <a:rPr lang="cs-CZ" sz="4000" dirty="0"/>
              <a:t>Tabulka z roku 2013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83E2796C-4B00-4C66-9238-AC611C53DA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9"/>
            <a:ext cx="9882930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59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90507-A494-4D2C-BD19-E07D29F4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Rozhovor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6FBD3B-D7C0-445F-BA44-9B97B5DB0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Rozhovor jsem uskutečnil se svým bratrem Filipem.</a:t>
            </a:r>
          </a:p>
          <a:p>
            <a:endParaRPr lang="cs-CZ" sz="1800" dirty="0"/>
          </a:p>
          <a:p>
            <a:r>
              <a:rPr lang="cs-CZ" sz="2400" dirty="0"/>
              <a:t>Jak dlouho už tu práci děláš? „Něco okolo devíti let“</a:t>
            </a:r>
          </a:p>
          <a:p>
            <a:endParaRPr lang="cs-CZ" sz="2400" dirty="0"/>
          </a:p>
          <a:p>
            <a:r>
              <a:rPr lang="cs-CZ" sz="2400" dirty="0"/>
              <a:t>Jakou máš školu a obor?                                                                                               </a:t>
            </a:r>
            <a:r>
              <a:rPr lang="cs-CZ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„SOU Domažlice, škola Stod. MECHANIK ELEKTROTECHNIK“</a:t>
            </a:r>
            <a:endParaRPr lang="cs-CZ" sz="2000" dirty="0"/>
          </a:p>
          <a:p>
            <a:endParaRPr lang="cs-CZ" sz="2400" dirty="0"/>
          </a:p>
          <a:p>
            <a:r>
              <a:rPr lang="cs-CZ" sz="2400" dirty="0"/>
              <a:t>Kde nyní pracuješ? „Rosenberg s.r.o. v Klenčí pod </a:t>
            </a:r>
            <a:r>
              <a:rPr lang="cs-CZ" sz="2400" dirty="0" err="1"/>
              <a:t>Čerchovem</a:t>
            </a:r>
            <a:r>
              <a:rPr lang="cs-CZ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Jak jsi spokojený s prací? „Jsem spokojený s touto prací a kolektivem kolem mě“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80415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8B2C9A-CC26-431E-BB97-B9701D47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 stroje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6F2DEB-1141-404B-8B2A-F5C793913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89316" cy="4667250"/>
          </a:xfrm>
        </p:spPr>
        <p:txBody>
          <a:bodyPr>
            <a:normAutofit/>
          </a:bodyPr>
          <a:lstStyle/>
          <a:p>
            <a:r>
              <a:rPr lang="cs-CZ" sz="2400" dirty="0"/>
              <a:t>Elektrické stroje je v elektrotechnice obecné označení pro stroje využívající elektromagnetické síly, </a:t>
            </a:r>
            <a:r>
              <a:rPr lang="cs-CZ" sz="2400" dirty="0" err="1"/>
              <a:t>např</a:t>
            </a:r>
            <a:r>
              <a:rPr lang="cs-CZ" sz="2400" dirty="0"/>
              <a:t> elektromotory a </a:t>
            </a:r>
            <a:r>
              <a:rPr lang="cs-CZ" sz="2400" dirty="0" err="1"/>
              <a:t>elektrogenerátory</a:t>
            </a:r>
            <a:r>
              <a:rPr lang="cs-CZ" sz="2400" dirty="0"/>
              <a:t>.</a:t>
            </a:r>
          </a:p>
          <a:p>
            <a:endParaRPr lang="cs-CZ" sz="2400" dirty="0"/>
          </a:p>
          <a:p>
            <a:r>
              <a:rPr lang="cs-CZ" sz="2400" dirty="0"/>
              <a:t>Motor.</a:t>
            </a:r>
          </a:p>
          <a:p>
            <a:r>
              <a:rPr lang="cs-CZ" sz="2400" dirty="0"/>
              <a:t>Generátor.</a:t>
            </a:r>
            <a:endParaRPr lang="cs-CZ" sz="2400" b="1" dirty="0"/>
          </a:p>
          <a:p>
            <a:r>
              <a:rPr lang="cs-CZ" sz="2400" dirty="0"/>
              <a:t>Transformátor.</a:t>
            </a:r>
            <a:endParaRPr lang="cs-CZ" sz="2400" b="1" dirty="0"/>
          </a:p>
          <a:p>
            <a:r>
              <a:rPr lang="cs-CZ" sz="2600" dirty="0"/>
              <a:t>Reproduktor.</a:t>
            </a:r>
            <a:endParaRPr lang="cs-CZ" sz="26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6727D21-8FE6-45BE-AB07-897A9E4D8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292" y="3154321"/>
            <a:ext cx="3260224" cy="333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28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10040-3FE5-45D7-8A5B-67AD615F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Pracoviště a Škola + možnosti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89130FF-C830-4447-84E1-1E842A380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99870" cy="4351338"/>
          </a:xfrm>
        </p:spPr>
        <p:txBody>
          <a:bodyPr/>
          <a:lstStyle/>
          <a:p>
            <a:r>
              <a:rPr lang="cs-CZ" sz="2400" dirty="0"/>
              <a:t>škola + možnosti</a:t>
            </a:r>
          </a:p>
          <a:p>
            <a:r>
              <a:rPr lang="cs-CZ" sz="2400" dirty="0"/>
              <a:t>např. SOU Domažlice, škola Stod</a:t>
            </a:r>
          </a:p>
          <a:p>
            <a:r>
              <a:rPr lang="cs-CZ" sz="2400" dirty="0"/>
              <a:t>studium je dlouhé 3 roky.</a:t>
            </a:r>
          </a:p>
          <a:p>
            <a:r>
              <a:rPr lang="cs-CZ" sz="2400" dirty="0"/>
              <a:t>obory: Elektromechanik pro       zařízení a přístroje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74F4F4-6A50-4AAD-A425-8ED580FCB44A}"/>
              </a:ext>
            </a:extLst>
          </p:cNvPr>
          <p:cNvSpPr txBox="1"/>
          <p:nvPr/>
        </p:nvSpPr>
        <p:spPr>
          <a:xfrm>
            <a:off x="6096000" y="1690688"/>
            <a:ext cx="41916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Pracoviště</a:t>
            </a:r>
          </a:p>
          <a:p>
            <a:endParaRPr lang="cs-CZ" dirty="0"/>
          </a:p>
        </p:txBody>
      </p:sp>
      <p:pic>
        <p:nvPicPr>
          <p:cNvPr id="7" name="obrázek 1" descr="Elektroinstalace ve starším rodinném domku">
            <a:extLst>
              <a:ext uri="{FF2B5EF4-FFF2-40B4-BE49-F238E27FC236}">
                <a16:creationId xmlns:a16="http://schemas.microsoft.com/office/drawing/2014/main" id="{4F1DDDB6-983A-48F1-934E-465328BF8A1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7057" y="2256314"/>
            <a:ext cx="2621280" cy="174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7" descr="IMG_20220312_142239.jpg">
            <a:extLst>
              <a:ext uri="{FF2B5EF4-FFF2-40B4-BE49-F238E27FC236}">
                <a16:creationId xmlns:a16="http://schemas.microsoft.com/office/drawing/2014/main" id="{5D047698-4B54-4BE4-A5F9-3DF1BF164E6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000" y="2294300"/>
            <a:ext cx="2617470" cy="174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017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C6DBB6-3AEB-4931-9BF9-D858E334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r>
              <a:rPr lang="cs-CZ" sz="8800" dirty="0"/>
              <a:t>Děkuji za pozornost </a:t>
            </a:r>
            <a:r>
              <a:rPr lang="cs-CZ" sz="8800" dirty="0">
                <a:sym typeface="Wingdings" panose="05000000000000000000" pitchFamily="2" charset="2"/>
              </a:rPr>
              <a:t></a:t>
            </a:r>
            <a:endParaRPr lang="cs-CZ" sz="8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BC781F-C90E-4DCB-8831-06FA9313C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77" y="0"/>
            <a:ext cx="10515600" cy="435133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323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93581-CD86-4EBC-B6CF-9E64439E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C4C56B3-3D8C-4ABE-B6F6-ACB04E3E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r>
              <a:rPr lang="cs-CZ" sz="1200" u="sng" dirty="0">
                <a:hlinkClick r:id="rId2"/>
              </a:rPr>
              <a:t>https://www.google.com/search?q=Elektrik%C3%A1%C5%99&amp;amp;rlz=1C1GCEA_enCZ975CZ975&amp;amp;source=lnms&amp;amp;tbm=isch&amp;amp;sa=X&amp;amp;ved=2ahUKEwj0seqX76n2AhVRyaQKHVv7AtEQ_AUoAXoECAEQAw&amp;amp;biw=1920&amp;amp;bih=969&amp;amp;dpr=1#imgrc=uM5CezB9-VkykM</a:t>
            </a:r>
            <a:endParaRPr lang="cs-CZ" sz="1200" dirty="0"/>
          </a:p>
          <a:p>
            <a:r>
              <a:rPr lang="cs-CZ" sz="1200" u="sng" dirty="0">
                <a:hlinkClick r:id="rId3"/>
              </a:rPr>
              <a:t>https://citaty.net/citaty/2115160-alice-grudzinska-ptala-jsem-se-na-cezu-jestli-by-nemeli-black-frid/</a:t>
            </a:r>
            <a:endParaRPr lang="cs-CZ" sz="1200" u="sng" dirty="0">
              <a:hlinkClick r:id="rId4"/>
            </a:endParaRPr>
          </a:p>
          <a:p>
            <a:r>
              <a:rPr lang="cs-CZ" sz="1200" u="sng" dirty="0">
                <a:hlinkClick r:id="rId4"/>
              </a:rPr>
              <a:t>Elektrický stroj – Wikipedie (wikipedia.org)</a:t>
            </a:r>
            <a:endParaRPr lang="cs-CZ" sz="1200" u="sng" dirty="0">
              <a:hlinkClick r:id="rId5"/>
            </a:endParaRPr>
          </a:p>
          <a:p>
            <a:r>
              <a:rPr lang="cs-CZ" sz="1200" u="sng" dirty="0">
                <a:hlinkClick r:id="rId5"/>
              </a:rPr>
              <a:t>Výroba elektřiny v ČR: vedou uhelné elektrárny | Elektřina.cz (elektrina.cz)</a:t>
            </a:r>
            <a:endParaRPr lang="cs-CZ" sz="1200" u="sng" dirty="0">
              <a:hlinkClick r:id="rId6"/>
            </a:endParaRPr>
          </a:p>
          <a:p>
            <a:r>
              <a:rPr lang="cs-CZ" sz="1200" u="sng" dirty="0">
                <a:hlinkClick r:id="rId6"/>
              </a:rPr>
              <a:t>https://www.google.cz/search?q=elektr%C5%99ina+historie&amp;tbm=isch&amp;ved=2ahUKEwi2xefm5_z3AhUtgv0HHedlAzcQ2-cCegQIABAA&amp;oq=elektr%C5%99ina+historie&amp;gs_lcp=CgNpbWcQAzoICAAQgAQQsQM6CwgAEIAEELEDEIMBOgUIABCABDoECAAQAzoICAAQsQMQgwE6BggAEAoQGFD0GFjCOmDKPGgAcAB4AIABRogB9AWSAQIxNZgBAKABAaoBC2d3cy13aXotaW1nwAEB&amp;sclient=img&amp;ei=yUKPYva8Ka2E9u8P58uNuAM&amp;bih=969&amp;biw=1920#imgrc=OVoNmS0TL-Q3NM</a:t>
            </a:r>
            <a:endParaRPr lang="cs-CZ" sz="1200" dirty="0"/>
          </a:p>
          <a:p>
            <a:r>
              <a:rPr lang="cs-CZ" sz="1200" dirty="0">
                <a:hlinkClick r:id="rId7"/>
              </a:rPr>
              <a:t>potlesk - Bing </a:t>
            </a:r>
            <a:r>
              <a:rPr lang="cs-CZ" sz="1200" dirty="0" err="1">
                <a:hlinkClick r:id="rId7"/>
              </a:rPr>
              <a:t>images</a:t>
            </a:r>
            <a:endParaRPr lang="cs-CZ" sz="1200" u="sng" dirty="0">
              <a:hlinkClick r:id="rId8"/>
            </a:endParaRPr>
          </a:p>
          <a:p>
            <a:r>
              <a:rPr lang="cs-CZ" sz="1200" u="sng" dirty="0">
                <a:hlinkClick r:id="rId8"/>
              </a:rPr>
              <a:t>https://www.google.cz/search?q=elektrik%C3%A1%C5%99+%C3%BAdr%C5%BEba&amp;tbm=isch&amp;ved=2ahUKEwjL44TU5_z3AhWbgv0HHT5pAc4Q2-cCegQIABAA&amp;oq=elektrik%C3%A1%C5%99+%C3%BAdr%C5%BEba&amp;gs_lcp=CgNpbWcQAzoECAAQQzoFCAAQgAQ6BggAEB4QBToECAAQGFCpBliHLmDaMGgCcAB4AIABPYgBsgOSAQE4mAEAoAEBqgELZ3dzLXdpei1pbWfAAQE&amp;sclient=img&amp;ei=okKPYsuKE5uF9u8PvtKF8Aw&amp;bih=969&amp;biw=1920#imgrc=e5xSA5rp2IBq9M</a:t>
            </a:r>
            <a:endParaRPr lang="cs-CZ" sz="1200" u="sng" dirty="0">
              <a:hlinkClick r:id="rId9"/>
            </a:endParaRPr>
          </a:p>
          <a:p>
            <a:r>
              <a:rPr lang="cs-CZ" sz="1200" u="sng" dirty="0">
                <a:hlinkClick r:id="rId9"/>
              </a:rPr>
              <a:t>generátor - Bing </a:t>
            </a:r>
            <a:r>
              <a:rPr lang="cs-CZ" sz="1200" u="sng" dirty="0" err="1">
                <a:hlinkClick r:id="rId9"/>
              </a:rPr>
              <a:t>images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21909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BDE775-9335-45A5-869B-BF6EC9B4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7855"/>
            <a:ext cx="10515600" cy="1325563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Prohlášení: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Prohlašuji, že jsem závěrečnou práci zpracovala samostatně za použití literatury a ostatních zdrojů v ní uvedených.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 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Dne: 5. 5. 2022</a:t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E93013-AFFA-4075-98D8-5D71DA3CF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2077"/>
            <a:ext cx="9603275" cy="3450613"/>
          </a:xfrm>
        </p:spPr>
        <p:txBody>
          <a:bodyPr>
            <a:normAutofit fontScale="47500" lnSpcReduction="20000"/>
          </a:bodyPr>
          <a:lstStyle/>
          <a:p>
            <a:r>
              <a:rPr lang="cs-CZ" sz="5100" dirty="0"/>
              <a:t>Poděkování:</a:t>
            </a:r>
          </a:p>
          <a:p>
            <a:r>
              <a:rPr lang="cs-CZ" sz="5100" dirty="0"/>
              <a:t>Chtěl bych poděkovat při vytváření závěrečné práce paní učitelce Váchalové, paní učitelce Dostálové při pomoci s Anotací do angličtiny. </a:t>
            </a:r>
          </a:p>
          <a:p>
            <a:r>
              <a:rPr lang="cs-CZ" sz="5100" dirty="0"/>
              <a:t>Dále bych chtěl poděkovat svým bratrům za poskytnutí informací.</a:t>
            </a:r>
          </a:p>
          <a:p>
            <a:pPr marL="0" indent="0">
              <a:buNone/>
            </a:pPr>
            <a:r>
              <a:rPr lang="cs-CZ" sz="5100" dirty="0"/>
              <a:t> </a:t>
            </a:r>
          </a:p>
          <a:p>
            <a:r>
              <a:rPr lang="cs-CZ" sz="5900" dirty="0"/>
              <a:t> Motto:</a:t>
            </a:r>
          </a:p>
          <a:p>
            <a:r>
              <a:rPr lang="cs-CZ" sz="5100" dirty="0"/>
              <a:t>„Úsměv stojí méně než elektřina a dává více světla.“</a:t>
            </a:r>
          </a:p>
          <a:p>
            <a:r>
              <a:rPr lang="cs-CZ" sz="5100" dirty="0" err="1"/>
              <a:t>Archibald</a:t>
            </a:r>
            <a:r>
              <a:rPr lang="cs-CZ" sz="5100" dirty="0"/>
              <a:t> Joseph </a:t>
            </a:r>
            <a:r>
              <a:rPr lang="cs-CZ" sz="5100" dirty="0" err="1"/>
              <a:t>Cronin</a:t>
            </a:r>
            <a:r>
              <a:rPr lang="cs-CZ" sz="5100" dirty="0"/>
              <a:t> skotský romanopisec a lékař 1896 - 1981</a:t>
            </a:r>
            <a:br>
              <a:rPr lang="cs-CZ" sz="44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21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0A03E6-9905-4734-B6FC-2E285788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Anotace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06E09D-08B5-48AA-A6A4-C04A49BD2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/>
              <a:t>Anotace</a:t>
            </a:r>
          </a:p>
          <a:p>
            <a:r>
              <a:rPr lang="cs-CZ" sz="2600" dirty="0"/>
              <a:t>Jmenuji se Adam Jacik. Je mi 14 let. Bydlím v Blížejově, kde chodím už desátým rokem do mateřské a základní školy Blížejov.  Mezi mé koníčky patří fotbal, florbal. Závěrečnou práci na téma elektrikáře jsem si vybral díky rodině, kde tuto práce vykonává převážně skoro každý.</a:t>
            </a:r>
          </a:p>
          <a:p>
            <a:pPr marL="0" indent="0">
              <a:buNone/>
            </a:pPr>
            <a:r>
              <a:rPr lang="cs-CZ" dirty="0"/>
              <a:t>		</a:t>
            </a:r>
          </a:p>
          <a:p>
            <a:r>
              <a:rPr lang="cs-CZ" sz="2600" dirty="0" err="1"/>
              <a:t>Annotation</a:t>
            </a:r>
            <a:r>
              <a:rPr lang="cs-CZ" sz="2600" dirty="0"/>
              <a:t>:</a:t>
            </a:r>
          </a:p>
          <a:p>
            <a:r>
              <a:rPr lang="cs-CZ" sz="2600" dirty="0"/>
              <a:t>My </a:t>
            </a:r>
            <a:r>
              <a:rPr lang="cs-CZ" sz="2600" dirty="0" err="1"/>
              <a:t>name</a:t>
            </a:r>
            <a:r>
              <a:rPr lang="cs-CZ" sz="2600" dirty="0"/>
              <a:t> </a:t>
            </a:r>
            <a:r>
              <a:rPr lang="cs-CZ" sz="2600" dirty="0" err="1"/>
              <a:t>is</a:t>
            </a:r>
            <a:r>
              <a:rPr lang="cs-CZ" sz="2600" dirty="0"/>
              <a:t> Adam Jacik. I </a:t>
            </a:r>
            <a:r>
              <a:rPr lang="cs-CZ" sz="2600" dirty="0" err="1"/>
              <a:t>am</a:t>
            </a:r>
            <a:r>
              <a:rPr lang="cs-CZ" sz="2600" dirty="0"/>
              <a:t> 14 </a:t>
            </a:r>
            <a:r>
              <a:rPr lang="cs-CZ" sz="2600" dirty="0" err="1"/>
              <a:t>years</a:t>
            </a:r>
            <a:r>
              <a:rPr lang="cs-CZ" sz="2600" dirty="0"/>
              <a:t> </a:t>
            </a:r>
            <a:r>
              <a:rPr lang="cs-CZ" sz="2600" dirty="0" err="1"/>
              <a:t>old</a:t>
            </a:r>
            <a:r>
              <a:rPr lang="cs-CZ" sz="2600" dirty="0"/>
              <a:t>. I live in Blížejov, </a:t>
            </a:r>
            <a:r>
              <a:rPr lang="cs-CZ" sz="2600" dirty="0" err="1"/>
              <a:t>where</a:t>
            </a:r>
            <a:r>
              <a:rPr lang="cs-CZ" sz="2600" dirty="0"/>
              <a:t> I </a:t>
            </a:r>
            <a:r>
              <a:rPr lang="cs-CZ" sz="2600" dirty="0" err="1"/>
              <a:t>have</a:t>
            </a:r>
            <a:r>
              <a:rPr lang="cs-CZ" sz="2600" dirty="0"/>
              <a:t> </a:t>
            </a:r>
            <a:r>
              <a:rPr lang="cs-CZ" sz="2600" dirty="0" err="1"/>
              <a:t>been</a:t>
            </a:r>
            <a:r>
              <a:rPr lang="cs-CZ" sz="2600" dirty="0"/>
              <a:t> </a:t>
            </a:r>
            <a:r>
              <a:rPr lang="cs-CZ" sz="2600" dirty="0" err="1"/>
              <a:t>going</a:t>
            </a:r>
            <a:r>
              <a:rPr lang="cs-CZ" sz="2600" dirty="0"/>
              <a:t> to </a:t>
            </a:r>
            <a:r>
              <a:rPr lang="cs-CZ" sz="2600" dirty="0" err="1"/>
              <a:t>the</a:t>
            </a:r>
            <a:r>
              <a:rPr lang="cs-CZ" sz="2600" dirty="0"/>
              <a:t> Blížejov </a:t>
            </a:r>
            <a:r>
              <a:rPr lang="cs-CZ" sz="2600" dirty="0" err="1"/>
              <a:t>kindergarten</a:t>
            </a:r>
            <a:r>
              <a:rPr lang="cs-CZ" sz="2600" dirty="0"/>
              <a:t> and </a:t>
            </a:r>
            <a:r>
              <a:rPr lang="cs-CZ" sz="2600" dirty="0" err="1"/>
              <a:t>primary</a:t>
            </a:r>
            <a:r>
              <a:rPr lang="cs-CZ" sz="2600" dirty="0"/>
              <a:t> </a:t>
            </a:r>
            <a:r>
              <a:rPr lang="cs-CZ" sz="2600" dirty="0" err="1"/>
              <a:t>school</a:t>
            </a:r>
            <a:r>
              <a:rPr lang="cs-CZ" sz="2600" dirty="0"/>
              <a:t> </a:t>
            </a:r>
            <a:r>
              <a:rPr lang="cs-CZ" sz="2600" dirty="0" err="1"/>
              <a:t>for</a:t>
            </a:r>
            <a:r>
              <a:rPr lang="cs-CZ" sz="2600" dirty="0"/>
              <a:t> ten </a:t>
            </a:r>
            <a:r>
              <a:rPr lang="cs-CZ" sz="2600" dirty="0" err="1"/>
              <a:t>years</a:t>
            </a:r>
            <a:r>
              <a:rPr lang="cs-CZ" sz="2600" dirty="0"/>
              <a:t> </a:t>
            </a:r>
            <a:r>
              <a:rPr lang="cs-CZ" sz="2600" dirty="0" err="1"/>
              <a:t>now</a:t>
            </a:r>
            <a:r>
              <a:rPr lang="cs-CZ" sz="2600" dirty="0"/>
              <a:t>. My </a:t>
            </a:r>
            <a:r>
              <a:rPr lang="cs-CZ" sz="2600" dirty="0" err="1"/>
              <a:t>hobbies</a:t>
            </a:r>
            <a:r>
              <a:rPr lang="cs-CZ" sz="2600" dirty="0"/>
              <a:t> </a:t>
            </a:r>
            <a:r>
              <a:rPr lang="cs-CZ" sz="2600" dirty="0" err="1"/>
              <a:t>include</a:t>
            </a:r>
            <a:r>
              <a:rPr lang="cs-CZ" sz="2600" dirty="0"/>
              <a:t> </a:t>
            </a:r>
            <a:r>
              <a:rPr lang="cs-CZ" sz="2600" dirty="0" err="1"/>
              <a:t>football</a:t>
            </a:r>
            <a:r>
              <a:rPr lang="cs-CZ" sz="2600" dirty="0"/>
              <a:t>, </a:t>
            </a:r>
            <a:r>
              <a:rPr lang="cs-CZ" sz="2600" dirty="0" err="1"/>
              <a:t>floorball</a:t>
            </a:r>
            <a:r>
              <a:rPr lang="cs-CZ" sz="2600" dirty="0"/>
              <a:t>. I </a:t>
            </a:r>
            <a:r>
              <a:rPr lang="cs-CZ" sz="2600" dirty="0" err="1"/>
              <a:t>chose</a:t>
            </a:r>
            <a:r>
              <a:rPr lang="cs-CZ" sz="2600" dirty="0"/>
              <a:t> </a:t>
            </a:r>
            <a:r>
              <a:rPr lang="cs-CZ" sz="2600" dirty="0" err="1"/>
              <a:t>the</a:t>
            </a:r>
            <a:r>
              <a:rPr lang="cs-CZ" sz="2600" dirty="0"/>
              <a:t> </a:t>
            </a:r>
            <a:r>
              <a:rPr lang="cs-CZ" sz="2600" dirty="0" err="1"/>
              <a:t>final</a:t>
            </a:r>
            <a:r>
              <a:rPr lang="cs-CZ" sz="2600" dirty="0"/>
              <a:t> </a:t>
            </a:r>
            <a:r>
              <a:rPr lang="cs-CZ" sz="2600" dirty="0" err="1"/>
              <a:t>work</a:t>
            </a:r>
            <a:r>
              <a:rPr lang="cs-CZ" sz="2600" dirty="0"/>
              <a:t> on </a:t>
            </a:r>
            <a:r>
              <a:rPr lang="cs-CZ" sz="2600" dirty="0" err="1"/>
              <a:t>the</a:t>
            </a:r>
            <a:r>
              <a:rPr lang="cs-CZ" sz="2600" dirty="0"/>
              <a:t> </a:t>
            </a:r>
            <a:r>
              <a:rPr lang="cs-CZ" sz="2600" dirty="0" err="1"/>
              <a:t>topic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dirty="0" err="1"/>
              <a:t>electricians</a:t>
            </a:r>
            <a:r>
              <a:rPr lang="cs-CZ" sz="2600" dirty="0"/>
              <a:t> </a:t>
            </a:r>
            <a:r>
              <a:rPr lang="cs-CZ" sz="2600" dirty="0" err="1"/>
              <a:t>thanks</a:t>
            </a:r>
            <a:r>
              <a:rPr lang="cs-CZ" sz="2600" dirty="0"/>
              <a:t> to my </a:t>
            </a:r>
            <a:r>
              <a:rPr lang="cs-CZ" sz="2600" dirty="0" err="1"/>
              <a:t>family</a:t>
            </a:r>
            <a:r>
              <a:rPr lang="cs-CZ" sz="2600" dirty="0"/>
              <a:t>, </a:t>
            </a:r>
            <a:r>
              <a:rPr lang="cs-CZ" sz="2600" dirty="0" err="1"/>
              <a:t>where</a:t>
            </a:r>
            <a:r>
              <a:rPr lang="cs-CZ" sz="2600" dirty="0"/>
              <a:t> </a:t>
            </a:r>
            <a:r>
              <a:rPr lang="cs-CZ" sz="2600" dirty="0" err="1"/>
              <a:t>almost</a:t>
            </a:r>
            <a:r>
              <a:rPr lang="cs-CZ" sz="2600" dirty="0"/>
              <a:t> </a:t>
            </a:r>
            <a:r>
              <a:rPr lang="cs-CZ" sz="2600" dirty="0" err="1"/>
              <a:t>everyone</a:t>
            </a:r>
            <a:r>
              <a:rPr lang="cs-CZ" sz="2600" dirty="0"/>
              <a:t> </a:t>
            </a:r>
            <a:r>
              <a:rPr lang="cs-CZ" sz="2600" dirty="0" err="1"/>
              <a:t>does</a:t>
            </a:r>
            <a:r>
              <a:rPr lang="cs-CZ" sz="2600" dirty="0"/>
              <a:t> </a:t>
            </a:r>
            <a:r>
              <a:rPr lang="cs-CZ" sz="2600" dirty="0" err="1"/>
              <a:t>this</a:t>
            </a:r>
            <a:r>
              <a:rPr lang="cs-CZ" sz="2600" dirty="0"/>
              <a:t> </a:t>
            </a:r>
            <a:r>
              <a:rPr lang="cs-CZ" sz="2600" dirty="0" err="1"/>
              <a:t>work</a:t>
            </a:r>
            <a:r>
              <a:rPr lang="cs-CZ" sz="26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02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847BD2-AB77-46F5-BDD0-2BD7C406F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514"/>
            <a:ext cx="10515600" cy="1325563"/>
          </a:xfrm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09E08E-6837-4F9D-A4D1-80AD32381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Úvod: Obor elektrikář</a:t>
            </a:r>
          </a:p>
          <a:p>
            <a:pPr marL="0" indent="0">
              <a:buNone/>
            </a:pPr>
            <a:r>
              <a:rPr lang="cs-CZ" dirty="0"/>
              <a:t>               Historie elektřiny</a:t>
            </a:r>
          </a:p>
          <a:p>
            <a:pPr marL="0" indent="0">
              <a:buNone/>
            </a:pPr>
            <a:r>
              <a:rPr lang="cs-CZ" dirty="0"/>
              <a:t>               K čemu je dobrá?</a:t>
            </a:r>
          </a:p>
          <a:p>
            <a:r>
              <a:rPr lang="cs-CZ" dirty="0"/>
              <a:t> Stať:  Výroba elektřiny</a:t>
            </a:r>
          </a:p>
          <a:p>
            <a:pPr marL="0" indent="0">
              <a:buNone/>
            </a:pPr>
            <a:r>
              <a:rPr lang="cs-CZ" dirty="0"/>
              <a:t>               Výroba elektřiny v procentech podle paliva</a:t>
            </a:r>
          </a:p>
          <a:p>
            <a:pPr marL="0" indent="0">
              <a:buNone/>
            </a:pPr>
            <a:r>
              <a:rPr lang="cs-CZ" dirty="0"/>
              <a:t>               Rozhovor</a:t>
            </a:r>
          </a:p>
          <a:p>
            <a:pPr marL="0" indent="0">
              <a:buNone/>
            </a:pPr>
            <a:r>
              <a:rPr lang="cs-CZ" dirty="0"/>
              <a:t>               Elektro stroje</a:t>
            </a:r>
          </a:p>
          <a:p>
            <a:r>
              <a:rPr lang="cs-CZ" dirty="0"/>
              <a:t>Závěr: Pracoviště a </a:t>
            </a:r>
            <a:r>
              <a:rPr lang="cs-CZ" dirty="0" err="1"/>
              <a:t>Škola+možnosti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Zdroje</a:t>
            </a:r>
          </a:p>
        </p:txBody>
      </p:sp>
    </p:spTree>
    <p:extLst>
      <p:ext uri="{BB962C8B-B14F-4D97-AF65-F5344CB8AC3E}">
        <p14:creationId xmlns:p14="http://schemas.microsoft.com/office/powerpoint/2010/main" val="409100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E4074A-258A-423D-A82D-4F5D2C06F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Obor elektrikář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1A1601-CA33-4355-AE82-F638399AC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Elektrikář provádí práce týkající se slaboproudých nebo silnoproudých </a:t>
            </a:r>
          </a:p>
          <a:p>
            <a:r>
              <a:rPr lang="cs-CZ" sz="2000" dirty="0"/>
              <a:t>Do náplně práce patří montáž, rekonstrukce, údržba, opravy, seřizování, řízení procesů a elektrických zařízení.</a:t>
            </a:r>
          </a:p>
          <a:p>
            <a:r>
              <a:rPr lang="cs-CZ" sz="2000" dirty="0"/>
              <a:t> Proč? Toto povolání jsem si vybral kvůli tomu, protože mě to baví a hlavně kvůli celé rodině ,která se tomu věnuje. </a:t>
            </a:r>
          </a:p>
          <a:p>
            <a:r>
              <a:rPr lang="cs-CZ" sz="2000" dirty="0"/>
              <a:t>Kde? Různě pomáhat lidem a řešit problémy s elektřinou a kotli.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F76FBA2-E78C-496B-926C-960339C556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51474"/>
            <a:ext cx="10515600" cy="236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914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59AB36-05F6-4401-9555-1D16950E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elektřiny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939347-5903-4AAE-8B5A-5B8A97E9C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65646" cy="4351338"/>
          </a:xfrm>
        </p:spPr>
        <p:txBody>
          <a:bodyPr>
            <a:normAutofit fontScale="92500" lnSpcReduction="20000"/>
          </a:bodyPr>
          <a:lstStyle/>
          <a:p>
            <a:r>
              <a:rPr lang="cs-CZ" sz="3200" dirty="0"/>
              <a:t>Mezi obory fyziky patří elektřina k těm mladším. </a:t>
            </a:r>
            <a:endParaRPr lang="cs-CZ" sz="2400" dirty="0"/>
          </a:p>
          <a:p>
            <a:endParaRPr lang="cs-CZ" sz="3200" dirty="0"/>
          </a:p>
          <a:p>
            <a:r>
              <a:rPr lang="cs-CZ" sz="3200" dirty="0"/>
              <a:t>William Gilbert pojmenoval jevy tak, jak je dnes známe.</a:t>
            </a:r>
            <a:endParaRPr lang="cs-CZ" sz="2400" dirty="0"/>
          </a:p>
          <a:p>
            <a:endParaRPr lang="cs-CZ" sz="3200" dirty="0"/>
          </a:p>
          <a:p>
            <a:r>
              <a:rPr lang="cs-CZ" sz="3200" dirty="0"/>
              <a:t>První použitelný zdroj stálého elektrického proudu - Voltova článku - v roce 1800.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5F588AF-938E-40A6-9268-1087E65C1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607" y="1690688"/>
            <a:ext cx="532580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46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855DCE-140D-4DD2-927E-C3C25F4E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 čemu je dobrá?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0569BB-A952-4F88-9203-652568E21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06923" cy="4351338"/>
          </a:xfrm>
        </p:spPr>
        <p:txBody>
          <a:bodyPr vert="horz">
            <a:normAutofit/>
          </a:bodyPr>
          <a:lstStyle/>
          <a:p>
            <a:r>
              <a:rPr lang="cs-CZ" sz="3200" dirty="0"/>
              <a:t>Bez elektřiny se neobejdeme a bez ní by nám nefungoval ani mozek</a:t>
            </a:r>
          </a:p>
          <a:p>
            <a:r>
              <a:rPr lang="cs-CZ" sz="3200" dirty="0"/>
              <a:t>Elektrický proud je klíčem k našemu přežití, elektřina však může být i nebezpečná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50D10FF-E753-4735-8601-37F449913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122494"/>
            <a:ext cx="5718086" cy="37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66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59049-296F-4C56-A04E-17A80C2D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Výroba elektřiny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CA9D7F-3B26-4EC8-B56D-0EF3207D8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19319" cy="4351338"/>
          </a:xfrm>
        </p:spPr>
        <p:txBody>
          <a:bodyPr>
            <a:normAutofit/>
          </a:bodyPr>
          <a:lstStyle/>
          <a:p>
            <a:r>
              <a:rPr lang="cs-CZ" sz="1800" dirty="0"/>
              <a:t>V České republice bylo v roce 2020 výsledků vyrobeno celkem 81 427,6 </a:t>
            </a:r>
            <a:r>
              <a:rPr lang="cs-CZ" sz="1800" dirty="0" err="1"/>
              <a:t>GWh</a:t>
            </a:r>
            <a:r>
              <a:rPr lang="cs-CZ" sz="1800" dirty="0"/>
              <a:t>(</a:t>
            </a:r>
            <a:r>
              <a:rPr lang="cs-CZ" sz="1600" dirty="0"/>
              <a:t>gigawatthodina</a:t>
            </a:r>
            <a:r>
              <a:rPr lang="cs-CZ" sz="1800" dirty="0"/>
              <a:t>) elektrické energie.</a:t>
            </a:r>
          </a:p>
          <a:p>
            <a:r>
              <a:rPr lang="cs-CZ" sz="1800" dirty="0"/>
              <a:t>Největší část energie, a to 43,2 %, byla vyrobena v parních elektrárnách.</a:t>
            </a:r>
          </a:p>
          <a:p>
            <a:r>
              <a:rPr lang="cs-CZ" sz="1800" dirty="0"/>
              <a:t>V jaderných elektrárnách bylo vyrobeno 36,9 % energie.</a:t>
            </a:r>
          </a:p>
          <a:p>
            <a:r>
              <a:rPr lang="cs-CZ" sz="1800" dirty="0"/>
              <a:t>7,4 % připadlo na paroplynové a 4,7 % na plynové a spalovací elektrárny.</a:t>
            </a:r>
          </a:p>
          <a:p>
            <a:r>
              <a:rPr lang="cs-CZ" sz="1800" dirty="0"/>
              <a:t>V roce 2003, kdy byla plně uvedena do provozu</a:t>
            </a:r>
          </a:p>
          <a:p>
            <a:r>
              <a:rPr lang="cs-CZ" sz="1800" dirty="0"/>
              <a:t>jaderná elektrárna Temelín.</a:t>
            </a:r>
            <a:r>
              <a:rPr lang="cs-CZ" dirty="0"/>
              <a:t> </a:t>
            </a:r>
            <a:r>
              <a:rPr lang="cs-CZ" sz="1800" dirty="0"/>
              <a:t>S pomocí nových jaderných bloků jsme se vyhoupli na 82 </a:t>
            </a:r>
            <a:r>
              <a:rPr lang="cs-CZ" sz="1800" dirty="0" err="1"/>
              <a:t>GWh</a:t>
            </a:r>
            <a:r>
              <a:rPr lang="cs-CZ" sz="1800" dirty="0"/>
              <a:t> za rok.</a:t>
            </a:r>
          </a:p>
          <a:p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A479479-5CB4-49B4-838D-D60C184C9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914" y="1825625"/>
            <a:ext cx="3800212" cy="374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84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78B9BE-4997-493E-81E1-066C8DEC7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/>
              <a:t>Výroba elektřiny v procentech podle paliva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B53A400-BC68-4720-A6B3-01DC558F1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Zatímco </a:t>
            </a:r>
            <a:r>
              <a:rPr lang="cs-CZ" sz="3200" dirty="0" err="1"/>
              <a:t>fotovoltaické</a:t>
            </a:r>
            <a:r>
              <a:rPr lang="cs-CZ" sz="3200" dirty="0"/>
              <a:t>, větrné či vodní elektrárny dokáží při výrobě pouze necelé procento z celkového objemu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3200" dirty="0"/>
              <a:t>Vyprodukované elektřiny, při spalování biomasy a hnědého uhlí je to dokonce necelých deset procent.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85344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979</Words>
  <Application>Microsoft Office PowerPoint</Application>
  <PresentationFormat>Širokoúhlá obrazovka</PresentationFormat>
  <Paragraphs>87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Motiv Office</vt:lpstr>
      <vt:lpstr>Základní škola a mateřská škola Blížejov Závěrečná práce 9.ročníku Školský rok 2021/22 Elektrikář</vt:lpstr>
      <vt:lpstr>Prohlášení: Prohlašuji, že jsem závěrečnou práci zpracovala samostatně za použití literatury a ostatních zdrojů v ní uvedených.   Dne: 5. 5. 2022 </vt:lpstr>
      <vt:lpstr>Anotace</vt:lpstr>
      <vt:lpstr>Obsah</vt:lpstr>
      <vt:lpstr>Obor elektrikář</vt:lpstr>
      <vt:lpstr>Historie elektřiny</vt:lpstr>
      <vt:lpstr>K čemu je dobrá?</vt:lpstr>
      <vt:lpstr>Výroba elektřiny</vt:lpstr>
      <vt:lpstr>Výroba elektřiny v procentech podle paliva</vt:lpstr>
      <vt:lpstr>Výroba elektřiny v procentech podle paliva Tabulka z roku 2013</vt:lpstr>
      <vt:lpstr>Rozhovor</vt:lpstr>
      <vt:lpstr>Elektro stroje</vt:lpstr>
      <vt:lpstr>Pracoviště a Škola + možnosti</vt:lpstr>
      <vt:lpstr>Děkuji za pozornost 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škola a mateřská škola Blížejov Závěrečná práce 9.ročníku Školský rok 2021/22 Elektrikář</dc:title>
  <dc:creator>Adam Jacik</dc:creator>
  <cp:lastModifiedBy>Adam Jacik</cp:lastModifiedBy>
  <cp:revision>23</cp:revision>
  <dcterms:created xsi:type="dcterms:W3CDTF">2022-05-24T10:53:17Z</dcterms:created>
  <dcterms:modified xsi:type="dcterms:W3CDTF">2022-06-06T12:56:00Z</dcterms:modified>
</cp:coreProperties>
</file>