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5" r:id="rId6"/>
    <p:sldId id="266" r:id="rId7"/>
    <p:sldId id="261" r:id="rId8"/>
    <p:sldId id="269" r:id="rId9"/>
    <p:sldId id="267" r:id="rId10"/>
    <p:sldId id="270" r:id="rId11"/>
    <p:sldId id="262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094CA4-63C9-4029-AD89-11112C64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02A5F86-F64B-42D9-AD33-DA017EBBF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DBCAE3B-9E1A-4A95-8778-3047EBC5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55FAABE-160C-4255-BC7D-A4EC0078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32F431D-9BBC-4BB2-94A5-2BA6E668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418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D2A24C-C664-489E-9300-CEC05691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CD12ECC-D915-4AB0-9BD0-F77D8AEDB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FB5BFAF-DFC9-49D7-B0A5-0CDF6CA1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765E1D5-15D9-4085-96BB-C5236A10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48BDBC3-1E25-4BCE-B308-E2FA7236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895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6248D404-24CD-46BD-9DFA-314C7C57B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0495BE9-01ED-4A4F-8EDB-27E3A341A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64A6535-B32F-491C-B9CC-45075926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D713DD3-5055-4DAA-A843-434C9B82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3EC2730-1886-4F36-A1A2-121CD37C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782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43AD68-78EE-4130-85AF-A6A246ED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FC095B6-7410-42A3-BFA2-6884F87BE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E7478EB-837D-46D6-9774-2C459F88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74F9858-4876-4E47-9484-7853C6A4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EB58979-7628-4D01-95DB-3C36A63F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842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EF04D6-290A-4F81-A162-2FB71E04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8EE80499-D288-4763-9F70-BC1C26B4B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468A748-123C-4D13-AA20-ECEAF8E9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79904C5-7621-43DD-9DB2-7DB49DA8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00560A9-08BB-4EFA-B4F2-724BD96B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79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23EA0E-2F09-44B8-B4A6-AB186CE2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016BA9B-6CA1-4A95-A1D7-4290AF355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EBEA708B-839D-4029-8EB1-4D1CE561B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C15FA19-2645-40F8-BFD0-C9275838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B177BC7-4160-44FF-831B-E776DEB7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79D34F5-1A1F-41AC-8298-3AF2C4C4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4652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80CBA7-5C26-48AF-B058-CC1E37CC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AD09EB9-1D8F-4A0B-B31E-529B5049E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80A1131-965D-4F53-90A0-C11D636FF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EFFDE80-105C-47C8-8B6C-1800BD42C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DB168FAF-95E0-42F5-8077-9E978C286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308411D-1CBB-4BA4-93B0-1D91BCEC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B0403B-902F-42EC-B53E-C1997952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62F47B77-9627-4DB1-AE7C-A4BE856B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461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29E135-E585-4934-855B-223E9142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FBE70ADF-5E63-4737-909C-2A131BC2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27801CE-0897-4316-999E-EF6E3B09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F6E87D1-C31E-4954-9FAE-A59E9327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504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A9BA8FE8-E21A-4D66-BC72-CEA4BEA5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F92ADEF-C864-4CAE-9755-DC3C9FE1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6914DFE-DFF1-4D03-8E05-C85BC045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731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735996-D6E6-44C5-925F-3D9C9324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A98C99A-E7A1-473F-8C7A-534BC05C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D4A68F93-9CF9-4833-A1A4-ABD860D87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C6718E7-D992-49BE-88CC-27DA9D07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09E855B-98E5-427A-9D23-1FBCB95A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570F52A-F00F-43BE-BF8D-EF55EED8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326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5D2B36-6245-47C1-9212-C30758F7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776FC9B-1E5A-43F1-A72E-05BD991D7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8F36C7A5-9E25-4D8A-8A65-74932DD3C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B48F705-2B46-4DA8-9AB6-E84D31E2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629D8E5-04BD-46F1-BED6-EE158460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3AAFA9D-3EC1-4E92-8B3F-8DA8D3B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965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30F3AE36-4D61-402F-B0B5-824D042D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8C9143E-4F8C-4C30-BE72-F710FFDB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9841F5-90EA-4ADA-A67B-8D1A2F517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0022-F1CB-4265-BD58-6C3BEFAB6D73}" type="datetimeFigureOut">
              <a:rPr lang="cs-CZ" smtClean="0"/>
              <a:pPr/>
              <a:t>6.6.2022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3011123-BE0A-47B8-8210-C779200D3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F05C0F7-0B9A-462E-A62B-245319526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6BD5-671C-4B8F-91A0-5E97943B3A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564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view=detailV2&amp;ccid=r0Z5YK/m&amp;id=1999F3D7B3F86C4401EF61F49F12C76DF8B15731&amp;thid=OIP.r0Z5YK_m9z26nGed3MM_MQAAAA&amp;mediaurl=https://t4.ftcdn.net/jpg/02/58/90/11/240_F_258901159_XMcIBJhtdRPVR2zV92smFRxrQVC4mFjA.jpg&amp;cdnurl=https://th.bing.com/th/id/R.af467960afe6f73dba9c679ddcc33f31?rik=MVex%2bG3HEp%2f0YQ&amp;pid=ImgRaw&amp;r=0&amp;exph=240&amp;expw=360&amp;q=zdravotn%c3%ad+sesra+s+doktorem&amp;form=IRPRST&amp;ck=CFCA9F1828FE6983D1F473E442B39DD8&amp;selectedindex=0&amp;ajaxhist=0&amp;ajaxserp=0&amp;pivotparams=insightsToken=ccid_5nDHXYcG*cp_2B217685171424BA74A22642EF90FA40*mid_8B5A563DBC1CB576025001E7368DF2E829DEA22F*thid_OIP.5nDHXYcGXlJAcaEG4tCOnAAAAA&amp;vt=0&amp;sim=11&amp;iss=VSI&amp;simid=608052659478598257&amp;ajaxhist=0&amp;ajaxserp=0" TargetMode="External"/><Relationship Id="rId3" Type="http://schemas.openxmlformats.org/officeDocument/2006/relationships/hyperlink" Target="https://www.bing.com/images/search?view=detailV2&amp;ccid=Xh1GTA5H&amp;id=595C0D170BA8EB7C56E8886310A723569750DA76&amp;thid=OIP.Xh1GTA5HkFFZJ63NoLK0tQAAAA&amp;mediaurl=https://static.fmgsuite.com/media/images/57094daa-e814-4435-896c-2a947914b72d.jpg?v=1&amp;exph=282&amp;expw=371&amp;q=zdravotn%c3%ad+sestra&amp;simid=607994746116330105&amp;form=IRPRST&amp;ck=0280B8FABF5F5A697B0E3A0E969B4044&amp;selectedindex=10&amp;ajaxhist=0&amp;ajaxserp=0&amp;pivotparams=insightsToken=ccid_xvsebsSh*cp_9DBB8F902E75B66E793B4C6445EC94F1*mid_A87384F7B0AE7421FA9E799F5CC55967BCBA56D5*simid_608051615801804146*thid_OIP.xvsebsShJARCY8Vq82JyTQHaEK&amp;vt=0&amp;sim=11&amp;iss=VSI&amp;cdnurl=https://th.bing.com/th/id/R.5e1d464c0e4790515927adcda0b2b4b5?rik=dtpQl1YjpxBjiA&amp;pid=ImgRaw&amp;r=0&amp;ajaxhist=0&amp;ajaxserp=0" TargetMode="External"/><Relationship Id="rId7" Type="http://schemas.openxmlformats.org/officeDocument/2006/relationships/hyperlink" Target="https://www.bing.com/images/search?view=detailV2&amp;ccid=//bG6Ur2&amp;id=B3644704F7A8E8392E703B93AFC3E9C0AF245FD0&amp;thid=OIP.__bG6Ur2UDyFqJ_KW8VsrgHaE8&amp;mediaurl=https://www.jenprace.cz/data/facebook/og/ff/f6/c6/e94af6503c85a89fca5bc56cae.jpg&amp;cdnurl=https://th.bing.com/th/id/R.fff6c6e94af6503c85a89fca5bc56cae?rik=0F8kr8Dpw6%2bTOw&amp;pid=ImgRaw&amp;r=0&amp;exph=2240&amp;expw=3360&amp;q=zdravotn%c3%ad+sesra&amp;simid=608001600905680974&amp;FORM=IRPRST&amp;ck=C8E32C26C0A761EF866CD6D011E58F53&amp;selectedIndex=7&amp;ajaxhist=0&amp;ajaxserp=0" TargetMode="External"/><Relationship Id="rId2" Type="http://schemas.openxmlformats.org/officeDocument/2006/relationships/hyperlink" Target="https://www.bing.com/images/search?view=detailV2&amp;ccid=HzTFeZO2&amp;id=276EA21AFCED40B4D7E821E3C63ED61A9806DC99&amp;thid=OIP.HzTFeZO2RE3Hp7-MtuOZHgHaE7&amp;mediaurl=https://www.libereckazdravka.cz/wp-content/uploads/2018/04/DSC_0410.jpg&amp;cdnurl=https://th.bing.com/th/id/R.1f34c57993b6444dc7a7bf8cb6e3991e?rik=mdwGmBrWPsbjIQ&amp;pid=ImgRaw&amp;r=0&amp;exph=1333&amp;expw=2000&amp;q=zdravotn%c3%ad+sestra&amp;simid=608020412849093993&amp;form=IRPRST&amp;ck=83F59195245869C2434B86BD2C5AB675&amp;selectedindex=7&amp;ajaxhist=0&amp;ajaxserp=0&amp;vt=0&amp;sim=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view=detailV2&amp;ccid=jlZp4pDy&amp;id=8685804DF57EE3699C7B6B5096B388526623FE1E&amp;thid=OIP.jlZp4pDyH6ROkdoVp06NqwHaE8&amp;mediaurl=https://nasregion.cz/wp-content/uploads/2017/10/zdravotn%c3%ad-sestra-1.jpg&amp;cdnurl=https://th.bing.com/th/id/R.8e5669e290f21fa44e91da15a74e8dab?rik=Hv4jZlKIs5ZQaw&amp;pid=ImgRaw&amp;r=0&amp;exph=1367&amp;expw=2048&amp;q=zdravotn%c3%ad+sestar+jak+d%c3%a1v%c3%a1+injekci&amp;simid=607988728886598106&amp;FORM=IRPRST&amp;ck=7E2850AA1A2E8D5B4EE0637F7CA4E9C2&amp;selectedIndex=29&amp;ajaxhist=0&amp;ajaxserp=0" TargetMode="External"/><Relationship Id="rId5" Type="http://schemas.openxmlformats.org/officeDocument/2006/relationships/hyperlink" Target="https://www.bing.com/images/search?view=detailV2&amp;ccid=uHg4IQvB&amp;id=361EA59D46AEE9DE1AABB96939D3DA6240AA9E3B&amp;thid=OIP.uHg4IQvBgS5iRkkV32pLDgHaES&amp;mediaurl=https://elgrangestor.com/wp-content/uploads/2019/12/ingenieria-genetica-12-768x444.jpg&amp;cdnurl=https://th.bing.com/th/id/R.b87838210bc1812e62464915df6a4b0e?rik=O56qQGLa0zlpuQ&amp;pid=ImgRaw&amp;r=0&amp;exph=444&amp;expw=768&amp;q=zdravotn%c3%ad+sestra&amp;form=IRPRST&amp;ck=21D772FA24DC01A0549453F8D7B75464&amp;selectedindex=10&amp;ajaxhist=0&amp;ajaxserp=0&amp;pivotparams=insightsToken=ccid_SpPqxblG*cp_318F0A0ECC600F7575D286D2243303B9*mid_21E00378DB690ACB421084AA2E7A27215706D0B2*thid_OIP.SpPqxblGjt!_!_D!_0DIDz84gHaE8&amp;vt=0&amp;sim=11&amp;iss=VSI&amp;simid=608035917683699531&amp;ajaxhist=0&amp;ajaxserp=0" TargetMode="External"/><Relationship Id="rId4" Type="http://schemas.openxmlformats.org/officeDocument/2006/relationships/hyperlink" Target="https://www.bing.com/images/search?view=detailV2&amp;ccid=SpPqxblG&amp;id=21E00378DB690ACB421084AA2E7A27215706D0B2&amp;thid=OIP.SpPqxblGjt__D_0DIDz84gHaE8&amp;mediaurl=https://gyndresdenweissig.de/wp-content/uploads/praxis_img_09.jpg&amp;cdnurl=https://th.bing.com/th/id/R.4a93eac5b9468edfff0ffd03203cfce2?rik=stAGVyEnei6qhA&amp;pid=ImgRaw&amp;r=0&amp;exph=1078&amp;expw=1617&amp;q=zdravotn%c3%ad+sestra&amp;form=IRPRST&amp;ck=318F0A0ECC600F7575D286D2243303B9&amp;selectedindex=3&amp;ajaxhist=0&amp;ajaxserp=0&amp;pivotparams=insightsToken=ccid_Ht3JcaJs*cp_2F10C3FFC0214DC3EC2F94A0EA881BA9*mid_070E44D1D1FBD3105FEE5AD411D67402AD5775F2*simid_608039834693543608*thid_OIP.Ht3JcaJsSFRAHZ5mog0UaAHaE7&amp;vt=0&amp;sim=11&amp;iss=VSI&amp;ajaxhist=0&amp;ajaxserp=0" TargetMode="External"/><Relationship Id="rId9" Type="http://schemas.openxmlformats.org/officeDocument/2006/relationships/hyperlink" Target="https://www.bing.com/images/search?view=detailV2&amp;ccid=FwaD/pgd&amp;id=63FC60F8945999ADDEA512EA8F43676423FD153D&amp;thid=OIP.FwaD_pgd7LquKWN5VWuRvAHaE8&amp;mediaurl=https://thumbs.dreamstime.com/b/mentira-paciente-masculina-en-cama-de-hospital-mientras-que-comprobaci%C3%B3n-la-enfermera-99846362.jpg&amp;cdnurl=https://th.bing.com/th/id/R.170683fe981decbaae296379556b91bc?rik=PRX9I2RnQ4%2fqEg&amp;pid=ImgRaw&amp;r=0&amp;exph=534&amp;expw=800&amp;q=Zdravotni+Sestra+Obrazky&amp;simid=608011324714220264&amp;form=IRPRST&amp;ck=4B71B965673B58209B2BD006682A78F4&amp;selectedindex=4&amp;ajaxhist=0&amp;ajaxserp=0&amp;pivotparams=insightsToken=ccid_ITasNf0F*cp_A77C552ABEEF9FC1033D58DA1B30E789*mid_D5757E367C94E2F4E6E89D48C9069F7B703C4863*simid_608012106392093645*thid_OIP.ITasNf0FHrrvwmK!_oFkq3AHaE8&amp;vt=0&amp;sim=11&amp;iss=VSI&amp;ajaxhist=0&amp;ajaxserp=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13A9B421-DCD7-41DB-A032-FBA45E594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Zdravotní sestra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xmlns="" id="{7B358F4E-7929-4928-8483-7C807110B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Závěrečná práce</a:t>
            </a:r>
          </a:p>
          <a:p>
            <a:r>
              <a:rPr lang="cs-CZ" dirty="0"/>
              <a:t>Zpracovala: Magda Marešová</a:t>
            </a:r>
          </a:p>
          <a:p>
            <a:r>
              <a:rPr lang="cs-CZ" dirty="0" smtClean="0"/>
              <a:t>Datum: </a:t>
            </a:r>
            <a:r>
              <a:rPr lang="cs-CZ" dirty="0"/>
              <a:t>30. 5. 2022</a:t>
            </a:r>
          </a:p>
          <a:p>
            <a:r>
              <a:rPr lang="cs-CZ" dirty="0" smtClean="0"/>
              <a:t>Ročník: </a:t>
            </a:r>
            <a:r>
              <a:rPr lang="cs-CZ" dirty="0"/>
              <a:t>IX</a:t>
            </a:r>
          </a:p>
        </p:txBody>
      </p:sp>
      <p:pic>
        <p:nvPicPr>
          <p:cNvPr id="9" name="Picture 2" descr="Zobrazit zdrojový obrázek">
            <a:extLst>
              <a:ext uri="{FF2B5EF4-FFF2-40B4-BE49-F238E27FC236}">
                <a16:creationId xmlns:a16="http://schemas.microsoft.com/office/drawing/2014/main" xmlns="" id="{542150B5-E76F-4F7C-9121-0379EBA4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71" y="3892733"/>
            <a:ext cx="3709920" cy="247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3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Náročnost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psychická vyrovnanost</a:t>
            </a:r>
          </a:p>
          <a:p>
            <a:r>
              <a:rPr lang="cs-CZ" dirty="0" smtClean="0"/>
              <a:t>nepřetržitý provoz (denní a noční služby)</a:t>
            </a:r>
          </a:p>
          <a:p>
            <a:r>
              <a:rPr lang="cs-CZ" dirty="0" smtClean="0"/>
              <a:t>vypjaté situace</a:t>
            </a:r>
          </a:p>
        </p:txBody>
      </p:sp>
      <p:pic>
        <p:nvPicPr>
          <p:cNvPr id="26626" name="Picture 2" descr="Zobrazit zdrojový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4855" y="3657601"/>
            <a:ext cx="4443088" cy="2769322"/>
          </a:xfrm>
          <a:prstGeom prst="rect">
            <a:avLst/>
          </a:prstGeom>
          <a:noFill/>
        </p:spPr>
      </p:pic>
      <p:pic>
        <p:nvPicPr>
          <p:cNvPr id="10" name="Obrázek 9" descr="content_fi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7805" y="3553823"/>
            <a:ext cx="4368437" cy="29122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D437DC-A7A3-439E-B3F3-C636F895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677690C-DAEE-40D8-8CF6-80554CBA7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zdravotní </a:t>
            </a:r>
            <a:r>
              <a:rPr lang="cs-CZ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sestra - Bing </a:t>
            </a:r>
            <a:r>
              <a:rPr lang="cs-CZ" sz="1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images</a:t>
            </a:r>
            <a:r>
              <a:rPr lang="cs-CZ" sz="1800" dirty="0"/>
              <a:t>  </a:t>
            </a:r>
            <a:r>
              <a:rPr lang="cs-CZ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zdravotní sestra - Bing </a:t>
            </a:r>
            <a:r>
              <a:rPr lang="cs-CZ" sz="18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images</a:t>
            </a:r>
            <a:r>
              <a:rPr lang="cs-CZ" sz="1800" dirty="0"/>
              <a:t>  </a:t>
            </a:r>
            <a:r>
              <a:rPr lang="cs-CZ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zdravotní sestra - Bing </a:t>
            </a:r>
            <a:r>
              <a:rPr lang="cs-CZ" sz="18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images</a:t>
            </a:r>
            <a:r>
              <a:rPr lang="cs-CZ" sz="1800" dirty="0"/>
              <a:t> </a:t>
            </a:r>
            <a:r>
              <a:rPr lang="cs-CZ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zdravotní sestra - Bing </a:t>
            </a:r>
            <a:r>
              <a:rPr lang="cs-CZ" sz="1800" dirty="0" err="1" smtClean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images</a:t>
            </a:r>
            <a:r>
              <a:rPr lang="cs-CZ" sz="1800" dirty="0" smtClean="0"/>
              <a:t> </a:t>
            </a:r>
            <a:r>
              <a:rPr lang="cs-CZ" sz="1800" dirty="0" smtClean="0">
                <a:hlinkClick r:id="rId6"/>
              </a:rPr>
              <a:t>zdravotní </a:t>
            </a:r>
            <a:r>
              <a:rPr lang="cs-CZ" sz="1800" dirty="0" err="1" smtClean="0">
                <a:hlinkClick r:id="rId6"/>
              </a:rPr>
              <a:t>sestar</a:t>
            </a:r>
            <a:r>
              <a:rPr lang="cs-CZ" sz="1800" dirty="0" smtClean="0">
                <a:hlinkClick r:id="rId6"/>
              </a:rPr>
              <a:t> jak dává injekci - Bing </a:t>
            </a:r>
            <a:r>
              <a:rPr lang="cs-CZ" sz="1800" dirty="0" err="1" smtClean="0">
                <a:hlinkClick r:id="rId6"/>
              </a:rPr>
              <a:t>images</a:t>
            </a:r>
            <a:r>
              <a:rPr lang="cs-CZ" sz="1800" dirty="0" smtClean="0"/>
              <a:t> </a:t>
            </a:r>
            <a:r>
              <a:rPr lang="cs-CZ" sz="1800" dirty="0" smtClean="0">
                <a:hlinkClick r:id="rId7"/>
              </a:rPr>
              <a:t>zdravotní </a:t>
            </a:r>
            <a:r>
              <a:rPr lang="cs-CZ" sz="1800" dirty="0" err="1" smtClean="0">
                <a:hlinkClick r:id="rId7"/>
              </a:rPr>
              <a:t>sesra</a:t>
            </a:r>
            <a:r>
              <a:rPr lang="cs-CZ" sz="1800" dirty="0" smtClean="0">
                <a:hlinkClick r:id="rId7"/>
              </a:rPr>
              <a:t> - Bing </a:t>
            </a:r>
            <a:r>
              <a:rPr lang="cs-CZ" sz="1800" dirty="0" err="1" smtClean="0">
                <a:hlinkClick r:id="rId7"/>
              </a:rPr>
              <a:t>images</a:t>
            </a:r>
            <a:r>
              <a:rPr lang="cs-CZ" sz="1800" dirty="0" smtClean="0"/>
              <a:t> </a:t>
            </a:r>
            <a:r>
              <a:rPr lang="de-DE" sz="1800" dirty="0" err="1" smtClean="0">
                <a:hlinkClick r:id="rId8"/>
              </a:rPr>
              <a:t>zdravotní</a:t>
            </a:r>
            <a:r>
              <a:rPr lang="de-DE" sz="1800" dirty="0" smtClean="0">
                <a:hlinkClick r:id="rId8"/>
              </a:rPr>
              <a:t> </a:t>
            </a:r>
            <a:r>
              <a:rPr lang="de-DE" sz="1800" dirty="0" err="1" smtClean="0">
                <a:hlinkClick r:id="rId8"/>
              </a:rPr>
              <a:t>sesra</a:t>
            </a:r>
            <a:r>
              <a:rPr lang="de-DE" sz="1800" dirty="0" smtClean="0">
                <a:hlinkClick r:id="rId8"/>
              </a:rPr>
              <a:t> s </a:t>
            </a:r>
            <a:r>
              <a:rPr lang="de-DE" sz="1800" dirty="0" err="1" smtClean="0">
                <a:hlinkClick r:id="rId8"/>
              </a:rPr>
              <a:t>doktorem</a:t>
            </a:r>
            <a:r>
              <a:rPr lang="de-DE" sz="1800" dirty="0" smtClean="0">
                <a:hlinkClick r:id="rId8"/>
              </a:rPr>
              <a:t> - Bing </a:t>
            </a:r>
            <a:r>
              <a:rPr lang="de-DE" sz="1800" dirty="0" err="1" smtClean="0">
                <a:hlinkClick r:id="rId8"/>
              </a:rPr>
              <a:t>images</a:t>
            </a:r>
            <a:r>
              <a:rPr lang="cs-CZ" sz="1800" dirty="0" smtClean="0"/>
              <a:t> </a:t>
            </a:r>
            <a:r>
              <a:rPr lang="cs-CZ" sz="1800" dirty="0" err="1" smtClean="0">
                <a:hlinkClick r:id="rId9"/>
              </a:rPr>
              <a:t>Zdravotni</a:t>
            </a:r>
            <a:r>
              <a:rPr lang="cs-CZ" sz="1800" dirty="0" smtClean="0">
                <a:hlinkClick r:id="rId9"/>
              </a:rPr>
              <a:t> Sestra </a:t>
            </a:r>
            <a:r>
              <a:rPr lang="cs-CZ" sz="1800" dirty="0" err="1" smtClean="0">
                <a:hlinkClick r:id="rId9"/>
              </a:rPr>
              <a:t>Obrazky</a:t>
            </a:r>
            <a:r>
              <a:rPr lang="cs-CZ" sz="1800" dirty="0" smtClean="0">
                <a:hlinkClick r:id="rId9"/>
              </a:rPr>
              <a:t> - Bing </a:t>
            </a:r>
            <a:r>
              <a:rPr lang="cs-CZ" sz="1800" dirty="0" err="1" smtClean="0">
                <a:hlinkClick r:id="rId9"/>
              </a:rPr>
              <a:t>images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41795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Děkuji za pozornost</a:t>
            </a:r>
            <a:endParaRPr lang="cs-CZ" dirty="0">
              <a:latin typeface="+mn-lt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Zobrazit zdrojový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3987" y="3630601"/>
            <a:ext cx="3822971" cy="286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98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2F8CB672-C850-4ADD-96A6-26FDEC12153D}"/>
              </a:ext>
            </a:extLst>
          </p:cNvPr>
          <p:cNvSpPr txBox="1"/>
          <p:nvPr/>
        </p:nvSpPr>
        <p:spPr>
          <a:xfrm>
            <a:off x="444616" y="419450"/>
            <a:ext cx="1148263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Prohlášení:</a:t>
            </a:r>
            <a:endParaRPr lang="cs-CZ" sz="2800" b="1" dirty="0"/>
          </a:p>
          <a:p>
            <a:r>
              <a:rPr lang="cs-CZ" sz="2400" dirty="0"/>
              <a:t>Prohlašuji, že jsem závěrečnou práci zpracovala samostatně za použití literatury a ostatních</a:t>
            </a:r>
          </a:p>
          <a:p>
            <a:r>
              <a:rPr lang="cs-CZ" sz="2400" dirty="0"/>
              <a:t>zdrojů v ní uvedených.</a:t>
            </a:r>
          </a:p>
          <a:p>
            <a:endParaRPr lang="cs-CZ" sz="2400" dirty="0"/>
          </a:p>
          <a:p>
            <a:r>
              <a:rPr lang="cs-CZ" sz="2400" dirty="0"/>
              <a:t>V Blížejově dne: 24. </a:t>
            </a:r>
            <a:r>
              <a:rPr lang="cs-CZ" sz="2400" dirty="0" smtClean="0"/>
              <a:t>5.</a:t>
            </a:r>
            <a:endParaRPr lang="cs-CZ" sz="2400" dirty="0"/>
          </a:p>
          <a:p>
            <a:endParaRPr lang="cs-CZ" sz="2400" dirty="0"/>
          </a:p>
          <a:p>
            <a:r>
              <a:rPr lang="cs-CZ" sz="2800" b="1" dirty="0"/>
              <a:t>Poděkování:</a:t>
            </a:r>
          </a:p>
          <a:p>
            <a:r>
              <a:rPr lang="cs-CZ" sz="2400" dirty="0"/>
              <a:t>Chtěla bych poděkovat paní Libuši </a:t>
            </a:r>
            <a:r>
              <a:rPr lang="cs-CZ" sz="2400" dirty="0" err="1"/>
              <a:t>Vondrkové</a:t>
            </a:r>
            <a:r>
              <a:rPr lang="cs-CZ" sz="2400" dirty="0"/>
              <a:t> za poskytnutí rozhovoru, paní učitelce</a:t>
            </a:r>
          </a:p>
          <a:p>
            <a:r>
              <a:rPr lang="cs-CZ" sz="2400" dirty="0"/>
              <a:t>Ludvíkové za pomoc z prací, paní učitelce </a:t>
            </a:r>
            <a:r>
              <a:rPr lang="cs-CZ" sz="2400" dirty="0" err="1"/>
              <a:t>Mundilové</a:t>
            </a:r>
            <a:r>
              <a:rPr lang="cs-CZ" sz="2400" dirty="0"/>
              <a:t> za opravu anotace v anglickém</a:t>
            </a:r>
          </a:p>
          <a:p>
            <a:r>
              <a:rPr lang="cs-CZ" sz="2400" dirty="0"/>
              <a:t>jazyce a paní učitelce Křížové za kontrolu práce.</a:t>
            </a:r>
          </a:p>
          <a:p>
            <a:endParaRPr lang="cs-CZ" sz="2000" dirty="0"/>
          </a:p>
          <a:p>
            <a:r>
              <a:rPr lang="cs-CZ" sz="2800" b="1" dirty="0"/>
              <a:t>Motto:</a:t>
            </a:r>
          </a:p>
          <a:p>
            <a:r>
              <a:rPr lang="cs-CZ" sz="2400" dirty="0"/>
              <a:t>„Povolání zdravotní sestry není práce, ale poslání“</a:t>
            </a:r>
          </a:p>
          <a:p>
            <a:r>
              <a:rPr lang="cs-CZ" sz="2400" dirty="0"/>
              <a:t>(autor Mgr. Michaela Malá)</a:t>
            </a:r>
          </a:p>
        </p:txBody>
      </p:sp>
    </p:spTree>
    <p:extLst>
      <p:ext uri="{BB962C8B-B14F-4D97-AF65-F5344CB8AC3E}">
        <p14:creationId xmlns:p14="http://schemas.microsoft.com/office/powerpoint/2010/main" xmlns="" val="34583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CF73EFE8-925F-4A26-B66F-1E0BAEC55578}"/>
              </a:ext>
            </a:extLst>
          </p:cNvPr>
          <p:cNvSpPr txBox="1"/>
          <p:nvPr/>
        </p:nvSpPr>
        <p:spPr>
          <a:xfrm>
            <a:off x="620786" y="746620"/>
            <a:ext cx="1146756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Anotace </a:t>
            </a:r>
          </a:p>
          <a:p>
            <a:endParaRPr lang="cs-CZ" sz="2000" b="1" dirty="0"/>
          </a:p>
          <a:p>
            <a:r>
              <a:rPr lang="cs-CZ" sz="2400" dirty="0"/>
              <a:t>Jmenuji se Magda Marešová, je mi 15 let a bydlím ve Lštění. Navštěvuji </a:t>
            </a:r>
            <a:r>
              <a:rPr lang="cs-CZ" sz="2400" dirty="0" smtClean="0"/>
              <a:t>Základní </a:t>
            </a:r>
            <a:r>
              <a:rPr lang="cs-CZ" sz="2400" dirty="0"/>
              <a:t>školu</a:t>
            </a:r>
          </a:p>
          <a:p>
            <a:r>
              <a:rPr lang="cs-CZ" sz="2400" dirty="0"/>
              <a:t>v Blížejově už devátý rok. Mezi mé koníčky patří sport. </a:t>
            </a:r>
          </a:p>
          <a:p>
            <a:r>
              <a:rPr lang="cs-CZ" sz="2400" dirty="0"/>
              <a:t>Závěrečnou práci na téma povolání zdravotní sestry jsem si vybrala, protože mi přijde tato</a:t>
            </a:r>
          </a:p>
          <a:p>
            <a:r>
              <a:rPr lang="cs-CZ" sz="2400" dirty="0"/>
              <a:t>práce zajímavá.</a:t>
            </a:r>
          </a:p>
          <a:p>
            <a:endParaRPr lang="cs-CZ" sz="2400" dirty="0"/>
          </a:p>
          <a:p>
            <a:r>
              <a:rPr lang="cs-CZ" sz="2400" dirty="0"/>
              <a:t>My </a:t>
            </a:r>
            <a:r>
              <a:rPr lang="cs-CZ" sz="2400" dirty="0" err="1"/>
              <a:t>name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Magda Marešová, I </a:t>
            </a:r>
            <a:r>
              <a:rPr lang="cs-CZ" sz="2400" dirty="0" err="1"/>
              <a:t>am</a:t>
            </a:r>
            <a:r>
              <a:rPr lang="cs-CZ" sz="2400" dirty="0"/>
              <a:t> 15 </a:t>
            </a:r>
            <a:r>
              <a:rPr lang="cs-CZ" sz="2400" dirty="0" err="1"/>
              <a:t>years</a:t>
            </a:r>
            <a:r>
              <a:rPr lang="cs-CZ" sz="2400" dirty="0"/>
              <a:t> </a:t>
            </a:r>
            <a:r>
              <a:rPr lang="cs-CZ" sz="2400" dirty="0" err="1"/>
              <a:t>old</a:t>
            </a:r>
            <a:r>
              <a:rPr lang="cs-CZ" sz="2400" dirty="0"/>
              <a:t> and I live in Lštění. I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been</a:t>
            </a:r>
            <a:r>
              <a:rPr lang="cs-CZ" sz="2400" dirty="0"/>
              <a:t> </a:t>
            </a:r>
            <a:r>
              <a:rPr lang="cs-CZ" sz="2400" dirty="0" err="1"/>
              <a:t>attending</a:t>
            </a:r>
            <a:r>
              <a:rPr lang="cs-CZ" sz="2400" dirty="0"/>
              <a:t> a</a:t>
            </a:r>
          </a:p>
          <a:p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in Blížejov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nine</a:t>
            </a:r>
            <a:r>
              <a:rPr lang="cs-CZ" sz="2400" dirty="0"/>
              <a:t> </a:t>
            </a:r>
            <a:r>
              <a:rPr lang="cs-CZ" sz="2400" dirty="0" err="1"/>
              <a:t>years</a:t>
            </a:r>
            <a:r>
              <a:rPr lang="cs-CZ" sz="2400" dirty="0"/>
              <a:t>. My </a:t>
            </a:r>
            <a:r>
              <a:rPr lang="cs-CZ" sz="2400" dirty="0" err="1"/>
              <a:t>hobbies</a:t>
            </a:r>
            <a:r>
              <a:rPr lang="cs-CZ" sz="2400" dirty="0"/>
              <a:t> in </a:t>
            </a:r>
            <a:r>
              <a:rPr lang="cs-CZ" sz="2400" dirty="0" err="1"/>
              <a:t>clude</a:t>
            </a:r>
            <a:r>
              <a:rPr lang="cs-CZ" sz="2400" dirty="0"/>
              <a:t> </a:t>
            </a:r>
            <a:r>
              <a:rPr lang="cs-CZ" sz="2400" dirty="0" err="1"/>
              <a:t>sports</a:t>
            </a:r>
            <a:r>
              <a:rPr lang="cs-CZ" sz="2400" dirty="0"/>
              <a:t>.</a:t>
            </a:r>
          </a:p>
          <a:p>
            <a:r>
              <a:rPr lang="cs-CZ" sz="2400" dirty="0"/>
              <a:t>I </a:t>
            </a:r>
            <a:r>
              <a:rPr lang="cs-CZ" sz="2400" dirty="0" err="1"/>
              <a:t>chose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final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topic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profession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 </a:t>
            </a:r>
            <a:r>
              <a:rPr lang="cs-CZ" sz="2400" dirty="0" err="1"/>
              <a:t>nurse</a:t>
            </a:r>
            <a:r>
              <a:rPr lang="cs-CZ" sz="2400" dirty="0"/>
              <a:t> </a:t>
            </a:r>
            <a:r>
              <a:rPr lang="cs-CZ" sz="2400" dirty="0" err="1"/>
              <a:t>because</a:t>
            </a:r>
            <a:r>
              <a:rPr lang="cs-CZ" sz="2400" dirty="0"/>
              <a:t> I </a:t>
            </a:r>
            <a:r>
              <a:rPr lang="cs-CZ" sz="2400" dirty="0" err="1"/>
              <a:t>find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endParaRPr lang="cs-CZ" sz="2400" dirty="0"/>
          </a:p>
          <a:p>
            <a:r>
              <a:rPr lang="cs-CZ" sz="2400" dirty="0" err="1"/>
              <a:t>interesting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715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0F48CD7-4C72-486F-B756-A86C9FDEA0F2}"/>
              </a:ext>
            </a:extLst>
          </p:cNvPr>
          <p:cNvSpPr txBox="1"/>
          <p:nvPr/>
        </p:nvSpPr>
        <p:spPr>
          <a:xfrm>
            <a:off x="708390" y="578840"/>
            <a:ext cx="356232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Obsah</a:t>
            </a:r>
            <a:r>
              <a:rPr lang="cs-CZ" sz="4400" dirty="0" smtClean="0"/>
              <a:t>:</a:t>
            </a:r>
          </a:p>
          <a:p>
            <a:pPr marL="514350" indent="-514350"/>
            <a:r>
              <a:rPr lang="cs-CZ" sz="2800" dirty="0" smtClean="0"/>
              <a:t>1) Úvod</a:t>
            </a:r>
            <a:r>
              <a:rPr lang="cs-CZ" sz="2800" dirty="0"/>
              <a:t>: </a:t>
            </a:r>
            <a:r>
              <a:rPr lang="cs-CZ" sz="2400" dirty="0"/>
              <a:t>vybrané téma</a:t>
            </a:r>
          </a:p>
          <a:p>
            <a:endParaRPr lang="cs-CZ" sz="2400" dirty="0"/>
          </a:p>
          <a:p>
            <a:pPr marL="514350" indent="-514350"/>
            <a:r>
              <a:rPr lang="cs-CZ" sz="2800" dirty="0" smtClean="0"/>
              <a:t>2) Stať: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rozhovor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výhody a </a:t>
            </a:r>
            <a:r>
              <a:rPr lang="cs-CZ" sz="2400" dirty="0"/>
              <a:t>nevýhody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potřebné vzdělání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neustálé </a:t>
            </a:r>
            <a:r>
              <a:rPr lang="cs-CZ" sz="2400" dirty="0" smtClean="0"/>
              <a:t>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co dělá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náročnost </a:t>
            </a:r>
            <a:r>
              <a:rPr lang="cs-CZ" sz="2400" dirty="0" smtClean="0"/>
              <a:t>povolání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3) </a:t>
            </a:r>
            <a:r>
              <a:rPr lang="cs-CZ" sz="2800" dirty="0" smtClean="0"/>
              <a:t>Závěr</a:t>
            </a:r>
            <a:r>
              <a:rPr lang="cs-CZ" sz="2800" dirty="0"/>
              <a:t>: </a:t>
            </a:r>
            <a:r>
              <a:rPr lang="cs-CZ" sz="2400" dirty="0"/>
              <a:t>hodnocení práce</a:t>
            </a:r>
          </a:p>
        </p:txBody>
      </p:sp>
    </p:spTree>
    <p:extLst>
      <p:ext uri="{BB962C8B-B14F-4D97-AF65-F5344CB8AC3E}">
        <p14:creationId xmlns:p14="http://schemas.microsoft.com/office/powerpoint/2010/main" xmlns="" val="16199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809257-2E62-49FD-BF26-8C76AE5A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Rozhovor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66205FD-1756-49BD-B72E-468736908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si vybrala povolání zdravotní sestry</a:t>
            </a:r>
          </a:p>
          <a:p>
            <a:r>
              <a:rPr lang="cs-CZ" dirty="0" smtClean="0"/>
              <a:t>výhody, nevýhody povolání</a:t>
            </a:r>
          </a:p>
          <a:p>
            <a:r>
              <a:rPr lang="cs-CZ" dirty="0" smtClean="0"/>
              <a:t>co ji na studiu nejvíce bavilo</a:t>
            </a:r>
          </a:p>
          <a:p>
            <a:r>
              <a:rPr lang="cs-CZ" dirty="0" smtClean="0"/>
              <a:t>jak dlouho pracuje ve zdravotnictví</a:t>
            </a:r>
          </a:p>
          <a:p>
            <a:r>
              <a:rPr lang="cs-CZ" dirty="0" smtClean="0"/>
              <a:t>jestli si musí neustále vzdělávat</a:t>
            </a:r>
          </a:p>
          <a:p>
            <a:r>
              <a:rPr lang="cs-CZ" dirty="0" smtClean="0"/>
              <a:t>náročnost </a:t>
            </a:r>
          </a:p>
          <a:p>
            <a:r>
              <a:rPr lang="cs-CZ" dirty="0" smtClean="0"/>
              <a:t>motivace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16" descr="Zobrazit zdrojový obrázek">
            <a:extLst>
              <a:ext uri="{FF2B5EF4-FFF2-40B4-BE49-F238E27FC236}">
                <a16:creationId xmlns:a16="http://schemas.microsoft.com/office/drawing/2014/main" xmlns="" id="{26E5BAD8-E5F4-414E-8576-CA7825FD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330" y="3749040"/>
            <a:ext cx="4149249" cy="27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07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Výhody a nevýhody povolání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stálý kontakt s lidmi</a:t>
            </a:r>
          </a:p>
          <a:p>
            <a:r>
              <a:rPr lang="cs-CZ" dirty="0" smtClean="0"/>
              <a:t>komunikace a práce s lidmi, dětmi</a:t>
            </a:r>
          </a:p>
          <a:p>
            <a:r>
              <a:rPr lang="cs-CZ" dirty="0" smtClean="0"/>
              <a:t>neustálé pokroky v oboru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380" y="1769735"/>
            <a:ext cx="3909156" cy="4774755"/>
          </a:xfrm>
          <a:prstGeom prst="rect">
            <a:avLst/>
          </a:prstGeom>
        </p:spPr>
      </p:pic>
      <p:pic>
        <p:nvPicPr>
          <p:cNvPr id="7172" name="Picture 4" descr="Zobrazit zdrojový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0344" y="3539166"/>
            <a:ext cx="4797244" cy="292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488996-E139-4B80-8DFE-CA9DC007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Potřebné vzdělání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4D05221C-EB70-4C39-8408-6B4F79177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třední </a:t>
            </a:r>
            <a:r>
              <a:rPr lang="cs-CZ" dirty="0"/>
              <a:t>zdravotní školu ukončenou maturitní zkouškou</a:t>
            </a:r>
          </a:p>
          <a:p>
            <a:r>
              <a:rPr lang="cs-CZ" dirty="0"/>
              <a:t>v</a:t>
            </a:r>
            <a:r>
              <a:rPr lang="cs-CZ" dirty="0" smtClean="0"/>
              <a:t>zdělávací </a:t>
            </a:r>
            <a:r>
              <a:rPr lang="cs-CZ" dirty="0"/>
              <a:t>program v ošetřovatelství</a:t>
            </a:r>
          </a:p>
          <a:p>
            <a:r>
              <a:rPr lang="cs-CZ" dirty="0"/>
              <a:t>z</a:t>
            </a:r>
            <a:r>
              <a:rPr lang="cs-CZ" dirty="0" smtClean="0"/>
              <a:t>ákonné </a:t>
            </a:r>
            <a:r>
              <a:rPr lang="cs-CZ" dirty="0"/>
              <a:t>podmínky pro výkon povolání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12" descr="Zobrazit zdrojový obrázek">
            <a:extLst>
              <a:ext uri="{FF2B5EF4-FFF2-40B4-BE49-F238E27FC236}">
                <a16:creationId xmlns:a16="http://schemas.microsoft.com/office/drawing/2014/main" xmlns="" id="{1482A29D-8D55-413F-A364-D59D5563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982" y="3446032"/>
            <a:ext cx="5170832" cy="31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97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8572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Neustálé vzdělávání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metody </a:t>
            </a:r>
          </a:p>
          <a:p>
            <a:r>
              <a:rPr lang="cs-CZ" dirty="0" smtClean="0"/>
              <a:t>nové přístroje</a:t>
            </a:r>
            <a:endParaRPr lang="cs-CZ" dirty="0"/>
          </a:p>
        </p:txBody>
      </p:sp>
      <p:pic>
        <p:nvPicPr>
          <p:cNvPr id="7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673" y="1535545"/>
            <a:ext cx="4741817" cy="3480591"/>
          </a:xfrm>
          <a:prstGeom prst="rect">
            <a:avLst/>
          </a:prstGeom>
          <a:noFill/>
        </p:spPr>
      </p:pic>
      <p:pic>
        <p:nvPicPr>
          <p:cNvPr id="8" name="Obrázek 7" descr="0b298e4c8e69cbec9939c7edbca9132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26" y="3226527"/>
            <a:ext cx="4743623" cy="3106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Co dělá zdravotní sestra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asistuje doktorovi</a:t>
            </a:r>
          </a:p>
          <a:p>
            <a:r>
              <a:rPr lang="cs-CZ" dirty="0" smtClean="0"/>
              <a:t>sleduje zdraví pacienta</a:t>
            </a:r>
            <a:endParaRPr lang="cs-CZ" dirty="0"/>
          </a:p>
        </p:txBody>
      </p:sp>
      <p:pic>
        <p:nvPicPr>
          <p:cNvPr id="5124" name="Picture 4" descr="Zobrazit zdrojový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954" y="3062166"/>
            <a:ext cx="4498975" cy="2999318"/>
          </a:xfrm>
          <a:prstGeom prst="rect">
            <a:avLst/>
          </a:prstGeom>
          <a:noFill/>
        </p:spPr>
      </p:pic>
      <p:pic>
        <p:nvPicPr>
          <p:cNvPr id="9" name="Obrázek 8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551" y="2168436"/>
            <a:ext cx="6037942" cy="3396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7666</TotalTime>
  <Words>227</Words>
  <Application>Microsoft Office PowerPoint</Application>
  <PresentationFormat>Vlastní</PresentationFormat>
  <Paragraphs>71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Zdravotní sestra</vt:lpstr>
      <vt:lpstr>Snímek 2</vt:lpstr>
      <vt:lpstr>Snímek 3</vt:lpstr>
      <vt:lpstr>Snímek 4</vt:lpstr>
      <vt:lpstr>Rozhovor</vt:lpstr>
      <vt:lpstr>Výhody a nevýhody povolání</vt:lpstr>
      <vt:lpstr>Potřebné vzdělání</vt:lpstr>
      <vt:lpstr>Neustálé vzdělávání</vt:lpstr>
      <vt:lpstr>Co dělá zdravotní sestra</vt:lpstr>
      <vt:lpstr>Náročnost</vt:lpstr>
      <vt:lpstr>Zdroje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 sestra</dc:title>
  <dc:creator>Magdaléna Marešová</dc:creator>
  <cp:lastModifiedBy>Pepa</cp:lastModifiedBy>
  <cp:revision>21</cp:revision>
  <dcterms:created xsi:type="dcterms:W3CDTF">2022-05-19T10:58:06Z</dcterms:created>
  <dcterms:modified xsi:type="dcterms:W3CDTF">2022-06-06T18:21:19Z</dcterms:modified>
</cp:coreProperties>
</file>