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 strictFirstAndLastChars="0">
  <p:sldMasterIdLst>
    <p:sldMasterId id="2147483648" r:id="rId1"/>
    <p:sldMasterId id="2147483649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type="screen16x9" cy="6858000" cx="12192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tableStyles" Target="tableStyle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Google Shape;3;n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08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Google Shape;99;p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591" name="Google Shape;100;p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Google Shape;161;p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48" name="Google Shape;162;p10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8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Google Shape;170;p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57" name="Google Shape;171;p11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Google Shape;177;p1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61" name="Google Shape;178;p1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Google Shape;183;p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68" name="Google Shape;184;p1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8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Google Shape;108;p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02" name="Google Shape;109;p2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Google Shape;113;p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05" name="Google Shape;114;p3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4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Google Shape;118;p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08" name="Google Shape;119;p4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8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Google Shape;123;p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17" name="Google Shape;124;p5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Google Shape;130;p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21" name="Google Shape;131;p6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Google Shape;137;p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27" name="Google Shape;138;p7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7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Google Shape;147;p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31" name="Google Shape;148;p8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Google Shape;154;p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35" name="Google Shape;155;p9:notes"/>
          <p:cNvSpPr/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6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82" name="Google Shape;13;p2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48583" name="Google Shape;14;p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84" name="Google Shape;15;p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85" name="Google Shape;16;p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80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Google Shape;73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2" name="Google Shape;74;p12"/>
          <p:cNvSpPr txBox="1"/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318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algn="l" indent="-4064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algn="l" indent="-3810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algn="l" indent="-355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algn="l" indent="-355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algn="l" indent="-355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algn="l" indent="-355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algn="l" indent="-355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algn="l" indent="-355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48693" name="Google Shape;75;p12"/>
          <p:cNvSpPr txBox="1"/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48694" name="Google Shape;76;p12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5" name="Google Shape;77;p12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6" name="Google Shape;78;p12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78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Google Shape;80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0" name="Google Shape;81;p13"/>
          <p:cNvSpPr/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/>
          <a:noFill/>
          <a:ln>
            <a:noFill/>
          </a:ln>
        </p:spPr>
      </p:sp>
      <p:sp>
        <p:nvSpPr>
          <p:cNvPr id="1048681" name="Google Shape;82;p13"/>
          <p:cNvSpPr txBox="1"/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48682" name="Google Shape;83;p1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3" name="Google Shape;84;p1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4" name="Google Shape;85;p1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77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Google Shape;8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5" name="Google Shape;88;p14"/>
          <p:cNvSpPr txBox="1"/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76" name="Google Shape;89;p1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7" name="Google Shape;90;p1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8" name="Google Shape;91;p1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76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Google Shape;93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0" name="Google Shape;94;p15"/>
          <p:cNvSpPr txBox="1"/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71" name="Google Shape;95;p1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2" name="Google Shape;96;p1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73" name="Google Shape;97;p1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65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50" name="Google Shape;19;p3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lvl9pPr>
          </a:lstStyle>
          <a:p/>
        </p:txBody>
      </p:sp>
      <p:sp>
        <p:nvSpPr>
          <p:cNvPr id="1048651" name="Google Shape;20;p3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52" name="Google Shape;21;p3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53" name="Google Shape;22;p3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35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Google Shape;30;p5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98" name="Google Shape;31;p5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599" name="Google Shape;32;p5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45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10" name="Google Shape;35;p6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11" name="Google Shape;36;p6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12" name="Google Shape;37;p6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13" name="Google Shape;38;p6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6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Google Shape;40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37" name="Google Shape;41;p7"/>
          <p:cNvSpPr txBox="1"/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638" name="Google Shape;42;p7"/>
          <p:cNvSpPr txBox="1"/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39" name="Google Shape;43;p7"/>
          <p:cNvSpPr txBox="1"/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640" name="Google Shape;44;p7"/>
          <p:cNvSpPr txBox="1"/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41" name="Google Shape;45;p7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2" name="Google Shape;46;p7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43" name="Google Shape;47;p7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72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Google Shape;4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3" name="Google Shape;50;p8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4" name="Google Shape;51;p8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65" name="Google Shape;52;p8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8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Google Shape;54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8" name="Google Shape;55;p9"/>
          <p:cNvSpPr txBox="1"/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48699" name="Google Shape;56;p9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0" name="Google Shape;57;p9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1" name="Google Shape;58;p9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82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Google Shape;60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3" name="Google Shape;61;p10"/>
          <p:cNvSpPr txBox="1"/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8704" name="Google Shape;62;p10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5" name="Google Shape;63;p10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06" name="Google Shape;64;p10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79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Google Shape;6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6" name="Google Shape;67;p11"/>
          <p:cNvSpPr txBox="1"/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87" name="Google Shape;68;p11"/>
          <p:cNvSpPr txBox="1"/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688" name="Google Shape;69;p1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89" name="Google Shape;70;p1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690" name="Google Shape;71;p1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</p:bgPr>
    </p:bg>
    <p:spTree>
      <p:nvGrpSpPr>
        <p:cNvPr id="13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cap="none" sz="44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8577" name="Google Shape;7;p1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064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cap="none" sz="2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81000" lvl="1" marL="914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cap="none" sz="24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55600" lvl="2" marL="1371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42900" lvl="3" marL="1828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42900" lvl="4" marL="2286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78" name="Google Shape;8;p1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79" name="Google Shape;9;p1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80" name="Google Shape;10;p1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sz="12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sz="12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sz="12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sz="12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sz="12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sz="12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sz="12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sz="12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sz="1200" i="0" strike="noStrike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50" r:id="rId1"/>
    <p:sldLayoutId id="2147483651" r:id="rId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Google Shape;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cap="none" sz="4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8593" name="Google Shape;25;p4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064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sz="2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81000" lvl="1" marL="914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sz="24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55600" lvl="2" marL="1371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42900" lvl="3" marL="1828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42900" lvl="4" marL="2286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94" name="Google Shape;26;p4"/>
          <p:cNvSpPr txBox="1"/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95" name="Google Shape;27;p4"/>
          <p:cNvSpPr txBox="1"/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596" name="Google Shape;28;p4"/>
          <p:cNvSpPr txBox="1"/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hyperlink" Target="https://trendinghot.net/wp-content/uploads/2017/10/atlanta-digital-marketing-social-media-agency-go-getter-marketing-group-2.jpg" TargetMode="External"/><Relationship Id="rId2" Type="http://schemas.openxmlformats.org/officeDocument/2006/relationships/hyperlink" Target="https://www.bing.com/images/search?view=detailV2&amp;ccid=7X+cdIVy&amp;id=26D371A50F8B81FDC83CEC09C19832742CEFEB80&amp;thid=OIP.7X-cdIVyl5-J7zzZb9cFYAHaHa&amp;mediaurl=https://yt3.ggpht.com/a/AATXAJz--s1e9PpW5pSjeJpqFpSePjCBFClfKxYjNGjV=s900-c-k-c0xffffffff-no-rj-mo&amp;cdnurl=https://th.bing.com/th/id/R.ed7f9c748572979f89ef3cd96fd70560?rik=gOvvLHQymMEJ7A&amp;pid=ImgRaw&amp;r=0&amp;exph=900&amp;expw=900&amp;q=alza&amp;simid=607999741178745417&amp;FORM=IRPRST&amp;ck=BEC8C0EC22D0608B8B0485B62A44125B&amp;selectedIndex=1" TargetMode="External"/><Relationship Id="rId3" Type="http://schemas.openxmlformats.org/officeDocument/2006/relationships/hyperlink" Target="https://th.bing.com/th/id/OIP.i2Yc9x8uQMYlLLpMzlzsRwHaEy?w=256&amp;h=180&amp;c=7&amp;r=0&amp;o=5&amp;pid=1.7" TargetMode="External"/><Relationship Id="rId4" Type="http://schemas.openxmlformats.org/officeDocument/2006/relationships/hyperlink" Target="https://th.bing.com/th/id/R.d94615aaae75ce486441c0f7d61e5263?rik=MEV+2z4+zn8Lfg&amp;riu=http://s2.readgur.com/store/data/000869839_1-3e6b3aee6bac160730a47dbadb1ec112.png&amp;ehk=F2wBwISsD3GW8oi5cr8xW8cdm45moBSbcnlGLOh//lI=&amp;risl=&amp;pid=ImgRaw&amp;r=0" TargetMode="Externa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hyperlink" Target="https://www.fler.cz/drevokouzlo" TargetMode="External"/><Relationship Id="rId4" Type="http://schemas.openxmlformats.org/officeDocument/2006/relationships/hyperlink" Target="https://sklarnalibenka.cz/" TargetMode="Externa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</p:bgPr>
    </p:bg>
    <p:spTree>
      <p:nvGrpSpPr>
        <p:cNvPr id="17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Google Shape;102;p16"/>
          <p:cNvSpPr/>
          <p:nvPr/>
        </p:nvSpPr>
        <p:spPr>
          <a:xfrm>
            <a:off x="0" y="0"/>
            <a:ext cx="12188952" cy="6858000"/>
          </a:xfrm>
          <a:prstGeom prst="rect"/>
          <a:solidFill>
            <a:schemeClr val="dk1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152" name="Google Shape;103;p16" descr="Obsah obrázku text, stůl, interiér, přenosný počítač  Popis se vygeneroval automaticky.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 amt="50000"/>
          </a:blip>
          <a:srcRect l="8023" t="0" r="0" b="-1"/>
          <a:stretch>
            <a:fillRect/>
          </a:stretch>
        </p:blipFill>
        <p:spPr>
          <a:xfrm>
            <a:off x="20" y="10"/>
            <a:ext cx="12191980" cy="6857990"/>
          </a:xfrm>
          <a:prstGeom prst="rect"/>
          <a:noFill/>
          <a:ln>
            <a:noFill/>
          </a:ln>
        </p:spPr>
      </p:pic>
      <p:sp>
        <p:nvSpPr>
          <p:cNvPr id="1048587" name="Google Shape;104;p16"/>
          <p:cNvSpPr txBox="1"/>
          <p:nvPr>
            <p:ph type="ctrTitle"/>
          </p:nvPr>
        </p:nvSpPr>
        <p:spPr>
          <a:xfrm>
            <a:off x="1524000" y="1122363"/>
            <a:ext cx="9144000" cy="306324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sz="6600" lang="cs-CZ">
                <a:solidFill>
                  <a:srgbClr val="FFFFFF"/>
                </a:solidFill>
              </a:rPr>
              <a:t>Marketing</a:t>
            </a:r>
          </a:p>
        </p:txBody>
      </p:sp>
      <p:sp>
        <p:nvSpPr>
          <p:cNvPr id="1048588" name="Google Shape;105;p16"/>
          <p:cNvSpPr txBox="1"/>
          <p:nvPr>
            <p:ph type="subTitle" idx="1"/>
          </p:nvPr>
        </p:nvSpPr>
        <p:spPr>
          <a:xfrm>
            <a:off x="1527048" y="4599432"/>
            <a:ext cx="9144000" cy="153619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 fontScale="79167" lnSpcReduction="20000"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cs-CZ">
                <a:solidFill>
                  <a:srgbClr val="FFFFFF"/>
                </a:solidFill>
              </a:rPr>
              <a:t>Emma Mrázová</a:t>
            </a:r>
          </a:p>
          <a:p>
            <a:pPr algn="ctr"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cs-CZ">
                <a:solidFill>
                  <a:srgbClr val="FFFFFF"/>
                </a:solidFill>
              </a:rPr>
              <a:t>Základní škola a mateřská škola Blížejov</a:t>
            </a:r>
            <a:endParaRPr>
              <a:solidFill>
                <a:srgbClr val="FFFFFF"/>
              </a:solidFill>
            </a:endParaRPr>
          </a:p>
          <a:p>
            <a:pPr algn="ctr"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cs-CZ">
                <a:solidFill>
                  <a:srgbClr val="FFFFFF"/>
                </a:solidFill>
              </a:rPr>
              <a:t>Závěrečná práce 9. ročníku </a:t>
            </a:r>
          </a:p>
          <a:p>
            <a:pPr algn="ctr"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cs-CZ">
                <a:solidFill>
                  <a:srgbClr val="FFFFFF"/>
                </a:solidFill>
              </a:rPr>
              <a:t>Školní rok 2021/2022</a:t>
            </a:r>
          </a:p>
          <a:p>
            <a:pPr algn="ctr"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48589" name="Google Shape;106;p16"/>
          <p:cNvSpPr/>
          <p:nvPr/>
        </p:nvSpPr>
        <p:spPr>
          <a:xfrm>
            <a:off x="3974206" y="4368623"/>
            <a:ext cx="4243589" cy="18288"/>
          </a:xfrm>
          <a:custGeom>
            <a:avLst/>
            <a:ah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4901"/>
            </a:srgbClr>
          </a:solidFill>
          <a:ln w="44450" cap="rnd" cmpd="sng">
            <a:solidFill>
              <a:srgbClr val="FFFFFF">
                <a:alpha val="74901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cap="none" sz="1800" i="0" strike="noStrike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Google Shape;164;p25"/>
          <p:cNvSpPr txBox="1"/>
          <p:nvPr>
            <p:ph type="title"/>
          </p:nvPr>
        </p:nvSpPr>
        <p:spPr>
          <a:xfrm>
            <a:off x="507601" y="267906"/>
            <a:ext cx="8266175" cy="1444752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Ukázky z akcí v Amsterdamu</a:t>
            </a:r>
            <a:r>
              <a:rPr lang="cs-CZ"/>
              <a:t> </a:t>
            </a:r>
          </a:p>
        </p:txBody>
      </p:sp>
      <p:sp>
        <p:nvSpPr>
          <p:cNvPr id="1048645" name="Google Shape;165;p25"/>
          <p:cNvSpPr txBox="1"/>
          <p:nvPr>
            <p:ph type="body" idx="1"/>
          </p:nvPr>
        </p:nvSpPr>
        <p:spPr>
          <a:xfrm>
            <a:off x="33965" y="1423326"/>
            <a:ext cx="4946644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sz="2800" lang="cs-CZ"/>
              <a:t>Kapela Psí vojáci</a:t>
            </a:r>
            <a:r>
              <a:rPr lang="cs-CZ"/>
              <a:t> </a:t>
            </a:r>
          </a:p>
        </p:txBody>
      </p:sp>
      <p:pic>
        <p:nvPicPr>
          <p:cNvPr id="2097159" name="Google Shape;166;p25" descr="Obsah obrázku text, osoba, skupina, interiér  Popis se vygeneroval automaticky."/>
          <p:cNvPicPr preferRelativeResize="0">
            <a:picLocks/>
          </p:cNvPicPr>
          <p:nvPr>
            <p:ph type="body" idx="2"/>
          </p:nvPr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245021" y="2250342"/>
            <a:ext cx="4393502" cy="4379125"/>
          </a:xfrm>
          <a:prstGeom prst="rect"/>
          <a:noFill/>
          <a:ln>
            <a:noFill/>
          </a:ln>
        </p:spPr>
      </p:pic>
      <p:sp>
        <p:nvSpPr>
          <p:cNvPr id="1048646" name="Google Shape;167;p25"/>
          <p:cNvSpPr txBox="1"/>
          <p:nvPr>
            <p:ph type="body" idx="3"/>
          </p:nvPr>
        </p:nvSpPr>
        <p:spPr>
          <a:xfrm>
            <a:off x="6206262" y="1497842"/>
            <a:ext cx="4946644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sz="2800" lang="cs-CZ"/>
              <a:t>Pořad Na Stojáka v zahraničí</a:t>
            </a:r>
          </a:p>
        </p:txBody>
      </p:sp>
      <p:pic>
        <p:nvPicPr>
          <p:cNvPr id="2097160" name="Google Shape;168;p25" descr="Obsah obrázku osoba, interiér, strop  Popis se vygeneroval automaticky."/>
          <p:cNvPicPr preferRelativeResize="0">
            <a:picLocks/>
          </p:cNvPicPr>
          <p:nvPr>
            <p:ph type="body" idx="4"/>
          </p:nvPr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6269601" y="2321754"/>
            <a:ext cx="4589930" cy="436474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</p:bgPr>
    </p:bg>
    <p:spTree>
      <p:nvGrpSpPr>
        <p:cNvPr id="66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Google Shape;173;p26" descr="Obsah obrázku text, tráva, savci  Popis se vygeneroval automaticky.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10226" t="0" r="-8" b="0"/>
          <a:stretch>
            <a:fillRect/>
          </a:stretch>
        </p:blipFill>
        <p:spPr>
          <a:xfrm>
            <a:off x="-57489" y="10"/>
            <a:ext cx="12191981" cy="6857991"/>
          </a:xfrm>
          <a:prstGeom prst="rect"/>
          <a:noFill/>
          <a:ln>
            <a:noFill/>
          </a:ln>
        </p:spPr>
      </p:pic>
      <p:sp>
        <p:nvSpPr>
          <p:cNvPr id="1048654" name="Google Shape;174;p26"/>
          <p:cNvSpPr txBox="1"/>
          <p:nvPr>
            <p:ph type="title"/>
          </p:nvPr>
        </p:nvSpPr>
        <p:spPr>
          <a:xfrm>
            <a:off x="715575" y="308525"/>
            <a:ext cx="10515600" cy="132570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Projekt</a:t>
            </a:r>
          </a:p>
        </p:txBody>
      </p:sp>
      <p:sp>
        <p:nvSpPr>
          <p:cNvPr id="1048655" name="Google Shape;175;p26"/>
          <p:cNvSpPr txBox="1"/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p>
            <a:pPr algn="l" indent="-228600" lvl="0" marL="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cs-CZ"/>
              <a:t>webové stránky</a:t>
            </a:r>
          </a:p>
          <a:p>
            <a:pPr algn="l" indent="-2286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cs-CZ"/>
              <a:t>sociální sítě </a:t>
            </a:r>
          </a:p>
          <a:p>
            <a:pPr algn="l" indent="-508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Google Shape;18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Zdroje</a:t>
            </a:r>
          </a:p>
        </p:txBody>
      </p:sp>
      <p:sp>
        <p:nvSpPr>
          <p:cNvPr id="1048659" name="Google Shape;181;p27"/>
          <p:cNvSpPr txBox="1"/>
          <p:nvPr>
            <p:ph type="body" idx="1"/>
          </p:nvPr>
        </p:nvSpPr>
        <p:spPr>
          <a:xfrm>
            <a:off x="587086" y="1591830"/>
            <a:ext cx="105156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p>
            <a:pPr algn="l" indent="-228600" lvl="0" marL="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sz="1200" lang="cs-CZ" u="sng">
                <a:solidFill>
                  <a:schemeClr val="hlink"/>
                </a:solidFill>
                <a:hlinkClick r:id="rId1"/>
              </a:rPr>
              <a:t>https://trendinghot.net/wp-content/uploads/2017/10/atlanta-digital-marketing-social-media-agency-go-getter-marketing-group-2.jpg</a:t>
            </a:r>
            <a:endParaRPr sz="1200"/>
          </a:p>
          <a:p>
            <a:pPr algn="l" indent="-2286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sz="1200" lang="cs-CZ" u="sng">
                <a:solidFill>
                  <a:schemeClr val="hlink"/>
                </a:solidFill>
                <a:hlinkClick r:id="rId2"/>
              </a:rPr>
              <a:t>https://www.bing.com/images/search?view=detailV2&amp;ccid=7X%2bcdIVy&amp;id=26D371A50F8B81FDC83CEC09C19832742CEFEB80&amp;thid=OIP.7X-cdIVyl5-J7zzZb9cFYAHaHa&amp;mediaurl=https%3a%2f%2fyt3.ggpht.com%2fa%2fAATXAJz--s1e9PpW5pSjeJpqFpSePjCBFClfKxYjNGjV%3ds900-c-k-c0xffffffff-no-rj-mo&amp;cdnurl=https%3a%2f%2fth.bing.com%2fth%2fid%2fR.ed7f9c748572979f89ef3cd96fd70560%3frik%3dgOvvLHQymMEJ7A%26pid%3dImgRaw%26r%3d0&amp;exph=900&amp;expw=900&amp;q=alza&amp;simid=607999741178745417&amp;FORM=IRPRST&amp;ck=BEC8C0EC22D0608B8B0485B62A44125B&amp;selectedIndex=1</a:t>
            </a:r>
          </a:p>
          <a:p>
            <a:pPr algn="l" indent="-2286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sz="1200" lang="cs-CZ" u="sng">
                <a:solidFill>
                  <a:schemeClr val="hlink"/>
                </a:solidFill>
                <a:hlinkClick r:id="rId3"/>
              </a:rPr>
              <a:t>https://th.bing.com/th/id/OIP.i2Yc9x8uQMYlLLpMzlzsRwHaEy?w=256&amp;h=180&amp;c=7&amp;r=0&amp;o=5&amp;pid=1.7</a:t>
            </a:r>
          </a:p>
          <a:p>
            <a:pPr algn="l" indent="-2286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sz="1200" lang="cs-CZ" u="sng">
                <a:solidFill>
                  <a:schemeClr val="hlink"/>
                </a:solidFill>
                <a:hlinkClick r:id="rId4"/>
              </a:rPr>
              <a:t>https://th.bing.com/th/id/R.d94615aaae75ce486441c0f7d61e5263?rik=MEV%2b2z4%2bzn8Lfg&amp;riu=http%3a%2f%2fs2.readgur.com%2fstore%2fdata%2f000869839_1-3e6b3aee6bac160730a47dbadb1ec112.png&amp;ehk=F2wBwISsD3GW8oi5cr8xW8cdm45moBSbcnlGLOh%2f%2flI%3d&amp;risl=&amp;pid=ImgRaw&amp;r=0</a:t>
            </a:r>
          </a:p>
          <a:p>
            <a:pPr algn="l" indent="-1524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algn="l" indent="-1524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  <a:p>
            <a:pPr algn="l" indent="-508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</a:p>
          <a:p>
            <a:pPr algn="l" indent="-508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Google Shape;186;p28"/>
          <p:cNvSpPr txBox="1"/>
          <p:nvPr>
            <p:ph type="title"/>
          </p:nvPr>
        </p:nvSpPr>
        <p:spPr>
          <a:xfrm>
            <a:off x="1528432" y="2786231"/>
            <a:ext cx="8267296" cy="144655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p>
            <a:pPr algn="ctr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Děkuji za pozornost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Google Shape;111;p17"/>
          <p:cNvSpPr txBox="1"/>
          <p:nvPr/>
        </p:nvSpPr>
        <p:spPr>
          <a:xfrm>
            <a:off x="505953" y="216773"/>
            <a:ext cx="10061275" cy="7597099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sz="4400" i="0" lang="cs-CZ" strike="noStrike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Prohlášení: 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Prohlašuji, že jsem závěrečnou práci zpracovala samostatně za použití literatury a ostatních zdrojů v ní uvedených.</a:t>
            </a:r>
            <a:r>
              <a:rPr sz="1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44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Poděkování: 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Chtěla bych poděkovat Lucii Kovaříkové za poskytnutí rozhovoru. Mému taťkovi Milanu Mrázovi za poskytnutí zkoušky marketingu (webové stránky) na jeho fotkách. Paní učitelce Dostálové za pomoc s anotací v Angličtině. Paní učitelce Křížové za opravení textu mé závěrečné práce a hlavně paní učitelce Mundilové za pomoc s tvořením závěrečné práce.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44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Motto: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,,Marketing je válka vjemů.“ – Tomáš Durčák 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br>
              <a:rPr sz="1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Google Shape;116;p18"/>
          <p:cNvSpPr txBox="1"/>
          <p:nvPr/>
        </p:nvSpPr>
        <p:spPr>
          <a:xfrm>
            <a:off x="386822" y="411719"/>
            <a:ext cx="9833515" cy="47523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44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Anotace: 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Jmenuji se Emma Mrázová, je mi 15 let a bydlím v Blížejově, kde jsem navštěvovala první stupeň Zš. Nyní chodím již čtvrtým rokem na druhý stupeň na Zš Blížejov. </a:t>
            </a: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name is Emma Mrázová, I am 15 years old and I live in Blížejov, where I attended the first grade of elementary school. Now I have been attending the second grade at the Blížejov Elementary School for the fourth year.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Google Shape;121;p19"/>
          <p:cNvSpPr txBox="1"/>
          <p:nvPr/>
        </p:nvSpPr>
        <p:spPr>
          <a:xfrm>
            <a:off x="539691" y="669086"/>
            <a:ext cx="10636500" cy="4726900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44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Obsah: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1. </a:t>
            </a:r>
            <a:r>
              <a:rPr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Úvod- Co je marketing (vysvětlení) 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2. </a:t>
            </a:r>
            <a:r>
              <a:rPr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Stať- 1. Kde se se s ním setkáváme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    2. Příklad setkání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    3. Rozhovor: Rozdíly mezi Českem a cizinou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 v uměleckých oblastech </a:t>
            </a:r>
            <a:endParaRPr altLang="en-US" lang="zh-CN"/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                           Ukázky s obrázky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            4. Projekt s využitím marketingu 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sz="2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Závěr- V čem je práce dobrá a rozloučení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br>
              <a:rPr sz="1800" lang="cs-CZ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46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Google Shape;126;p20"/>
          <p:cNvSpPr txBox="1"/>
          <p:nvPr>
            <p:ph type="title"/>
          </p:nvPr>
        </p:nvSpPr>
        <p:spPr>
          <a:xfrm>
            <a:off x="565149" y="1204721"/>
            <a:ext cx="3609983" cy="144655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Co je to marketing?</a:t>
            </a:r>
          </a:p>
        </p:txBody>
      </p:sp>
      <p:sp>
        <p:nvSpPr>
          <p:cNvPr id="1048615" name="Google Shape;127;p20"/>
          <p:cNvSpPr txBox="1"/>
          <p:nvPr>
            <p:ph type="body" idx="1"/>
          </p:nvPr>
        </p:nvSpPr>
        <p:spPr>
          <a:xfrm>
            <a:off x="565150" y="2691638"/>
            <a:ext cx="3609983" cy="318858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p>
            <a:pPr algn="l" indent="-228600" lvl="0" marL="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Význam tohoto slova není, nebyl by přesný</a:t>
            </a:r>
          </a:p>
          <a:p>
            <a:pPr algn="l" indent="-2286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Toto slovo se překrývá s reklamou a prodejem</a:t>
            </a:r>
          </a:p>
          <a:p>
            <a:pPr algn="l" indent="-508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</a:p>
        </p:txBody>
      </p:sp>
      <p:pic>
        <p:nvPicPr>
          <p:cNvPr id="2097153" name="Google Shape;128;p2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4745184" y="1497220"/>
            <a:ext cx="6427653" cy="412723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49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Google Shape;133;p21"/>
          <p:cNvSpPr txBox="1"/>
          <p:nvPr>
            <p:ph type="title"/>
          </p:nvPr>
        </p:nvSpPr>
        <p:spPr>
          <a:xfrm>
            <a:off x="565149" y="1204721"/>
            <a:ext cx="5472909" cy="144655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Kde se s ním setkáme a příklad</a:t>
            </a:r>
          </a:p>
        </p:txBody>
      </p:sp>
      <p:sp>
        <p:nvSpPr>
          <p:cNvPr id="1048619" name="Google Shape;134;p21"/>
          <p:cNvSpPr txBox="1"/>
          <p:nvPr>
            <p:ph type="body" idx="1"/>
          </p:nvPr>
        </p:nvSpPr>
        <p:spPr>
          <a:xfrm>
            <a:off x="565150" y="2691638"/>
            <a:ext cx="5472909" cy="318858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p>
            <a:pPr algn="l" indent="-228600" lvl="0" marL="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televizi, rádiu na sociálních sítích, nebo dokonce i venku (billboard,...)</a:t>
            </a:r>
          </a:p>
          <a:p>
            <a:pPr algn="l" indent="-2286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Velké společnosti, jako Alza, Zalando, Aliexpress,... </a:t>
            </a:r>
          </a:p>
        </p:txBody>
      </p:sp>
      <p:pic>
        <p:nvPicPr>
          <p:cNvPr id="2097154" name="Google Shape;135;p21" descr="Obsah obrázku klipart, automat  Popis se vygeneroval automaticky.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6969555" y="1497220"/>
            <a:ext cx="4104300" cy="412723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52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Google Shape;140;p22"/>
          <p:cNvSpPr txBox="1"/>
          <p:nvPr>
            <p:ph type="title"/>
          </p:nvPr>
        </p:nvSpPr>
        <p:spPr>
          <a:xfrm>
            <a:off x="565149" y="1204721"/>
            <a:ext cx="3609983" cy="144655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 fontScale="90000"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sz="3700" lang="cs-CZ">
                <a:latin typeface="Calibri"/>
                <a:ea typeface="Calibri"/>
                <a:cs typeface="Calibri"/>
                <a:sym typeface="Calibri"/>
              </a:rPr>
              <a:t>Marketing malých společností</a:t>
            </a:r>
          </a:p>
        </p:txBody>
      </p:sp>
      <p:sp>
        <p:nvSpPr>
          <p:cNvPr id="1048623" name="Google Shape;141;p22"/>
          <p:cNvSpPr txBox="1"/>
          <p:nvPr>
            <p:ph type="body" idx="1"/>
          </p:nvPr>
        </p:nvSpPr>
        <p:spPr>
          <a:xfrm>
            <a:off x="565150" y="2691638"/>
            <a:ext cx="3609983" cy="318858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p>
            <a:pPr algn="l" indent="-4064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cs-CZ"/>
              <a:t>Webové stránky</a:t>
            </a:r>
          </a:p>
          <a:p>
            <a:pPr algn="l" indent="-4064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cs-CZ"/>
              <a:t>Sociální sítě</a:t>
            </a:r>
          </a:p>
          <a:p>
            <a:pPr algn="l"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 </a:t>
            </a:r>
          </a:p>
          <a:p>
            <a:pPr algn="l" indent="-508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</a:p>
        </p:txBody>
      </p:sp>
      <p:pic>
        <p:nvPicPr>
          <p:cNvPr id="2097155" name="Google Shape;142;p22" descr="Obsah obrázku text  Popis se vygeneroval automaticky.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0" b="0"/>
          <a:stretch>
            <a:fillRect/>
          </a:stretch>
        </p:blipFill>
        <p:spPr>
          <a:xfrm>
            <a:off x="8228645" y="1198111"/>
            <a:ext cx="3967348" cy="4676770"/>
          </a:xfrm>
          <a:prstGeom prst="rect"/>
          <a:noFill/>
          <a:ln>
            <a:noFill/>
          </a:ln>
        </p:spPr>
      </p:pic>
      <p:pic>
        <p:nvPicPr>
          <p:cNvPr id="2097156" name="Google Shape;143;p22" descr="Obsah obrázku osoba, jídlo  Popis se vygeneroval automaticky.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l="0" t="0" r="0" b="0"/>
          <a:stretch>
            <a:fillRect/>
          </a:stretch>
        </p:blipFill>
        <p:spPr>
          <a:xfrm>
            <a:off x="4048651" y="1198111"/>
            <a:ext cx="3967348" cy="4676770"/>
          </a:xfrm>
          <a:prstGeom prst="rect"/>
          <a:noFill/>
          <a:ln>
            <a:noFill/>
          </a:ln>
        </p:spPr>
      </p:pic>
      <p:sp>
        <p:nvSpPr>
          <p:cNvPr id="1048624" name="Google Shape;144;p22"/>
          <p:cNvSpPr txBox="1"/>
          <p:nvPr/>
        </p:nvSpPr>
        <p:spPr>
          <a:xfrm>
            <a:off x="8330425" y="6042288"/>
            <a:ext cx="3763800" cy="3540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1100" lang="cs-CZ" u="sng">
                <a:solidFill>
                  <a:schemeClr val="hlink"/>
                </a:solidFill>
                <a:hlinkClick r:id="rId3"/>
              </a:rPr>
              <a:t>Dřevokouzlo | Fler.cz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25" name="Google Shape;145;p22"/>
          <p:cNvSpPr txBox="1"/>
          <p:nvPr/>
        </p:nvSpPr>
        <p:spPr>
          <a:xfrm>
            <a:off x="3973475" y="6042300"/>
            <a:ext cx="3967200" cy="3540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1100" lang="cs-CZ" u="sng">
                <a:solidFill>
                  <a:schemeClr val="hlink"/>
                </a:solidFill>
                <a:hlinkClick r:id="rId4"/>
              </a:rPr>
              <a:t>Sklárna Liběnka (sklarnalibenka.cz)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55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Google Shape;150;p23"/>
          <p:cNvSpPr txBox="1"/>
          <p:nvPr>
            <p:ph type="title"/>
          </p:nvPr>
        </p:nvSpPr>
        <p:spPr>
          <a:xfrm>
            <a:off x="565149" y="1204721"/>
            <a:ext cx="6002798" cy="144655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s-CZ">
                <a:latin typeface="Calibri"/>
                <a:ea typeface="Calibri"/>
                <a:cs typeface="Calibri"/>
                <a:sym typeface="Calibri"/>
              </a:rPr>
              <a:t>Rozdíly mezi Českem a cizinou</a:t>
            </a:r>
          </a:p>
        </p:txBody>
      </p:sp>
      <p:sp>
        <p:nvSpPr>
          <p:cNvPr id="1048629" name="Google Shape;151;p23"/>
          <p:cNvSpPr txBox="1"/>
          <p:nvPr>
            <p:ph type="body" idx="1"/>
          </p:nvPr>
        </p:nvSpPr>
        <p:spPr>
          <a:xfrm>
            <a:off x="565150" y="2691638"/>
            <a:ext cx="6002798" cy="318858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p>
            <a:pPr algn="l" indent="-228600" lvl="0" marL="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Jiné pracovní podmínky (smlouvy)</a:t>
            </a:r>
          </a:p>
          <a:p>
            <a:pPr algn="l" indent="-228600" lvl="0" marL="2286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Příklady originálních pravidel ve smlouvách </a:t>
            </a:r>
          </a:p>
        </p:txBody>
      </p:sp>
      <p:pic>
        <p:nvPicPr>
          <p:cNvPr id="2097157" name="Google Shape;152;p23" descr="Obsah obrázku text  Popis se vygeneroval automaticky.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3882" r="1" b="0"/>
          <a:stretch>
            <a:fillRect/>
          </a:stretch>
        </p:blipFill>
        <p:spPr>
          <a:xfrm>
            <a:off x="7494078" y="1096772"/>
            <a:ext cx="4240722" cy="5761228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</p:bgPr>
    </p:bg>
    <p:spTree>
      <p:nvGrpSpPr>
        <p:cNvPr id="58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Google Shape;157;p24"/>
          <p:cNvSpPr txBox="1"/>
          <p:nvPr>
            <p:ph type="title"/>
          </p:nvPr>
        </p:nvSpPr>
        <p:spPr>
          <a:xfrm>
            <a:off x="565149" y="1204721"/>
            <a:ext cx="4114799" cy="1446550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p>
            <a:pPr algn="l"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sz="3400" lang="cs-CZ">
                <a:latin typeface="Calibri"/>
                <a:ea typeface="Calibri"/>
                <a:cs typeface="Calibri"/>
                <a:sym typeface="Calibri"/>
              </a:rPr>
              <a:t>Marketing v uměleckých oblastech</a:t>
            </a:r>
            <a:r>
              <a:rPr sz="3400" lang="cs-CZ"/>
              <a:t> </a:t>
            </a:r>
          </a:p>
        </p:txBody>
      </p:sp>
      <p:sp>
        <p:nvSpPr>
          <p:cNvPr id="1048633" name="Google Shape;158;p24"/>
          <p:cNvSpPr txBox="1"/>
          <p:nvPr>
            <p:ph type="body" idx="1"/>
          </p:nvPr>
        </p:nvSpPr>
        <p:spPr>
          <a:xfrm>
            <a:off x="565150" y="2691638"/>
            <a:ext cx="4114799" cy="3188586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p>
            <a:pPr algn="l" indent="-228600" lvl="0" marL="228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Promování fotek pro divadlo a ostatní společenské akce</a:t>
            </a:r>
          </a:p>
          <a:p>
            <a:pPr algn="l" indent="0" lvl="0" mar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</a:p>
        </p:txBody>
      </p:sp>
      <p:pic>
        <p:nvPicPr>
          <p:cNvPr id="2097158" name="Google Shape;159;p24" descr="Obsah obrázku text  Popis se vygeneroval automaticky.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0" t="0" r="-2" b="1573"/>
          <a:stretch>
            <a:fillRect/>
          </a:stretch>
        </p:blipFill>
        <p:spPr>
          <a:xfrm>
            <a:off x="5224242" y="10"/>
            <a:ext cx="6967758" cy="685799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M2006C3MNG</dc:creator>
  <dcterms:created xsi:type="dcterms:W3CDTF">2022-06-06T19:25:53Z</dcterms:created>
  <dcterms:modified xsi:type="dcterms:W3CDTF">2022-06-06T19:25:53Z</dcterms:modified>
</cp:coreProperties>
</file>