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0" r:id="rId9"/>
    <p:sldId id="261" r:id="rId10"/>
    <p:sldId id="268" r:id="rId11"/>
    <p:sldId id="269" r:id="rId12"/>
    <p:sldId id="270" r:id="rId13"/>
    <p:sldId id="262" r:id="rId14"/>
    <p:sldId id="259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98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00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49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52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1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97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1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42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6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54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14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1AC0C9-D04E-4AF1-88D2-AD1CD085102A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CF244B5-EFED-47B7-9686-036E81C3664C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61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-nuv.npi.cz/p-kap/agro-2000-a-sssz.html" TargetMode="External"/><Relationship Id="rId2" Type="http://schemas.openxmlformats.org/officeDocument/2006/relationships/hyperlink" Target="https://meclovska.cz/sluzby/zivocisna-vyrob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rallivingtoday.com/livestock/what-do-pigs-eat/" TargetMode="External"/><Relationship Id="rId5" Type="http://schemas.openxmlformats.org/officeDocument/2006/relationships/hyperlink" Target="https://www.regionplzen.cz/zpravodajstvi/skolni-statek-horsov-ma-novou-robotickou-staj-153300/" TargetMode="External"/><Relationship Id="rId4" Type="http://schemas.openxmlformats.org/officeDocument/2006/relationships/hyperlink" Target="https://www.direttanews.it/2011/05/18/allevamento-suini-transgenici-inizia-l%E2%80%99allevamento-dei-suini-transgenici-via-libera-del-consiglio-superiore-della-sanita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eno, tráva, savci, ležící&#10;&#10;Popis byl vytvořen automaticky">
            <a:extLst>
              <a:ext uri="{FF2B5EF4-FFF2-40B4-BE49-F238E27FC236}">
                <a16:creationId xmlns:a16="http://schemas.microsoft.com/office/drawing/2014/main" id="{2BB21F0E-2EDE-BBEA-8D57-9F4C1C363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774"/>
          <a:stretch/>
        </p:blipFill>
        <p:spPr>
          <a:xfrm>
            <a:off x="4110127" y="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0AE080A-25BD-44B8-B919-C0043A821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954" y="834394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000" dirty="0"/>
              <a:t>ZÁKLADNÍ ŠKOLA A MATEŘSKÁ ŠKOLA</a:t>
            </a:r>
            <a:br>
              <a:rPr lang="cs-CZ" sz="4000" dirty="0"/>
            </a:br>
            <a:r>
              <a:rPr lang="cs-CZ" sz="4000" dirty="0"/>
              <a:t>BLÍŽEJOV</a:t>
            </a:r>
            <a:br>
              <a:rPr lang="cs-CZ" sz="4400" dirty="0"/>
            </a:br>
            <a:r>
              <a:rPr lang="cs-CZ" sz="4800" b="1" dirty="0"/>
              <a:t>Zootechnička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D10768-AA93-42BC-9AFF-304C6F054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000" dirty="0"/>
              <a:t>Zpracovala: Tereza Pezlová</a:t>
            </a:r>
          </a:p>
          <a:p>
            <a:pPr algn="l"/>
            <a:r>
              <a:rPr lang="cs-CZ" sz="2000" dirty="0"/>
              <a:t>Datum: 30.5.2022</a:t>
            </a:r>
          </a:p>
          <a:p>
            <a:pPr algn="l"/>
            <a:r>
              <a:rPr lang="cs-CZ" sz="2000" dirty="0"/>
              <a:t>Ročník: IX.</a:t>
            </a:r>
          </a:p>
        </p:txBody>
      </p:sp>
    </p:spTree>
    <p:extLst>
      <p:ext uri="{BB962C8B-B14F-4D97-AF65-F5344CB8AC3E}">
        <p14:creationId xmlns:p14="http://schemas.microsoft.com/office/powerpoint/2010/main" val="389133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F0AF9-3D54-848E-60E7-E9C05F52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Fotografie farmy</a:t>
            </a:r>
          </a:p>
        </p:txBody>
      </p:sp>
      <p:pic>
        <p:nvPicPr>
          <p:cNvPr id="8" name="Obrázek 7" descr="Obsah obrázku schod, cement, kámen&#10;&#10;Popis byl vytvořen automaticky">
            <a:extLst>
              <a:ext uri="{FF2B5EF4-FFF2-40B4-BE49-F238E27FC236}">
                <a16:creationId xmlns:a16="http://schemas.microsoft.com/office/drawing/2014/main" id="{21D8EF9C-753E-E45D-8311-8A4DEE60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8618" y="2581837"/>
            <a:ext cx="3269137" cy="2451853"/>
          </a:xfrm>
          <a:prstGeom prst="rect">
            <a:avLst/>
          </a:prstGeom>
        </p:spPr>
      </p:pic>
      <p:pic>
        <p:nvPicPr>
          <p:cNvPr id="11" name="Obrázek 10" descr="Obsah obrázku obloha, exteriér, země, zaparkované&#10;&#10;Popis byl vytvořen automaticky">
            <a:extLst>
              <a:ext uri="{FF2B5EF4-FFF2-40B4-BE49-F238E27FC236}">
                <a16:creationId xmlns:a16="http://schemas.microsoft.com/office/drawing/2014/main" id="{0103C139-FD59-8BFA-D8E8-95645D6DF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29" y="2173195"/>
            <a:ext cx="4358851" cy="32691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499DEA5-F68C-4502-2C8C-93873BB5C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050" y="2581838"/>
            <a:ext cx="3269136" cy="24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F9D04-3B5A-8647-30F0-1A7217CB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Fotografie telat</a:t>
            </a:r>
          </a:p>
        </p:txBody>
      </p:sp>
      <p:pic>
        <p:nvPicPr>
          <p:cNvPr id="4" name="Obrázek 3" descr="Obsah obrázku savci, plněné&#10;&#10;Popis byl vytvořen automaticky">
            <a:extLst>
              <a:ext uri="{FF2B5EF4-FFF2-40B4-BE49-F238E27FC236}">
                <a16:creationId xmlns:a16="http://schemas.microsoft.com/office/drawing/2014/main" id="{47F1D7B6-916B-BB73-9EC4-D72130CA3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785" y="2424414"/>
            <a:ext cx="4195955" cy="3146966"/>
          </a:xfrm>
          <a:prstGeom prst="rect">
            <a:avLst/>
          </a:prstGeom>
        </p:spPr>
      </p:pic>
      <p:pic>
        <p:nvPicPr>
          <p:cNvPr id="7" name="Obrázek 6" descr="Obsah obrázku patro, interiér, špinavé&#10;&#10;Popis byl vytvořen automaticky">
            <a:extLst>
              <a:ext uri="{FF2B5EF4-FFF2-40B4-BE49-F238E27FC236}">
                <a16:creationId xmlns:a16="http://schemas.microsoft.com/office/drawing/2014/main" id="{950B9DE4-E8D7-93C2-36E3-6BA5747D0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8501" y="2424412"/>
            <a:ext cx="4195958" cy="31469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D67A8DD-B2CB-3F5C-09A9-F50FDCD5C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4219" y="2424413"/>
            <a:ext cx="4195956" cy="31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6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346A79-E4E3-C3C4-E087-5511F504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Fotografie krav</a:t>
            </a:r>
          </a:p>
        </p:txBody>
      </p:sp>
      <p:pic>
        <p:nvPicPr>
          <p:cNvPr id="5" name="Obrázek 4" descr="Obsah obrázku ruční vozík&#10;&#10;Popis byl vytvořen automaticky">
            <a:extLst>
              <a:ext uri="{FF2B5EF4-FFF2-40B4-BE49-F238E27FC236}">
                <a16:creationId xmlns:a16="http://schemas.microsoft.com/office/drawing/2014/main" id="{4E3F5EF7-EB15-B8A3-0452-BF790FAEC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4894" y="2439065"/>
            <a:ext cx="2899089" cy="21743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425C37-132B-9156-5BF2-5A3CACAEC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22" y="2076678"/>
            <a:ext cx="3865454" cy="2899090"/>
          </a:xfrm>
          <a:prstGeom prst="rect">
            <a:avLst/>
          </a:prstGeom>
        </p:spPr>
      </p:pic>
      <p:pic>
        <p:nvPicPr>
          <p:cNvPr id="11" name="Obrázek 10" descr="Obsah obrázku kráva, plot, stojící, pero&#10;&#10;Popis byl vytvořen automaticky">
            <a:extLst>
              <a:ext uri="{FF2B5EF4-FFF2-40B4-BE49-F238E27FC236}">
                <a16:creationId xmlns:a16="http://schemas.microsoft.com/office/drawing/2014/main" id="{71F708A9-607A-78F5-56B4-B41A70764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27" y="2076678"/>
            <a:ext cx="3865453" cy="28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C2466-62C2-4BC5-A078-CDF6CAA1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635278-2658-4F89-AAB4-43730B2B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Lepší je práce se zvířaty, než s lidmi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Je zajímavá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Není monotónní</a:t>
            </a:r>
          </a:p>
        </p:txBody>
      </p:sp>
    </p:spTree>
    <p:extLst>
      <p:ext uri="{BB962C8B-B14F-4D97-AF65-F5344CB8AC3E}">
        <p14:creationId xmlns:p14="http://schemas.microsoft.com/office/powerpoint/2010/main" val="221467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D96C4-EEC7-2BEB-5557-54B657BA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2C7F2B-E6ED-3936-7068-4B216D19E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Živočišná výroba | </a:t>
            </a:r>
            <a:r>
              <a:rPr lang="cs-CZ" dirty="0" err="1">
                <a:hlinkClick r:id="rId2"/>
              </a:rPr>
              <a:t>Meclovská</a:t>
            </a:r>
            <a:r>
              <a:rPr lang="cs-CZ" dirty="0">
                <a:hlinkClick r:id="rId2"/>
              </a:rPr>
              <a:t> zemědělská a.s. (meclovska.cz)</a:t>
            </a:r>
            <a:endParaRPr lang="cs-CZ" dirty="0"/>
          </a:p>
          <a:p>
            <a:r>
              <a:rPr lang="cs-CZ" dirty="0">
                <a:hlinkClick r:id="rId3"/>
              </a:rPr>
              <a:t>Agronom i zootechnik – společnost Agro 2000 vychovává odborníky ve vlastní škole, Národní pedagogický institut České republiky (dříve Národní ústav pro vzdělávání) (npi.cz)</a:t>
            </a:r>
            <a:endParaRPr lang="cs-CZ" dirty="0"/>
          </a:p>
          <a:p>
            <a:r>
              <a:rPr lang="it-IT" dirty="0">
                <a:hlinkClick r:id="rId4"/>
              </a:rPr>
              <a:t>Inizia l’allevamento dei suini transgenici: via libera del Consiglio Superiore della Sanità (direttanews.it)</a:t>
            </a:r>
            <a:endParaRPr lang="cs-CZ" dirty="0"/>
          </a:p>
          <a:p>
            <a:r>
              <a:rPr lang="cs-CZ" dirty="0">
                <a:hlinkClick r:id="rId5"/>
              </a:rPr>
              <a:t>Školní statek </a:t>
            </a:r>
            <a:r>
              <a:rPr lang="cs-CZ" dirty="0" err="1">
                <a:hlinkClick r:id="rId5"/>
              </a:rPr>
              <a:t>Horšov</a:t>
            </a:r>
            <a:r>
              <a:rPr lang="cs-CZ" dirty="0">
                <a:hlinkClick r:id="rId5"/>
              </a:rPr>
              <a:t> má novou robotickou stáj | ZPRÁVY - Plzeň | REGIONPLZEN.CZ</a:t>
            </a:r>
            <a:endParaRPr lang="cs-CZ" dirty="0"/>
          </a:p>
          <a:p>
            <a:r>
              <a:rPr lang="pl-PL" dirty="0">
                <a:hlinkClick r:id="rId6"/>
              </a:rPr>
              <a:t>Co </a:t>
            </a:r>
            <a:r>
              <a:rPr lang="pl-PL" dirty="0" err="1">
                <a:hlinkClick r:id="rId6"/>
              </a:rPr>
              <a:t>prasata</a:t>
            </a:r>
            <a:r>
              <a:rPr lang="pl-PL" dirty="0">
                <a:hlinkClick r:id="rId6"/>
              </a:rPr>
              <a:t> </a:t>
            </a:r>
            <a:r>
              <a:rPr lang="pl-PL" dirty="0" err="1">
                <a:hlinkClick r:id="rId6"/>
              </a:rPr>
              <a:t>jedí</a:t>
            </a:r>
            <a:r>
              <a:rPr lang="pl-PL" dirty="0">
                <a:hlinkClick r:id="rId6"/>
              </a:rPr>
              <a:t> | </a:t>
            </a:r>
            <a:r>
              <a:rPr lang="pl-PL" dirty="0" err="1">
                <a:hlinkClick r:id="rId6"/>
              </a:rPr>
              <a:t>Zde</a:t>
            </a:r>
            <a:r>
              <a:rPr lang="pl-PL" dirty="0">
                <a:hlinkClick r:id="rId6"/>
              </a:rPr>
              <a:t> je to, co je </a:t>
            </a:r>
            <a:r>
              <a:rPr lang="pl-PL" dirty="0" err="1">
                <a:hlinkClick r:id="rId6"/>
              </a:rPr>
              <a:t>třeba</a:t>
            </a:r>
            <a:r>
              <a:rPr lang="pl-PL" dirty="0">
                <a:hlinkClick r:id="rId6"/>
              </a:rPr>
              <a:t> </a:t>
            </a:r>
            <a:r>
              <a:rPr lang="pl-PL" dirty="0" err="1">
                <a:hlinkClick r:id="rId6"/>
              </a:rPr>
              <a:t>vědět</a:t>
            </a:r>
            <a:r>
              <a:rPr lang="pl-PL" dirty="0">
                <a:hlinkClick r:id="rId6"/>
              </a:rPr>
              <a:t> (rurallivingtoday.com)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962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411B3C2-02C1-431D-A17D-7D96EE8F8B98}"/>
              </a:ext>
            </a:extLst>
          </p:cNvPr>
          <p:cNvSpPr txBox="1"/>
          <p:nvPr/>
        </p:nvSpPr>
        <p:spPr>
          <a:xfrm>
            <a:off x="965201" y="643467"/>
            <a:ext cx="6255026" cy="505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Děkuji za pozornost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737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9E2D32B-D2E6-45C5-98A8-DE009DFC9C80}"/>
              </a:ext>
            </a:extLst>
          </p:cNvPr>
          <p:cNvSpPr txBox="1"/>
          <p:nvPr/>
        </p:nvSpPr>
        <p:spPr>
          <a:xfrm>
            <a:off x="638961" y="394283"/>
            <a:ext cx="109140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Prohlášení</a:t>
            </a:r>
          </a:p>
          <a:p>
            <a:r>
              <a:rPr lang="cs-CZ" dirty="0"/>
              <a:t> </a:t>
            </a:r>
            <a:r>
              <a:rPr lang="cs-CZ" sz="1600" dirty="0"/>
              <a:t>Prohlašuji, že jsem závěrečnou práci  zpracovala samostatně z použití literatury a ostatních zdrojů v ní uvedených</a:t>
            </a:r>
          </a:p>
          <a:p>
            <a:endParaRPr lang="cs-CZ" sz="1400" dirty="0"/>
          </a:p>
          <a:p>
            <a:endParaRPr lang="cs-CZ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Poděkování</a:t>
            </a:r>
          </a:p>
          <a:p>
            <a:r>
              <a:rPr lang="cs-CZ" sz="1600" dirty="0"/>
              <a:t>  Tímto bych chtěla poděkovat panu učiteli Wiesnerovi za pomoc při závěrečné práci, paní učitelce Křížové za její opravu a paní učitelce Dostálové za pomoc s přeložením mé anotace do anglického jazyka. Také děkuji paní zootechničce Zdeně Zídkové, která mě provedla po farmě ve Březí a odpověděla na všechny otázky k prvnímu rozhovoru. A také děkuji Janě Müllerové za odpovědi na otázky k druhému rozhovoru.</a:t>
            </a:r>
          </a:p>
          <a:p>
            <a:endParaRPr lang="cs-CZ" sz="1400" dirty="0"/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Anotace</a:t>
            </a:r>
          </a:p>
          <a:p>
            <a:r>
              <a:rPr lang="cs-CZ" dirty="0"/>
              <a:t>  </a:t>
            </a:r>
            <a:r>
              <a:rPr lang="cs-CZ" sz="1600" dirty="0"/>
              <a:t>Jmenuji se Tereza </a:t>
            </a:r>
            <a:r>
              <a:rPr lang="cs-CZ" sz="1600" dirty="0" err="1"/>
              <a:t>Pezlová</a:t>
            </a:r>
            <a:r>
              <a:rPr lang="cs-CZ" sz="1600" dirty="0"/>
              <a:t>, je mi 15 let a bydlím v Osvračíně. Navštěvuji Základní školu</a:t>
            </a:r>
          </a:p>
          <a:p>
            <a:r>
              <a:rPr lang="cs-CZ" sz="1600" dirty="0"/>
              <a:t>v Blížejově od roku 2018. Budu chodit na střední školu do Horšovského Týna a chtěla bych</a:t>
            </a:r>
          </a:p>
          <a:p>
            <a:r>
              <a:rPr lang="cs-CZ" sz="1600" dirty="0"/>
              <a:t>studovat </a:t>
            </a:r>
            <a:r>
              <a:rPr lang="cs-CZ" sz="1600" dirty="0" err="1"/>
              <a:t>agropodnikání</a:t>
            </a:r>
            <a:r>
              <a:rPr lang="cs-CZ" sz="1600" dirty="0"/>
              <a:t>. Chtěla bych být zootechnička. Moje koníčky jsou ježdění na koni,</a:t>
            </a:r>
          </a:p>
          <a:p>
            <a:r>
              <a:rPr lang="cs-CZ" sz="1600" dirty="0"/>
              <a:t>čtení, volejbal.</a:t>
            </a:r>
          </a:p>
          <a:p>
            <a:r>
              <a:rPr lang="cs-CZ" sz="1600" dirty="0"/>
              <a:t>  My </a:t>
            </a:r>
            <a:r>
              <a:rPr lang="cs-CZ" sz="1600" dirty="0" err="1"/>
              <a:t>name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Tereza </a:t>
            </a:r>
            <a:r>
              <a:rPr lang="cs-CZ" sz="1600" dirty="0" err="1"/>
              <a:t>Pezlová</a:t>
            </a:r>
            <a:r>
              <a:rPr lang="cs-CZ" sz="1600" dirty="0"/>
              <a:t>, </a:t>
            </a:r>
            <a:r>
              <a:rPr lang="cs-CZ" sz="1600" dirty="0" err="1"/>
              <a:t>I´m</a:t>
            </a:r>
            <a:r>
              <a:rPr lang="cs-CZ" sz="1600" dirty="0"/>
              <a:t> 15 </a:t>
            </a:r>
            <a:r>
              <a:rPr lang="cs-CZ" sz="1600" dirty="0" err="1"/>
              <a:t>years</a:t>
            </a:r>
            <a:r>
              <a:rPr lang="cs-CZ" sz="1600" dirty="0"/>
              <a:t> </a:t>
            </a:r>
            <a:r>
              <a:rPr lang="cs-CZ" sz="1600" dirty="0" err="1"/>
              <a:t>old</a:t>
            </a:r>
            <a:r>
              <a:rPr lang="cs-CZ" sz="1600" dirty="0"/>
              <a:t> and I live in Osvračín. I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attended</a:t>
            </a:r>
            <a:r>
              <a:rPr lang="cs-CZ" sz="1600" dirty="0"/>
              <a:t> </a:t>
            </a:r>
            <a:r>
              <a:rPr lang="cs-CZ" sz="1600" dirty="0" err="1"/>
              <a:t>primary</a:t>
            </a:r>
            <a:r>
              <a:rPr lang="cs-CZ" sz="1600" dirty="0"/>
              <a:t> </a:t>
            </a:r>
            <a:r>
              <a:rPr lang="cs-CZ" sz="1600" dirty="0" err="1"/>
              <a:t>school</a:t>
            </a:r>
            <a:r>
              <a:rPr lang="cs-CZ" sz="1600" dirty="0"/>
              <a:t> in Blížejov </a:t>
            </a:r>
            <a:r>
              <a:rPr lang="cs-CZ" sz="1600" dirty="0" err="1"/>
              <a:t>since</a:t>
            </a:r>
            <a:r>
              <a:rPr lang="cs-CZ" sz="1600" dirty="0"/>
              <a:t> 2018. </a:t>
            </a:r>
            <a:r>
              <a:rPr lang="cs-CZ" sz="1600" dirty="0" err="1"/>
              <a:t>I´m</a:t>
            </a:r>
            <a:r>
              <a:rPr lang="cs-CZ" sz="1600" dirty="0"/>
              <a:t> </a:t>
            </a:r>
            <a:r>
              <a:rPr lang="cs-CZ" sz="1600" dirty="0" err="1"/>
              <a:t>going</a:t>
            </a:r>
            <a:r>
              <a:rPr lang="cs-CZ" sz="1600" dirty="0"/>
              <a:t> to go to </a:t>
            </a:r>
            <a:r>
              <a:rPr lang="cs-CZ" sz="1600" dirty="0" err="1"/>
              <a:t>high</a:t>
            </a:r>
            <a:r>
              <a:rPr lang="cs-CZ" sz="1600" dirty="0"/>
              <a:t> </a:t>
            </a:r>
            <a:r>
              <a:rPr lang="cs-CZ" sz="1600" dirty="0" err="1"/>
              <a:t>school</a:t>
            </a:r>
            <a:r>
              <a:rPr lang="cs-CZ" sz="1600" dirty="0"/>
              <a:t> in Horšovský Týn and I </a:t>
            </a:r>
            <a:r>
              <a:rPr lang="cs-CZ" sz="1600" dirty="0" err="1"/>
              <a:t>would</a:t>
            </a:r>
            <a:r>
              <a:rPr lang="cs-CZ" sz="1600" dirty="0"/>
              <a:t> to study </a:t>
            </a:r>
            <a:r>
              <a:rPr lang="cs-CZ" sz="1600" dirty="0" err="1"/>
              <a:t>agribusiness</a:t>
            </a:r>
            <a:r>
              <a:rPr lang="cs-CZ" sz="1600" dirty="0"/>
              <a:t>. I </a:t>
            </a:r>
            <a:r>
              <a:rPr lang="cs-CZ" sz="1600" dirty="0" err="1"/>
              <a:t>would</a:t>
            </a:r>
            <a:r>
              <a:rPr lang="cs-CZ" sz="1600" dirty="0"/>
              <a:t> </a:t>
            </a:r>
            <a:r>
              <a:rPr lang="cs-CZ" sz="1600" dirty="0" err="1"/>
              <a:t>like</a:t>
            </a:r>
            <a:r>
              <a:rPr lang="cs-CZ" sz="1600" dirty="0"/>
              <a:t> to </a:t>
            </a:r>
            <a:r>
              <a:rPr lang="cs-CZ" sz="1600" dirty="0" err="1"/>
              <a:t>be</a:t>
            </a:r>
            <a:r>
              <a:rPr lang="cs-CZ" sz="1600" dirty="0"/>
              <a:t> </a:t>
            </a:r>
            <a:r>
              <a:rPr lang="cs-CZ" sz="1600" dirty="0" err="1"/>
              <a:t>zootechnician</a:t>
            </a:r>
            <a:r>
              <a:rPr lang="cs-CZ" sz="1600" dirty="0"/>
              <a:t>. </a:t>
            </a:r>
            <a:r>
              <a:rPr lang="cs-CZ" sz="1600" dirty="0" err="1"/>
              <a:t>I´m</a:t>
            </a:r>
            <a:r>
              <a:rPr lang="cs-CZ" sz="1600" dirty="0"/>
              <a:t> </a:t>
            </a:r>
            <a:r>
              <a:rPr lang="cs-CZ" sz="1600" dirty="0" err="1"/>
              <a:t>interested</a:t>
            </a:r>
            <a:r>
              <a:rPr lang="cs-CZ" sz="1600" dirty="0"/>
              <a:t> in </a:t>
            </a:r>
            <a:r>
              <a:rPr lang="cs-CZ" sz="1600" dirty="0" err="1"/>
              <a:t>horse</a:t>
            </a:r>
            <a:r>
              <a:rPr lang="cs-CZ" sz="1600" dirty="0"/>
              <a:t> </a:t>
            </a:r>
            <a:r>
              <a:rPr lang="cs-CZ" sz="1600" dirty="0" err="1"/>
              <a:t>riding</a:t>
            </a:r>
            <a:r>
              <a:rPr lang="cs-CZ" sz="1600" dirty="0"/>
              <a:t>, </a:t>
            </a:r>
            <a:r>
              <a:rPr lang="cs-CZ" sz="1600" dirty="0" err="1"/>
              <a:t>reading</a:t>
            </a:r>
            <a:r>
              <a:rPr lang="cs-CZ" sz="1600" dirty="0"/>
              <a:t>, </a:t>
            </a:r>
            <a:r>
              <a:rPr lang="cs-CZ" sz="1600" dirty="0" err="1"/>
              <a:t>volleyball</a:t>
            </a:r>
            <a:r>
              <a:rPr lang="cs-CZ" sz="1600" dirty="0"/>
              <a:t>.</a:t>
            </a:r>
          </a:p>
          <a:p>
            <a:endParaRPr lang="cs-CZ" sz="1400" dirty="0"/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Moto</a:t>
            </a:r>
          </a:p>
          <a:p>
            <a:r>
              <a:rPr lang="cs-CZ" sz="1600" dirty="0"/>
              <a:t>  „První a obdivuhodné řemeslo je zemědělství, kováře bych dal na druhé místo, tesařské na třetí.“</a:t>
            </a:r>
          </a:p>
          <a:p>
            <a:pPr algn="ctr"/>
            <a:r>
              <a:rPr lang="cs-CZ" sz="1600" dirty="0"/>
              <a:t>Jean Jacques Rousseau</a:t>
            </a:r>
          </a:p>
        </p:txBody>
      </p:sp>
    </p:spTree>
    <p:extLst>
      <p:ext uri="{BB962C8B-B14F-4D97-AF65-F5344CB8AC3E}">
        <p14:creationId xmlns:p14="http://schemas.microsoft.com/office/powerpoint/2010/main" val="179441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75578-EEFE-593F-E60E-9E787FCF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Obsah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6A8C1-1B05-0BF3-4539-90ADCFE23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/>
              <a:t> Úvod: Vybrané povolání</a:t>
            </a:r>
          </a:p>
          <a:p>
            <a:pPr marL="0" indent="0" algn="just">
              <a:buNone/>
            </a:pPr>
            <a:r>
              <a:rPr lang="cs-CZ" sz="2400" dirty="0"/>
              <a:t> Stať:    Vhodné studium</a:t>
            </a:r>
          </a:p>
          <a:p>
            <a:pPr marL="0" indent="0" algn="just">
              <a:buNone/>
            </a:pPr>
            <a:r>
              <a:rPr lang="cs-CZ" sz="2400" dirty="0"/>
              <a:t>             Předpoklady</a:t>
            </a:r>
          </a:p>
          <a:p>
            <a:pPr marL="0" indent="0" algn="just">
              <a:buNone/>
            </a:pPr>
            <a:r>
              <a:rPr lang="cs-CZ" sz="2400" dirty="0"/>
              <a:t>             Návštěva pracoviště</a:t>
            </a:r>
          </a:p>
          <a:p>
            <a:pPr marL="0" indent="0" algn="just">
              <a:buNone/>
            </a:pPr>
            <a:r>
              <a:rPr lang="cs-CZ" sz="2400" dirty="0"/>
              <a:t>             Rozhovor č. 1</a:t>
            </a:r>
          </a:p>
          <a:p>
            <a:pPr marL="0" indent="0" algn="just">
              <a:buNone/>
            </a:pPr>
            <a:r>
              <a:rPr lang="cs-CZ" sz="2400" dirty="0"/>
              <a:t>             Rozhovor č. 2</a:t>
            </a:r>
          </a:p>
          <a:p>
            <a:pPr marL="0" indent="0" algn="just">
              <a:buNone/>
            </a:pPr>
            <a:r>
              <a:rPr lang="cs-CZ" sz="2400" dirty="0"/>
              <a:t> Závěr: Zhodnocení práce zootechnika</a:t>
            </a:r>
          </a:p>
        </p:txBody>
      </p:sp>
    </p:spTree>
    <p:extLst>
      <p:ext uri="{BB962C8B-B14F-4D97-AF65-F5344CB8AC3E}">
        <p14:creationId xmlns:p14="http://schemas.microsoft.com/office/powerpoint/2010/main" val="4040030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7DB49-DD0B-409F-BAAE-715E588A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Vhodné studium</a:t>
            </a:r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882808A3-8F53-434A-B806-9B73258F0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1584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Obor agropodnikání s maturitou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E4904760-D262-017C-50A9-8D9DA909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464" y="3058716"/>
            <a:ext cx="4252216" cy="283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3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AAB8A4-59F2-4563-A28A-E45D42B9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Předpoklady</a:t>
            </a:r>
          </a:p>
        </p:txBody>
      </p:sp>
      <p:pic>
        <p:nvPicPr>
          <p:cNvPr id="2058" name="Picture 10" descr="Zobrazit zdrojový obrázek">
            <a:extLst>
              <a:ext uri="{FF2B5EF4-FFF2-40B4-BE49-F238E27FC236}">
                <a16:creationId xmlns:a16="http://schemas.microsoft.com/office/drawing/2014/main" id="{31747F83-0461-4462-98A0-CF54B08A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1224619"/>
            <a:ext cx="5451627" cy="40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7F0C28-8684-49A4-AF32-552DB70C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400" dirty="0"/>
              <a:t>Nemít strach ze zvířat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Zodpovědnost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Vedení zaměstnanců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Obsluha strojů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Správa farmy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616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21A7-23F6-455B-8CF5-4BCB8AA9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Návštěva pracoviště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2FB17A-C534-4431-A24A-D5DBDDD01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Farma ve Březí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350 dojných krav plemene brown swiss, černostrakatý a červenostrakatý holštýnský skot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Průměrná dojnost 10 860 litrů/rok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Fanatička: šampionka výstavy Přerov 2005</a:t>
            </a:r>
          </a:p>
        </p:txBody>
      </p:sp>
    </p:spTree>
    <p:extLst>
      <p:ext uri="{BB962C8B-B14F-4D97-AF65-F5344CB8AC3E}">
        <p14:creationId xmlns:p14="http://schemas.microsoft.com/office/powerpoint/2010/main" val="190828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AE13EA-C0FD-866F-B858-ECCADED0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Fanatička</a:t>
            </a:r>
          </a:p>
        </p:txBody>
      </p:sp>
      <p:pic>
        <p:nvPicPr>
          <p:cNvPr id="8" name="Zástupný obsah 7" descr="Obsah obrázku text, zeď, interiér, savci&#10;&#10;Popis byl vytvořen automaticky">
            <a:extLst>
              <a:ext uri="{FF2B5EF4-FFF2-40B4-BE49-F238E27FC236}">
                <a16:creationId xmlns:a16="http://schemas.microsoft.com/office/drawing/2014/main" id="{3AF0B226-43CC-1064-5026-F3A3F42944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" y="640080"/>
            <a:ext cx="4803648" cy="36027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zeď, interiér&#10;&#10;Popis byl vytvořen automaticky">
            <a:extLst>
              <a:ext uri="{FF2B5EF4-FFF2-40B4-BE49-F238E27FC236}">
                <a16:creationId xmlns:a16="http://schemas.microsoft.com/office/drawing/2014/main" id="{40A45904-EDC0-F8CD-26B5-9E44799F29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4549" y="1090422"/>
            <a:ext cx="3602736" cy="270205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982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0BA762-A2BC-4D65-B99F-3E12B497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Rozhovor č. 1</a:t>
            </a:r>
          </a:p>
        </p:txBody>
      </p:sp>
      <p:pic>
        <p:nvPicPr>
          <p:cNvPr id="7" name="Obrázek 6" descr="Obsah obrázku tráva, seno, savci, jezení&#10;&#10;Popis byl vytvořen automaticky">
            <a:extLst>
              <a:ext uri="{FF2B5EF4-FFF2-40B4-BE49-F238E27FC236}">
                <a16:creationId xmlns:a16="http://schemas.microsoft.com/office/drawing/2014/main" id="{DF1D9D89-258A-A222-5F7A-89143C94B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1224619"/>
            <a:ext cx="5451627" cy="40887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51A0C2-9ECA-4C8D-A94C-F65D5CF44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Zdena Zídková: zootechnička na farmě ve Březí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Každý den je originální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Oblíbenkyně: 3 měsíční tele Žofinka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Jalovičky: zůstávají nebo jdou do Třebnic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Býčci: prodej po dvou měsících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6070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A17A36-59E0-44D1-93E9-F357FB47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Rozhovor č. 2</a:t>
            </a:r>
          </a:p>
        </p:txBody>
      </p:sp>
      <p:pic>
        <p:nvPicPr>
          <p:cNvPr id="2050" name="Picture 2" descr="Zobrazit zdrojový obrázek">
            <a:extLst>
              <a:ext uri="{FF2B5EF4-FFF2-40B4-BE49-F238E27FC236}">
                <a16:creationId xmlns:a16="http://schemas.microsoft.com/office/drawing/2014/main" id="{60BF283A-B154-2C9D-5A7B-CEBD7424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1460857"/>
            <a:ext cx="5451627" cy="36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8A4343-C67D-41D1-B8F6-FE7E10F2A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Jana Müllerová: bývala zootechnička v Mašovicích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Chov prasnic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Každý den je originální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48496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260</TotalTime>
  <Words>528</Words>
  <Application>Microsoft Office PowerPoint</Application>
  <PresentationFormat>Širokoúhlá obrazovka</PresentationFormat>
  <Paragraphs>69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Retrospektiva</vt:lpstr>
      <vt:lpstr>ZÁKLADNÍ ŠKOLA A MATEŘSKÁ ŠKOLA BLÍŽEJOV Zootechnička</vt:lpstr>
      <vt:lpstr>Prezentace aplikace PowerPoint</vt:lpstr>
      <vt:lpstr>Obsah</vt:lpstr>
      <vt:lpstr>Vhodné studium</vt:lpstr>
      <vt:lpstr>Předpoklady</vt:lpstr>
      <vt:lpstr>Návštěva pracoviště</vt:lpstr>
      <vt:lpstr>Fanatička</vt:lpstr>
      <vt:lpstr>Rozhovor č. 1</vt:lpstr>
      <vt:lpstr>Rozhovor č. 2</vt:lpstr>
      <vt:lpstr>Fotografie farmy</vt:lpstr>
      <vt:lpstr>Fotografie telat</vt:lpstr>
      <vt:lpstr>Fotografie krav</vt:lpstr>
      <vt:lpstr>Závěr</vt:lpstr>
      <vt:lpstr>Zdroje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ŠKOLA A MATEŘSKÁ ŠKOLA BLÍŽEJOV Zootechnik</dc:title>
  <dc:creator>Tereza Pezlová</dc:creator>
  <cp:lastModifiedBy>HH33271</cp:lastModifiedBy>
  <cp:revision>20</cp:revision>
  <dcterms:created xsi:type="dcterms:W3CDTF">2022-05-24T10:50:21Z</dcterms:created>
  <dcterms:modified xsi:type="dcterms:W3CDTF">2022-06-06T13:59:09Z</dcterms:modified>
</cp:coreProperties>
</file>