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eddon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eddon-regular.fnt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i.pinimg.com/564x/7f/12/e5/7f12e5888bdaa3860720383115208b58.jpg" TargetMode="External"/><Relationship Id="rId4" Type="http://schemas.openxmlformats.org/officeDocument/2006/relationships/hyperlink" Target="https://i.pinimg.com/564x/a3/48/23/a348231e0334a542f1332edd4574acc5.jpg" TargetMode="External"/><Relationship Id="rId10" Type="http://schemas.openxmlformats.org/officeDocument/2006/relationships/hyperlink" Target="https://i.pinimg.com/564x/f6/ba/00/f6ba00836720f51b8ac140f5f4578553.jpg" TargetMode="External"/><Relationship Id="rId9" Type="http://schemas.openxmlformats.org/officeDocument/2006/relationships/hyperlink" Target="https://i.pinimg.com/564x/be/38/09/be3809a9ae9f05203103e15b57411e90.jpg" TargetMode="External"/><Relationship Id="rId5" Type="http://schemas.openxmlformats.org/officeDocument/2006/relationships/hyperlink" Target="https://i.pinimg.com/564x/58/c6/d8/58c6d87650e054c53dd0ab558eecedaf.jpg" TargetMode="External"/><Relationship Id="rId6" Type="http://schemas.openxmlformats.org/officeDocument/2006/relationships/hyperlink" Target="https://i.pinimg.com/564x/7e/8e/c7/7e8ec7f996ed7839871e7f3346b0f6f6.jpg" TargetMode="External"/><Relationship Id="rId7" Type="http://schemas.openxmlformats.org/officeDocument/2006/relationships/hyperlink" Target="https://i.pinimg.com/564x/49/55/53/495553acd593fb4f9c1211b60fd14432.jpg" TargetMode="External"/><Relationship Id="rId8" Type="http://schemas.openxmlformats.org/officeDocument/2006/relationships/hyperlink" Target="https://i.pinimg.com/564x/44/42/fa/4442fa48060078a51061eca212350910.jp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6.jpg"/><Relationship Id="rId6" Type="http://schemas.openxmlformats.org/officeDocument/2006/relationships/image" Target="../media/image6.jpg"/><Relationship Id="rId7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2.jpg"/><Relationship Id="rId6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645598" y="931179"/>
            <a:ext cx="10900793" cy="1581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lang="cs-CZ" sz="2400"/>
            </a:br>
            <a:r>
              <a:rPr lang="cs-CZ" sz="5400"/>
              <a:t>Zdravotní sestra </a:t>
            </a:r>
            <a:br>
              <a:rPr lang="cs-CZ" sz="4000"/>
            </a:br>
            <a:br>
              <a:rPr lang="cs-CZ" sz="4000"/>
            </a:br>
            <a:br>
              <a:rPr lang="cs-CZ" sz="4000"/>
            </a:br>
            <a:endParaRPr sz="4000" u="sng"/>
          </a:p>
        </p:txBody>
      </p:sp>
      <p:pic>
        <p:nvPicPr>
          <p:cNvPr id="85" name="Google Shape;8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6081" y="1744910"/>
            <a:ext cx="4919838" cy="27680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86" name="Google Shape;86;p13"/>
          <p:cNvSpPr/>
          <p:nvPr/>
        </p:nvSpPr>
        <p:spPr>
          <a:xfrm>
            <a:off x="850084" y="4825578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Zpracovala: Suzan Ustupská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škola a mateřská škola Blížejov</a:t>
            </a:r>
            <a:b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Školní rok 2021/2022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703976" y="1388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0"/>
              <a:buFont typeface="Calibri"/>
              <a:buNone/>
            </a:pPr>
            <a:r>
              <a:rPr lang="cs-CZ"/>
              <a:t>ZDROJE</a:t>
            </a:r>
            <a:br>
              <a:rPr lang="cs-CZ"/>
            </a:br>
            <a:r>
              <a:rPr lang="cs-CZ" sz="1600" u="sng">
                <a:solidFill>
                  <a:schemeClr val="hlink"/>
                </a:solidFill>
                <a:hlinkClick r:id="rId3"/>
              </a:rPr>
              <a:t>https://i.pinimg.com/564x/7f/12/e5/7f12e5888bdaa3860720383115208b58.jpg</a:t>
            </a:r>
            <a:br>
              <a:rPr lang="cs-CZ" sz="1600"/>
            </a:br>
            <a:r>
              <a:rPr lang="cs-CZ" sz="1600" u="sng">
                <a:solidFill>
                  <a:schemeClr val="hlink"/>
                </a:solidFill>
                <a:hlinkClick r:id="rId4"/>
              </a:rPr>
              <a:t>https://i.pinimg.com/564x/a3/48/23/a348231e0334a542f1332edd4574acc5.jpg</a:t>
            </a:r>
            <a:br>
              <a:rPr lang="cs-CZ" sz="1600"/>
            </a:br>
            <a:r>
              <a:rPr lang="cs-CZ" sz="1600" u="sng">
                <a:solidFill>
                  <a:schemeClr val="hlink"/>
                </a:solidFill>
                <a:hlinkClick r:id="rId5"/>
              </a:rPr>
              <a:t>https://i.pinimg.com/564x/58/c6/d8/58c6d87650e054c53dd0ab558eecedaf.jpg</a:t>
            </a:r>
            <a:br>
              <a:rPr lang="cs-CZ" sz="1600"/>
            </a:br>
            <a:r>
              <a:rPr lang="cs-CZ" sz="1600" u="sng">
                <a:solidFill>
                  <a:schemeClr val="hlink"/>
                </a:solidFill>
                <a:hlinkClick r:id="rId6"/>
              </a:rPr>
              <a:t>https://i.pinimg.com/564x/7e/8e/c7/7e8ec7f996ed7839871e7f3346b0f6f6.jpg</a:t>
            </a:r>
            <a:br>
              <a:rPr lang="cs-CZ" sz="1600"/>
            </a:br>
            <a:r>
              <a:rPr lang="cs-CZ" sz="1600" u="sng">
                <a:solidFill>
                  <a:schemeClr val="hlink"/>
                </a:solidFill>
                <a:hlinkClick r:id="rId7"/>
              </a:rPr>
              <a:t>https://i.pinimg.com/564x/49/55/53/495553acd593fb4f9c1211b60fd14432.jpg</a:t>
            </a:r>
            <a:br>
              <a:rPr lang="cs-CZ" sz="1600"/>
            </a:br>
            <a:r>
              <a:rPr lang="cs-CZ" sz="1600" u="sng">
                <a:solidFill>
                  <a:schemeClr val="hlink"/>
                </a:solidFill>
                <a:hlinkClick r:id="rId8"/>
              </a:rPr>
              <a:t>https://i.pinimg.com/564x/44/42/fa/4442fa48060078a51061eca212350910.jpg</a:t>
            </a:r>
            <a:br>
              <a:rPr lang="cs-CZ" sz="1600"/>
            </a:br>
            <a:r>
              <a:rPr lang="cs-CZ" sz="1600" u="sng">
                <a:solidFill>
                  <a:schemeClr val="hlink"/>
                </a:solidFill>
                <a:hlinkClick r:id="rId9"/>
              </a:rPr>
              <a:t>https://i.pinimg.com/564x/be/38/09/be3809a9ae9f05203103e15b57411e90.jpg</a:t>
            </a:r>
            <a:br>
              <a:rPr lang="cs-CZ" sz="1600"/>
            </a:br>
            <a:r>
              <a:rPr lang="cs-CZ" sz="1600" u="sng">
                <a:solidFill>
                  <a:schemeClr val="hlink"/>
                </a:solidFill>
                <a:hlinkClick r:id="rId10"/>
              </a:rPr>
              <a:t>https://i.pinimg.com/564x/f6/ba/00/f6ba00836720f51b8ac140f5f4578553.jpg</a:t>
            </a:r>
            <a:br>
              <a:rPr lang="cs-CZ" sz="1600"/>
            </a:br>
            <a:br>
              <a:rPr lang="cs-CZ" sz="1600"/>
            </a:br>
            <a:br>
              <a:rPr lang="cs-CZ" sz="1600"/>
            </a:b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60697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					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OBSAH</a:t>
            </a:r>
            <a:r>
              <a:rPr lang="cs-CZ" u="sng"/>
              <a:t> </a:t>
            </a:r>
            <a:br>
              <a:rPr lang="cs-CZ" sz="2200" u="sng"/>
            </a:br>
            <a:br>
              <a:rPr lang="cs-CZ" sz="2200">
                <a:latin typeface="Calibri"/>
                <a:ea typeface="Calibri"/>
                <a:cs typeface="Calibri"/>
                <a:sym typeface="Calibri"/>
              </a:rPr>
            </a:br>
            <a:r>
              <a:rPr lang="cs-CZ" sz="2200"/>
              <a:t>Obsah: 1) Úvod: Výběr oboru "Zdravotní sestra"</a:t>
            </a:r>
            <a:br>
              <a:rPr lang="cs-CZ" sz="2200"/>
            </a:br>
            <a:r>
              <a:rPr lang="cs-CZ" sz="2200"/>
              <a:t>             2) Stať: a) vystudovaná škola</a:t>
            </a:r>
            <a:br>
              <a:rPr lang="cs-CZ" sz="2200"/>
            </a:br>
            <a:r>
              <a:rPr lang="cs-CZ" sz="2200"/>
              <a:t>                           c) délka praxe</a:t>
            </a:r>
            <a:br>
              <a:rPr lang="cs-CZ" sz="2200"/>
            </a:br>
            <a:r>
              <a:rPr lang="cs-CZ" sz="2200"/>
              <a:t>                           d) pozitiva a negativa této práce</a:t>
            </a:r>
            <a:br>
              <a:rPr lang="cs-CZ" sz="2200"/>
            </a:br>
            <a:r>
              <a:rPr lang="cs-CZ" sz="2200"/>
              <a:t>                           f) smrt pacienta</a:t>
            </a:r>
            <a:br>
              <a:rPr lang="cs-CZ" sz="2200"/>
            </a:br>
            <a:r>
              <a:rPr lang="cs-CZ" sz="2200"/>
              <a:t>             3) Závěr: Správná volba oboru</a:t>
            </a:r>
            <a:br>
              <a:rPr lang="cs-CZ" sz="2200"/>
            </a:br>
            <a:br>
              <a:rPr lang="cs-CZ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561363" y="23131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sz="2700">
                <a:latin typeface="Calibri"/>
                <a:ea typeface="Calibri"/>
                <a:cs typeface="Calibri"/>
                <a:sym typeface="Calibri"/>
              </a:rPr>
              <a:t>Prohlášení</a:t>
            </a:r>
            <a:br>
              <a:rPr lang="cs-CZ" sz="4900">
                <a:latin typeface="Calibri"/>
                <a:ea typeface="Calibri"/>
                <a:cs typeface="Calibri"/>
                <a:sym typeface="Calibri"/>
              </a:rPr>
            </a:br>
            <a:br>
              <a:rPr lang="cs-CZ" sz="2700">
                <a:latin typeface="Calibri"/>
                <a:ea typeface="Calibri"/>
                <a:cs typeface="Calibri"/>
                <a:sym typeface="Calibri"/>
              </a:rPr>
            </a:br>
            <a:r>
              <a:rPr lang="cs-CZ" sz="2700"/>
              <a:t>Prohlašuji, že jsem závěrečnou práci zpracovala samostatně za použitích literatury a ostatních zdrojů v ní uvedených.</a:t>
            </a:r>
            <a:br>
              <a:rPr lang="cs-CZ" sz="2700"/>
            </a:br>
            <a:br>
              <a:rPr lang="cs-CZ" sz="2700"/>
            </a:br>
            <a:br>
              <a:rPr lang="cs-CZ" sz="2700"/>
            </a:br>
            <a:r>
              <a:rPr lang="cs-CZ" sz="2700">
                <a:latin typeface="Calibri"/>
                <a:ea typeface="Calibri"/>
                <a:cs typeface="Calibri"/>
                <a:sym typeface="Calibri"/>
              </a:rPr>
              <a:t>Motto</a:t>
            </a:r>
            <a:br>
              <a:rPr lang="cs-CZ" sz="2700"/>
            </a:br>
            <a:r>
              <a:rPr lang="cs-CZ" sz="2700"/>
              <a:t>,,Zdravotní sestřička je z profese anděl, převlečený za člověka“</a:t>
            </a:r>
            <a:br>
              <a:rPr lang="cs-CZ" sz="2700"/>
            </a:br>
            <a:r>
              <a:rPr lang="cs-CZ" sz="2700"/>
              <a:t>                                                                                                                                                                                                                  (Zdeněk Hanka)</a:t>
            </a:r>
            <a:br>
              <a:rPr lang="cs-CZ" sz="2700"/>
            </a:br>
            <a:br>
              <a:rPr lang="cs-CZ" sz="2700">
                <a:latin typeface="Calibri"/>
                <a:ea typeface="Calibri"/>
                <a:cs typeface="Calibri"/>
                <a:sym typeface="Calibri"/>
              </a:rPr>
            </a:br>
            <a:br>
              <a:rPr lang="cs-CZ" sz="2700">
                <a:latin typeface="Calibri"/>
                <a:ea typeface="Calibri"/>
                <a:cs typeface="Calibri"/>
                <a:sym typeface="Calibri"/>
              </a:rPr>
            </a:br>
            <a:br>
              <a:rPr lang="cs-CZ" sz="2700">
                <a:latin typeface="Calibri"/>
                <a:ea typeface="Calibri"/>
                <a:cs typeface="Calibri"/>
                <a:sym typeface="Calibri"/>
              </a:rPr>
            </a:br>
            <a:br>
              <a:rPr lang="cs-CZ" sz="1600"/>
            </a:br>
            <a:endParaRPr sz="1600"/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9966" y="2178988"/>
            <a:ext cx="1930096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1231" y="3772897"/>
            <a:ext cx="2409038" cy="240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838200" y="23868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Anotace</a:t>
            </a:r>
            <a:br>
              <a:rPr lang="cs-CZ">
                <a:latin typeface="Calibri"/>
                <a:ea typeface="Calibri"/>
                <a:cs typeface="Calibri"/>
                <a:sym typeface="Calibri"/>
              </a:rPr>
            </a:br>
            <a:br>
              <a:rPr lang="cs-CZ" sz="4200"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/>
              <a:t>Jmenuju se Suzan Ustupská, je mi 15 let a bydlím v Osvračíně, kde jsem navštěvovala školu do čtvrté třídy. Nyní chodím již pátým rokem na druhý stupeň na Základní škole Blížejov.</a:t>
            </a:r>
            <a:br>
              <a:rPr lang="cs-CZ" sz="2400"/>
            </a:br>
            <a:r>
              <a:rPr lang="cs-CZ" sz="2400"/>
              <a:t> </a:t>
            </a:r>
            <a:br>
              <a:rPr lang="cs-CZ" sz="2400"/>
            </a:br>
            <a:r>
              <a:rPr lang="cs-CZ" sz="2400"/>
              <a:t> </a:t>
            </a:r>
            <a:br>
              <a:rPr lang="cs-CZ" sz="2400"/>
            </a:br>
            <a:r>
              <a:rPr lang="cs-CZ" sz="2400"/>
              <a:t>My name is Suzan Ustupská. I am´ 15 years old. I live in Osvračín. Where I attended school until the fourth grade. Now I am in my fifth year of second grade at the</a:t>
            </a:r>
            <a:r>
              <a:rPr lang="cs-CZ" sz="2400">
                <a:latin typeface="Meddon"/>
                <a:ea typeface="Meddon"/>
                <a:cs typeface="Meddon"/>
                <a:sym typeface="Meddon"/>
              </a:rPr>
              <a:t> </a:t>
            </a:r>
            <a:r>
              <a:rPr lang="cs-CZ" sz="2400"/>
              <a:t>Blížejov Elementary School.</a:t>
            </a:r>
            <a:br>
              <a:rPr lang="cs-CZ" sz="2400"/>
            </a:b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838200" y="16588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Calibri"/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		Jak se stát zdravotní sestrou?</a:t>
            </a:r>
            <a:br>
              <a:rPr lang="cs-CZ">
                <a:latin typeface="Calibri"/>
                <a:ea typeface="Calibri"/>
                <a:cs typeface="Calibri"/>
                <a:sym typeface="Calibri"/>
              </a:rPr>
            </a:br>
            <a:br>
              <a:rPr lang="cs-CZ"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/>
              <a:t>Na toto povoláni se nehodí každý, protože je to velmi obtížná práce. Já osobně si myslím, že nejtěžší je to po psychické stránce. </a:t>
            </a:r>
            <a:br>
              <a:rPr lang="cs-CZ" sz="2400"/>
            </a:br>
            <a:br>
              <a:rPr lang="cs-CZ" sz="2400"/>
            </a:br>
            <a:r>
              <a:rPr lang="cs-CZ" sz="2400"/>
              <a:t>Je to čtyřletý obor s maturitou. K této práci potřebujete mít vystudovanou střední školu obor praktická sestra, ale pokud se chcete nádále vzdělávat a dostat se na vyšší pozici, je dobré si udělat vysokou školu nebo vyšší odbornou školu.</a:t>
            </a:r>
            <a:br>
              <a:rPr lang="cs-CZ" sz="2400"/>
            </a:br>
            <a:endParaRPr sz="2400"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1017" y="3766012"/>
            <a:ext cx="3149366" cy="278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3766013"/>
            <a:ext cx="1854666" cy="299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0089" y="3766013"/>
            <a:ext cx="2780951" cy="278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171628" y="18777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Co dělá zdravotní sestra?</a:t>
            </a:r>
            <a:br>
              <a:rPr lang="cs-CZ"/>
            </a:br>
            <a:br>
              <a:rPr lang="cs-CZ"/>
            </a:br>
            <a:r>
              <a:rPr lang="cs-CZ" sz="2400"/>
              <a:t>Pravá ruka pana doktora</a:t>
            </a:r>
            <a:br>
              <a:rPr lang="cs-CZ" sz="2400"/>
            </a:br>
            <a:r>
              <a:rPr lang="cs-CZ" sz="2400"/>
              <a:t>Vyhodnocování a plánování potřeb péče o pacienty</a:t>
            </a:r>
            <a:br>
              <a:rPr lang="cs-CZ" sz="2400"/>
            </a:br>
            <a:r>
              <a:rPr lang="cs-CZ" sz="2400"/>
              <a:t>Příprava pacientů na vyšetření</a:t>
            </a:r>
            <a:br>
              <a:rPr lang="cs-CZ" sz="2400"/>
            </a:br>
            <a:r>
              <a:rPr lang="cs-CZ" sz="2400"/>
              <a:t>Poskytování péče pacientovi před a po operaci</a:t>
            </a:r>
            <a:br>
              <a:rPr lang="cs-CZ" sz="2400"/>
            </a:br>
            <a:r>
              <a:rPr lang="cs-CZ" sz="2400"/>
              <a:t>Podávání léků</a:t>
            </a:r>
            <a:br>
              <a:rPr lang="cs-CZ" sz="2400"/>
            </a:br>
            <a:r>
              <a:rPr lang="cs-CZ" sz="2400"/>
              <a:t>Hlášení anamnézy pacientů a sledování změn v jejich stavu</a:t>
            </a:r>
            <a:br>
              <a:rPr lang="cs-CZ" sz="2400"/>
            </a:br>
            <a:r>
              <a:rPr lang="cs-CZ" sz="2400"/>
              <a:t>Odebírání vzorku krve pacienta a jeho záznam</a:t>
            </a:r>
            <a:br>
              <a:rPr lang="cs-CZ" sz="2400"/>
            </a:br>
            <a:r>
              <a:rPr lang="cs-CZ" sz="2400"/>
              <a:t>Poskytnout psychickou a morální podporu pacientovi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3928" y="0"/>
            <a:ext cx="45638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8877" y="264920"/>
            <a:ext cx="2273640" cy="235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5423" y="2179178"/>
            <a:ext cx="2442673" cy="242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41728" y="3978500"/>
            <a:ext cx="2442672" cy="261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78877" y="224676"/>
            <a:ext cx="2273640" cy="2398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838200" y="9942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Smrt pacienta</a:t>
            </a:r>
            <a:br>
              <a:rPr lang="cs-CZ">
                <a:latin typeface="Calibri"/>
                <a:ea typeface="Calibri"/>
                <a:cs typeface="Calibri"/>
                <a:sym typeface="Calibri"/>
              </a:rPr>
            </a:br>
            <a:br>
              <a:rPr lang="cs-CZ" sz="2200"/>
            </a:br>
            <a:r>
              <a:rPr lang="cs-CZ" sz="2400"/>
              <a:t>Musíte se ovšem připravit na to, že se setkáte se smrtí u některých pacientů, </a:t>
            </a:r>
            <a:br>
              <a:rPr lang="cs-CZ" sz="2400"/>
            </a:br>
            <a:r>
              <a:rPr lang="cs-CZ" sz="2400"/>
              <a:t>kteří Vám mohou být blízcí</a:t>
            </a:r>
            <a:r>
              <a:rPr lang="cs-CZ" sz="2200"/>
              <a:t>.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6028" y="3429000"/>
            <a:ext cx="71247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-129295" y="1068767"/>
            <a:ext cx="108420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sz="4900">
                <a:latin typeface="Calibri"/>
                <a:ea typeface="Calibri"/>
                <a:cs typeface="Calibri"/>
                <a:sym typeface="Calibri"/>
              </a:rPr>
              <a:t>Pozitiva a negativa této práce</a:t>
            </a:r>
            <a:br>
              <a:rPr lang="cs-CZ" sz="4900">
                <a:latin typeface="Calibri"/>
                <a:ea typeface="Calibri"/>
                <a:cs typeface="Calibri"/>
                <a:sym typeface="Calibri"/>
              </a:rPr>
            </a:br>
            <a:br>
              <a:rPr lang="cs-CZ" sz="2400"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/>
              <a:t>Tato práce je náročná jak po fyzické, tak psychické stránce. Může Vám přinést spoustu věcí do života jako například nových zkušeností,</a:t>
            </a:r>
            <a:br>
              <a:rPr lang="cs-CZ" sz="2400"/>
            </a:br>
            <a:r>
              <a:rPr lang="cs-CZ" sz="2400"/>
              <a:t> přátelství a vzpomínek. </a:t>
            </a:r>
            <a:br>
              <a:rPr lang="cs-CZ" sz="2400"/>
            </a:br>
            <a:br>
              <a:rPr lang="cs-CZ" sz="2400"/>
            </a:br>
            <a:r>
              <a:rPr lang="cs-CZ" sz="2400"/>
              <a:t>.</a:t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932343" y="2563917"/>
            <a:ext cx="379535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Také tu je špatná stránka a to je třeba strach z agresivních lidí,</a:t>
            </a:r>
            <a:b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 to k tomu patří.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17409" l="0" r="0" t="19018"/>
          <a:stretch/>
        </p:blipFill>
        <p:spPr>
          <a:xfrm>
            <a:off x="6966759" y="2341257"/>
            <a:ext cx="4963962" cy="451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b="15632" l="0" r="0" t="10828"/>
          <a:stretch/>
        </p:blipFill>
        <p:spPr>
          <a:xfrm>
            <a:off x="9448740" y="4380691"/>
            <a:ext cx="2354032" cy="230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5">
            <a:alphaModFix/>
          </a:blip>
          <a:srcRect b="14200" l="0" r="0" t="13875"/>
          <a:stretch/>
        </p:blipFill>
        <p:spPr>
          <a:xfrm>
            <a:off x="7083719" y="3315801"/>
            <a:ext cx="2479993" cy="256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05625" y="1815797"/>
            <a:ext cx="2354032" cy="264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234338" y="1295051"/>
            <a:ext cx="10129007" cy="1516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</a:pPr>
            <a:r>
              <a:rPr lang="cs-CZ" sz="5500">
                <a:latin typeface="Calibri"/>
                <a:ea typeface="Calibri"/>
                <a:cs typeface="Calibri"/>
                <a:sym typeface="Calibri"/>
              </a:rPr>
              <a:t>DĚKUJI ZA POZORNOST.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435786" y="687897"/>
            <a:ext cx="2068804" cy="367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073" y="2955023"/>
            <a:ext cx="2238462" cy="335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4915" y="2955023"/>
            <a:ext cx="3357693" cy="335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