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S7778FY+bzzF0Im69a0Y/asO9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3" name="Google Shape;23;p11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11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1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11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1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/>
          <p:nvPr>
            <p:ph idx="2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2" type="body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9" name="Google Shape;99;p22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2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 s citací">
  <p:cSld name="Jmenovka s citací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2" type="body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4" name="Google Shape;114;p24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vda nebo nepravda">
  <p:cSld name="Pravda nebo nepravda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2" type="body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sz="3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0" name="Google Shape;50;p15"/>
          <p:cNvSpPr txBox="1"/>
          <p:nvPr>
            <p:ph idx="2" type="body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3" type="body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" name="Google Shape;52;p15"/>
          <p:cNvSpPr txBox="1"/>
          <p:nvPr>
            <p:ph idx="4" type="body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2" type="body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/>
          <p:nvPr>
            <p:ph idx="2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0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" name="Google Shape;7;p10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0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10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10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10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bing.com/images/search?view=detailV2&amp;ccid=7BII%2fE7l&amp;id=B561AAC7F9041E225DCC59022440577470EDF318&amp;thid=OIP.7BII_E7lVICOKBv-EDThVgAAAA&amp;mediaurl=https%3a%2f%2fwww.akkstroje.cz%2fgetfile%2fimages-a%2f106786-1%2fsoustruhy-cnc-masturn-50-106786-1.jpg&amp;cdnurl=https%3a%2f%2fth.bing.com%2fth%2fid%2fR.ec1208fc4ee554808e281bfe1034e156%3frik%3dGPPtcHRXQCQCWQ%26pid%3dImgRaw%26r%3d0&amp;exph=333&amp;expw=450&amp;q=cnc+stroje&amp;simid=607993169887062834&amp;FORM=IRPRST&amp;ck=17696CD325305B7D0A7BF0B78A805947&amp;selectedIndex=41&amp;ajaxhist=0&amp;ajaxserp=0" TargetMode="External"/><Relationship Id="rId4" Type="http://schemas.openxmlformats.org/officeDocument/2006/relationships/hyperlink" Target="https://www.bing.com/images/search?view=detailV2&amp;ccid=cTOpsy8G&amp;id=74B29380D7ED01C3B3227C3C67774F8614494277&amp;thid=OIP.cTOpsy8G4Yzgk7ni_22MhAHaE7&amp;mediaurl=https%3a%2f%2flive.staticflickr.com%2f7824%2f46091137945_3672178da8_b.jpg&amp;cdnurl=https%3a%2f%2fth.bing.com%2fth%2fid%2fR.7133a9b32f06e18ce093b9e2ff6d8c84%3frik%3dd0JJFIZPd2c8fA%26pid%3dImgRaw%26r%3d0&amp;exph=680&amp;expw=1023&amp;q=cnc+stroja%c5%99&amp;simid=608031940558398388&amp;FORM=IRPRST&amp;ck=409DBADD9BCFB7014EE0C99DAA3C819A&amp;selectedIndex=7&amp;ajaxhist=0&amp;ajaxserp=0" TargetMode="External"/><Relationship Id="rId5" Type="http://schemas.openxmlformats.org/officeDocument/2006/relationships/hyperlink" Target="https://www.bing.com/images/search?view=detailV2&amp;ccid=f%2fWnL8Pg&amp;id=DB0E95C577529FC3C646A76A55264E7641071A00&amp;thid=OIP.f_WnL8PgFDKcfF0T_LYLFQHaEP&amp;mediaurl=https%3a%2f%2fstatic.wixstatic.com%2fmedia%2f8a8ee3_7e0deb70357e475fa1e894b0ebee707a%7emv2.jpg%2fv1%2ffill%2fw_2500%2ch_1433%2cal_c%2f8a8ee3_7e0deb70357e475fa1e894b0ebee707a%7emv2.jpg&amp;cdnurl=https%3a%2f%2fth.bing.com%2fth%2fid%2fR.7ff5a72fc3e014329c7c5d13fcb60b15%3frik%3dABoHQXZOJlVqpw%26pid%3dImgRaw%26r%3d0&amp;exph=1433&amp;expw=2500&amp;q=historie+cnc&amp;simid=607998779114418811&amp;FORM=IRPRST&amp;ck=B1BA544E3A4E4C65064FB66EA7B9F9ED&amp;selectedIndex=5&amp;ajaxhist=0&amp;ajaxserp=0" TargetMode="External"/><Relationship Id="rId6" Type="http://schemas.openxmlformats.org/officeDocument/2006/relationships/hyperlink" Target="https://cs.wikipedia.org/wiki/CNC_stroje#Ovl%C3%A1d%C3%A1n%C3%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br>
              <a:rPr lang="cs-CZ" sz="3200"/>
            </a:br>
            <a:br>
              <a:rPr lang="cs-CZ" sz="3200"/>
            </a:br>
            <a:br>
              <a:rPr lang="cs-CZ" sz="3200"/>
            </a:br>
            <a:br>
              <a:rPr lang="cs-CZ" sz="3200"/>
            </a:br>
            <a:br>
              <a:rPr lang="cs-CZ" sz="3200"/>
            </a:br>
            <a:r>
              <a:rPr lang="cs-CZ" sz="3200"/>
              <a:t>CNC STROJE</a:t>
            </a:r>
            <a:br>
              <a:rPr lang="cs-CZ" sz="3200"/>
            </a:br>
            <a:br>
              <a:rPr lang="cs-CZ" sz="3200"/>
            </a:br>
            <a:r>
              <a:rPr lang="cs-CZ" sz="3200"/>
              <a:t>ZÁKLADNÍ ŠKOLA A MATEŘSKÁ ŠKOLA BLÍŽEJOV</a:t>
            </a:r>
            <a:br>
              <a:rPr lang="cs-CZ" sz="3200"/>
            </a:br>
            <a:r>
              <a:rPr lang="cs-CZ" sz="3200"/>
              <a:t>PREZENTACE 9. ROČNÍKU</a:t>
            </a:r>
            <a:br>
              <a:rPr lang="cs-CZ" sz="3200"/>
            </a:br>
            <a:r>
              <a:rPr lang="cs-CZ" sz="3200"/>
              <a:t>ŠKOLNÍ ROK 2021/2022</a:t>
            </a:r>
            <a:endParaRPr/>
          </a:p>
        </p:txBody>
      </p:sp>
      <p:sp>
        <p:nvSpPr>
          <p:cNvPr id="140" name="Google Shape;140;p1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SzPct val="79999"/>
              <a:buNone/>
            </a:pPr>
            <a:r>
              <a:rPr lang="cs-CZ"/>
              <a:t>Blížejov</a:t>
            </a:r>
            <a:r>
              <a:rPr lang="cs-CZ">
                <a:solidFill>
                  <a:schemeClr val="accent5"/>
                </a:solidFill>
              </a:rPr>
              <a:t>,</a:t>
            </a:r>
            <a:r>
              <a:rPr lang="cs-CZ"/>
              <a:t> dne: 24.5.                            zpracoval: Milan Vidlička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/>
          <p:nvPr>
            <p:ph type="title"/>
          </p:nvPr>
        </p:nvSpPr>
        <p:spPr>
          <a:xfrm>
            <a:off x="1828800" y="2088081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1"/>
              <a:buFont typeface="Century Gothic"/>
              <a:buNone/>
            </a:pPr>
            <a:br>
              <a:rPr lang="cs-CZ"/>
            </a:br>
            <a:r>
              <a:rPr b="1" lang="cs-CZ" sz="1422" u="sng">
                <a:solidFill>
                  <a:schemeClr val="dk1"/>
                </a:solidFill>
              </a:rPr>
              <a:t>PROHLÁŠENÍ</a:t>
            </a:r>
            <a:r>
              <a:rPr b="1" lang="cs-CZ" sz="1422">
                <a:solidFill>
                  <a:schemeClr val="dk1"/>
                </a:solidFill>
              </a:rPr>
              <a:t>:</a:t>
            </a:r>
            <a:br>
              <a:rPr lang="cs-CZ" sz="1422">
                <a:solidFill>
                  <a:schemeClr val="dk1"/>
                </a:solidFill>
              </a:rPr>
            </a:br>
            <a:r>
              <a:rPr lang="cs-CZ" sz="1422">
                <a:solidFill>
                  <a:schemeClr val="dk1"/>
                </a:solidFill>
              </a:rPr>
              <a:t>PROHLAŠUJI, ŽE JSEM ZÁVĚREČNOU PRÁCI ZPRACOVAL SAMOSTATNĚ ZA POUŽITÍ LITERATURY A OSTATNÍCH</a:t>
            </a:r>
            <a:br>
              <a:rPr lang="cs-CZ" sz="1422">
                <a:solidFill>
                  <a:schemeClr val="dk1"/>
                </a:solidFill>
              </a:rPr>
            </a:br>
            <a:r>
              <a:rPr lang="cs-CZ" sz="1422">
                <a:solidFill>
                  <a:schemeClr val="dk1"/>
                </a:solidFill>
              </a:rPr>
              <a:t>ZDROJŮ V NÍ UVEDENÝCH.</a:t>
            </a:r>
            <a:br>
              <a:rPr lang="cs-CZ" sz="1422">
                <a:solidFill>
                  <a:schemeClr val="dk1"/>
                </a:solidFill>
              </a:rPr>
            </a:br>
            <a:br>
              <a:rPr lang="cs-CZ" sz="1422"/>
            </a:br>
            <a:r>
              <a:rPr lang="cs-CZ" sz="1422">
                <a:solidFill>
                  <a:schemeClr val="dk1"/>
                </a:solidFill>
              </a:rPr>
              <a:t>DNE: 24. 5. 2022</a:t>
            </a:r>
            <a:r>
              <a:rPr lang="cs-CZ" sz="1422"/>
              <a:t>                                               </a:t>
            </a:r>
            <a:br>
              <a:rPr lang="cs-CZ" sz="1422"/>
            </a:br>
            <a:br>
              <a:rPr lang="cs-CZ" sz="1422"/>
            </a:br>
            <a:r>
              <a:rPr b="1" lang="cs-CZ" sz="1422" u="sng">
                <a:solidFill>
                  <a:schemeClr val="dk1"/>
                </a:solidFill>
              </a:rPr>
              <a:t>PODĚKOVÁNÍ</a:t>
            </a:r>
            <a:r>
              <a:rPr b="1" lang="cs-CZ" sz="1422">
                <a:solidFill>
                  <a:schemeClr val="dk1"/>
                </a:solidFill>
              </a:rPr>
              <a:t>:</a:t>
            </a:r>
            <a:br>
              <a:rPr lang="cs-CZ" sz="1422">
                <a:solidFill>
                  <a:schemeClr val="dk1"/>
                </a:solidFill>
              </a:rPr>
            </a:br>
            <a:r>
              <a:rPr lang="cs-CZ" sz="1422">
                <a:solidFill>
                  <a:schemeClr val="dk1"/>
                </a:solidFill>
              </a:rPr>
              <a:t>CHTĚL BYCH PODĚKOVAT ZA POMOC PŘI VYTVÁŘENÍ PRÁCE PANÍ ŘEDITELCE HANZALOVÉ, PANÍ UČITELCE MUNDÍLOVÉ A SVÉMU OTCI.</a:t>
            </a:r>
            <a:br>
              <a:rPr lang="cs-CZ" sz="1422"/>
            </a:br>
            <a:br>
              <a:rPr lang="cs-CZ" sz="1422"/>
            </a:br>
            <a:br>
              <a:rPr lang="cs-CZ" sz="1422"/>
            </a:br>
            <a:r>
              <a:rPr b="1" lang="cs-CZ" sz="1422" u="sng">
                <a:solidFill>
                  <a:schemeClr val="dk1"/>
                </a:solidFill>
              </a:rPr>
              <a:t>MOTTO</a:t>
            </a:r>
            <a:r>
              <a:rPr b="1" lang="cs-CZ" sz="1422">
                <a:solidFill>
                  <a:schemeClr val="dk1"/>
                </a:solidFill>
              </a:rPr>
              <a:t>:</a:t>
            </a:r>
            <a:br>
              <a:rPr lang="cs-CZ" sz="1422">
                <a:solidFill>
                  <a:schemeClr val="dk1"/>
                </a:solidFill>
              </a:rPr>
            </a:br>
            <a:br>
              <a:rPr lang="cs-CZ" sz="1422">
                <a:solidFill>
                  <a:schemeClr val="dk1"/>
                </a:solidFill>
              </a:rPr>
            </a:br>
            <a:r>
              <a:rPr lang="cs-CZ" sz="1422">
                <a:solidFill>
                  <a:schemeClr val="dk1"/>
                </a:solidFill>
              </a:rPr>
              <a:t>„NECHTĚJ BÝT ČLOVĚKEM, KTERÝ JE ÚSPĚŠNÝ, ALE ČLOVĚKEM, KTERÝ ZA NĚCO STOJÍ.“</a:t>
            </a:r>
            <a:br>
              <a:rPr lang="cs-CZ" sz="1422"/>
            </a:br>
            <a:br>
              <a:rPr lang="cs-CZ" sz="1422"/>
            </a:br>
            <a:r>
              <a:rPr b="1" lang="cs-CZ" sz="1422" u="sng">
                <a:solidFill>
                  <a:schemeClr val="dk1"/>
                </a:solidFill>
              </a:rPr>
              <a:t>ANOTACE </a:t>
            </a:r>
            <a:r>
              <a:rPr lang="cs-CZ" sz="1422">
                <a:solidFill>
                  <a:schemeClr val="dk1"/>
                </a:solidFill>
              </a:rPr>
              <a:t>:  </a:t>
            </a:r>
            <a:br>
              <a:rPr lang="cs-CZ" sz="1422">
                <a:solidFill>
                  <a:schemeClr val="dk1"/>
                </a:solidFill>
              </a:rPr>
            </a:br>
            <a:r>
              <a:rPr lang="cs-CZ" sz="1422">
                <a:solidFill>
                  <a:schemeClr val="dk1"/>
                </a:solidFill>
              </a:rPr>
              <a:t>JMENUJI SE MILAN VIDLIČKA. JE MI 15 LET A BYDLÍM V BLÍŽEJOVĚ. ZDE CHODÍM UŽ DESÁTÝM ROKEM DO MATEŘSKÉ ŠKOLY A ZÁKLADNÍ ŠKOLY BLÍŽEJOV. MEZI MÉ KONÍČKY PATŘÍ BASKETBAL A FLORBAL. ZÁVĚREČNOU PRÁCI NA TÉMA CNC JSEM SI VYBRAL, PROTOŽE MĚ ZAJÍMÁ PRÁCE SE STROJI.</a:t>
            </a:r>
            <a:br>
              <a:rPr lang="cs-CZ" sz="1422">
                <a:solidFill>
                  <a:schemeClr val="dk1"/>
                </a:solidFill>
              </a:rPr>
            </a:br>
            <a:br>
              <a:rPr lang="cs-CZ" sz="1422">
                <a:solidFill>
                  <a:schemeClr val="dk1"/>
                </a:solidFill>
              </a:rPr>
            </a:br>
            <a:r>
              <a:rPr lang="cs-CZ" sz="1422">
                <a:solidFill>
                  <a:schemeClr val="dk1"/>
                </a:solidFill>
              </a:rPr>
              <a:t>MY NAME IS MILAN VIDLIČKA. I AM 15 YEARS OLD AND I LIVE IN BLÍŽEJOV. HERE I HAVE BEEN GOING TO THE BLÍŽEJOV KINDERGARTEN AND PRIMARY SCHOOL FOR TEN YEARS. MY HOBBIES INCLUDE BASKETBALL AND FLOORBALL. I CHOSE THE FINAL THESIS ON CNC BECAUSE I AM INTERESTED IN WORKING WITH MACHINES.</a:t>
            </a:r>
            <a:br>
              <a:rPr lang="cs-CZ" sz="1422">
                <a:solidFill>
                  <a:schemeClr val="dk1"/>
                </a:solidFill>
              </a:rPr>
            </a:br>
            <a:br>
              <a:rPr lang="cs-CZ" sz="1422"/>
            </a:br>
            <a:br>
              <a:rPr lang="cs-CZ" sz="1422"/>
            </a:br>
            <a:endParaRPr sz="142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type="title"/>
          </p:nvPr>
        </p:nvSpPr>
        <p:spPr>
          <a:xfrm rot="10800000">
            <a:off x="4949505" y="5050171"/>
            <a:ext cx="4328718" cy="934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.</a:t>
            </a:r>
            <a:endParaRPr/>
          </a:p>
        </p:txBody>
      </p:sp>
      <p:sp>
        <p:nvSpPr>
          <p:cNvPr id="151" name="Google Shape;151;p3"/>
          <p:cNvSpPr txBox="1"/>
          <p:nvPr>
            <p:ph idx="1" type="body"/>
          </p:nvPr>
        </p:nvSpPr>
        <p:spPr>
          <a:xfrm>
            <a:off x="687897" y="578841"/>
            <a:ext cx="8741329" cy="5511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obsah: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Úvod: -CNC stroje 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 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Stať: -popis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          historie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          typy                                                                  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          dělení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          využití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          ovládání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 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Závěr: - zhodnocení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obrázky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SzPct val="80000"/>
              <a:buChar char="▶"/>
            </a:pPr>
            <a:r>
              <a:rPr lang="cs-CZ" sz="4900"/>
              <a:t>zdroje   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896"/>
              </a:spcBef>
              <a:spcAft>
                <a:spcPts val="0"/>
              </a:spcAft>
              <a:buSzPct val="80000"/>
              <a:buChar char="▶"/>
            </a:pPr>
            <a:r>
              <a:rPr lang="cs-CZ" sz="3700"/>
              <a:t>                                                                                              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ct val="80000"/>
              <a:buChar char="▶"/>
            </a:pPr>
            <a:br>
              <a:rPr lang="cs-CZ"/>
            </a:br>
            <a:endParaRPr/>
          </a:p>
        </p:txBody>
      </p:sp>
      <p:pic>
        <p:nvPicPr>
          <p:cNvPr descr="Zobrazit zdrojový obrázek" id="152" name="Google Shape;15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4514" y="2299416"/>
            <a:ext cx="2946349" cy="195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>
            <p:ph type="title"/>
          </p:nvPr>
        </p:nvSpPr>
        <p:spPr>
          <a:xfrm>
            <a:off x="1430166" y="704847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                             CNC </a:t>
            </a:r>
            <a:endParaRPr/>
          </a:p>
        </p:txBody>
      </p:sp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1027926" y="2411482"/>
            <a:ext cx="10136148" cy="3574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cs-CZ"/>
              <a:t> </a:t>
            </a:r>
            <a:r>
              <a:rPr b="1" lang="cs-CZ"/>
              <a:t>CNC</a:t>
            </a:r>
            <a:r>
              <a:rPr lang="cs-CZ"/>
              <a:t> soustruhy jsou číselně řízené soustruhy, které jsou plně řízeny počítačem a hodí se k vysoce produkčnímu obrábění a nasazení do nepřetržitých výrobních provozů.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189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>
            <p:ph idx="1" type="body"/>
          </p:nvPr>
        </p:nvSpPr>
        <p:spPr>
          <a:xfrm>
            <a:off x="479200" y="204075"/>
            <a:ext cx="10552200" cy="62619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19189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1673"/>
              <a:buNone/>
            </a:pPr>
            <a:r>
              <a:rPr lang="cs-CZ" sz="2821" u="sng"/>
              <a:t>popis:</a:t>
            </a:r>
            <a:endParaRPr sz="2821" u="sng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2399"/>
              <a:buNone/>
            </a:pPr>
            <a:r>
              <a:rPr lang="cs-CZ" sz="22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CNC stroje lze charakterizovat obecně jako</a:t>
            </a:r>
            <a:r>
              <a:rPr b="1" lang="cs-CZ" sz="22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programovatelné obráběcí stroje</a:t>
            </a:r>
            <a:r>
              <a:rPr lang="cs-CZ" sz="22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U NC strojů se k programování využívá převážně mechanických řídících elementů – narážky, vačky, koncové spínače a podobně.</a:t>
            </a:r>
            <a:endParaRPr sz="22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2399"/>
              <a:buNone/>
            </a:pPr>
            <a:r>
              <a:t/>
            </a:r>
            <a:endParaRPr sz="22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2399"/>
              <a:buNone/>
            </a:pPr>
            <a:r>
              <a:rPr lang="cs-CZ" sz="22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Historie:</a:t>
            </a:r>
            <a:endParaRPr sz="22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2399"/>
              <a:buNone/>
            </a:pPr>
            <a:r>
              <a:rPr lang="cs-CZ" sz="22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První NC stroje byly postaveny ve čtyřicátých a padesátých letech 20. století na základě stávajících obrábějících strojů (soustruhy, frézky), které byly doplněny o motory, které pohybovaly ovládacími prvky a sledovaly body přiváděné do systému na děrné pásce. Tyto rané servomechanismy byly rychle rozšířeny a digitální počítače vytvořily moderní CNC obráběcí stroje, které přinesly revoluci v procesech obrábění.</a:t>
            </a:r>
            <a:endParaRPr sz="22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2399"/>
              <a:buNone/>
            </a:pPr>
            <a:r>
              <a:t/>
            </a:r>
            <a:endParaRPr sz="22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1798"/>
              <a:buNone/>
            </a:pPr>
            <a:r>
              <a:rPr lang="cs-CZ" sz="3209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typy:</a:t>
            </a:r>
            <a:endParaRPr sz="3209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2399"/>
              <a:buNone/>
            </a:pPr>
            <a:r>
              <a:rPr lang="cs-CZ" sz="22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Obráběcí stroje – CNC frézky</a:t>
            </a:r>
            <a:endParaRPr sz="22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2399"/>
              <a:buNone/>
            </a:pPr>
            <a:r>
              <a:rPr lang="cs-CZ" sz="22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Pálicí stroje </a:t>
            </a:r>
            <a:endParaRPr sz="22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4726"/>
              <a:buNone/>
            </a:pPr>
            <a:r>
              <a:rPr lang="cs-CZ" sz="22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Řezací CNC stroje    atd……                                                             </a:t>
            </a:r>
            <a:endParaRPr sz="22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4726"/>
              <a:buNone/>
            </a:pPr>
            <a:r>
              <a:t/>
            </a:r>
            <a:endParaRPr sz="22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35529"/>
              <a:buNone/>
            </a:pPr>
            <a:r>
              <a:t/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0075" y="2945951"/>
            <a:ext cx="3213824" cy="241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 txBox="1"/>
          <p:nvPr>
            <p:ph idx="1" type="body"/>
          </p:nvPr>
        </p:nvSpPr>
        <p:spPr>
          <a:xfrm>
            <a:off x="556650" y="698550"/>
            <a:ext cx="98244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cs-CZ" sz="18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dělení: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cs-CZ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CNC stroje lze dělit také podle materiálů, na které se používají. Mezi nejpočetnější zástupce patří kovoobráběcí a dřevoobráběcí stroje. CNC stroje obrábí také plasty, keramiku, kompozity, textil, pěny a další.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cs-CZ" sz="17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ovládání:</a:t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cs-CZ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Ovládání CNC stroje zajišťuje počítač (řídící systém), který polohuje nástroj či obrobek.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cs-CZ" sz="19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využití:</a:t>
            </a:r>
            <a:endParaRPr sz="19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cs-CZ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CNC stroje pomáhají k lepší efektivitě, ekologii a nižším nákladům produkce.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cs-CZ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ulehčuje práci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</a:pPr>
            <a:r>
              <a:rPr lang="cs-CZ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6400" y="1908450"/>
            <a:ext cx="3305601" cy="245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                                                                .</a:t>
            </a:r>
            <a:endParaRPr/>
          </a:p>
        </p:txBody>
      </p:sp>
      <p:sp>
        <p:nvSpPr>
          <p:cNvPr id="177" name="Google Shape;177;p7"/>
          <p:cNvSpPr txBox="1"/>
          <p:nvPr>
            <p:ph idx="1" type="body"/>
          </p:nvPr>
        </p:nvSpPr>
        <p:spPr>
          <a:xfrm>
            <a:off x="620425" y="405150"/>
            <a:ext cx="10538700" cy="60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▶"/>
            </a:pPr>
            <a:r>
              <a:rPr lang="cs-CZ" sz="2300" u="sng"/>
              <a:t>závěr:</a:t>
            </a:r>
            <a:endParaRPr sz="2300" u="sng"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cs-CZ"/>
              <a:t>CNC jsem si vybral, protože mě zajímá práce se stroji.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cs-CZ"/>
              <a:t>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8575" y="1875850"/>
            <a:ext cx="3609702" cy="31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type="title"/>
          </p:nvPr>
        </p:nvSpPr>
        <p:spPr>
          <a:xfrm>
            <a:off x="684212" y="4487332"/>
            <a:ext cx="8534400" cy="15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684212" y="685800"/>
            <a:ext cx="85344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1440"/>
              <a:buNone/>
            </a:pPr>
            <a:r>
              <a:rPr lang="cs-CZ" sz="5000"/>
              <a:t>Děkuji za pozornost </a:t>
            </a:r>
            <a:endParaRPr sz="5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>
            <p:ph type="title"/>
          </p:nvPr>
        </p:nvSpPr>
        <p:spPr>
          <a:xfrm>
            <a:off x="419450" y="251671"/>
            <a:ext cx="10981189" cy="148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cs-CZ"/>
              <a:t>ZDROJE:</a:t>
            </a:r>
            <a:endParaRPr/>
          </a:p>
        </p:txBody>
      </p:sp>
      <p:sp>
        <p:nvSpPr>
          <p:cNvPr id="190" name="Google Shape;190;p9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cnc stroje - Bing images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cnc strojař - Bing images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s-CZ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historie cnc - Bing images</a:t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CNC stroje – Wikipedie (wikipedia.org)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Řez">
  <a:themeElements>
    <a:clrScheme name="Řez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